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omments/comment1.xml" ContentType="application/vnd.openxmlformats-officedocument.presentationml.comment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07" r:id="rId1"/>
  </p:sldMasterIdLst>
  <p:notesMasterIdLst>
    <p:notesMasterId r:id="rId97"/>
  </p:notesMasterIdLst>
  <p:sldIdLst>
    <p:sldId id="256" r:id="rId2"/>
    <p:sldId id="309" r:id="rId3"/>
    <p:sldId id="308" r:id="rId4"/>
    <p:sldId id="329" r:id="rId5"/>
    <p:sldId id="301" r:id="rId6"/>
    <p:sldId id="379" r:id="rId7"/>
    <p:sldId id="302" r:id="rId8"/>
    <p:sldId id="260" r:id="rId9"/>
    <p:sldId id="307" r:id="rId10"/>
    <p:sldId id="257" r:id="rId11"/>
    <p:sldId id="258" r:id="rId12"/>
    <p:sldId id="259" r:id="rId13"/>
    <p:sldId id="261" r:id="rId14"/>
    <p:sldId id="264" r:id="rId15"/>
    <p:sldId id="268" r:id="rId16"/>
    <p:sldId id="262" r:id="rId17"/>
    <p:sldId id="263" r:id="rId18"/>
    <p:sldId id="265" r:id="rId19"/>
    <p:sldId id="311" r:id="rId20"/>
    <p:sldId id="266" r:id="rId21"/>
    <p:sldId id="312" r:id="rId22"/>
    <p:sldId id="267" r:id="rId23"/>
    <p:sldId id="271" r:id="rId24"/>
    <p:sldId id="270" r:id="rId25"/>
    <p:sldId id="272" r:id="rId26"/>
    <p:sldId id="273" r:id="rId27"/>
    <p:sldId id="331" r:id="rId28"/>
    <p:sldId id="334" r:id="rId29"/>
    <p:sldId id="335" r:id="rId30"/>
    <p:sldId id="336" r:id="rId31"/>
    <p:sldId id="292" r:id="rId32"/>
    <p:sldId id="299" r:id="rId33"/>
    <p:sldId id="300" r:id="rId34"/>
    <p:sldId id="304" r:id="rId35"/>
    <p:sldId id="310" r:id="rId36"/>
    <p:sldId id="313" r:id="rId37"/>
    <p:sldId id="314" r:id="rId38"/>
    <p:sldId id="315" r:id="rId39"/>
    <p:sldId id="333"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8" r:id="rId53"/>
    <p:sldId id="330" r:id="rId54"/>
    <p:sldId id="332" r:id="rId55"/>
    <p:sldId id="337" r:id="rId56"/>
    <p:sldId id="338" r:id="rId57"/>
    <p:sldId id="339" r:id="rId58"/>
    <p:sldId id="340" r:id="rId59"/>
    <p:sldId id="341" r:id="rId60"/>
    <p:sldId id="342" r:id="rId61"/>
    <p:sldId id="343" r:id="rId62"/>
    <p:sldId id="344" r:id="rId63"/>
    <p:sldId id="345" r:id="rId64"/>
    <p:sldId id="346" r:id="rId65"/>
    <p:sldId id="348" r:id="rId66"/>
    <p:sldId id="349" r:id="rId67"/>
    <p:sldId id="350" r:id="rId68"/>
    <p:sldId id="351" r:id="rId69"/>
    <p:sldId id="352" r:id="rId70"/>
    <p:sldId id="353" r:id="rId71"/>
    <p:sldId id="354" r:id="rId72"/>
    <p:sldId id="355" r:id="rId73"/>
    <p:sldId id="356" r:id="rId74"/>
    <p:sldId id="357" r:id="rId75"/>
    <p:sldId id="358" r:id="rId76"/>
    <p:sldId id="359" r:id="rId77"/>
    <p:sldId id="360" r:id="rId78"/>
    <p:sldId id="361" r:id="rId79"/>
    <p:sldId id="362" r:id="rId80"/>
    <p:sldId id="363" r:id="rId81"/>
    <p:sldId id="364" r:id="rId82"/>
    <p:sldId id="365" r:id="rId83"/>
    <p:sldId id="366" r:id="rId84"/>
    <p:sldId id="367" r:id="rId85"/>
    <p:sldId id="368" r:id="rId86"/>
    <p:sldId id="369" r:id="rId87"/>
    <p:sldId id="370" r:id="rId88"/>
    <p:sldId id="372" r:id="rId89"/>
    <p:sldId id="371" r:id="rId90"/>
    <p:sldId id="373" r:id="rId91"/>
    <p:sldId id="374" r:id="rId92"/>
    <p:sldId id="375" r:id="rId93"/>
    <p:sldId id="376" r:id="rId94"/>
    <p:sldId id="377" r:id="rId95"/>
    <p:sldId id="378" r:id="rId9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李京01" initials="李京01"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25" autoAdjust="0"/>
    <p:restoredTop sz="43350" autoAdjust="0"/>
  </p:normalViewPr>
  <p:slideViewPr>
    <p:cSldViewPr snapToGrid="0" snapToObjects="1">
      <p:cViewPr varScale="1">
        <p:scale>
          <a:sx n="49" d="100"/>
          <a:sy n="49" d="100"/>
        </p:scale>
        <p:origin x="3018" y="54"/>
      </p:cViewPr>
      <p:guideLst/>
    </p:cSldViewPr>
  </p:slideViewPr>
  <p:outlineViewPr>
    <p:cViewPr>
      <p:scale>
        <a:sx n="33" d="100"/>
        <a:sy n="33" d="100"/>
      </p:scale>
      <p:origin x="0" y="-234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commentAuthors" Target="commentAuthors.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 Jing" userId="97375c5fa8eb60fd" providerId="LiveId" clId="{E275DEF1-B8DA-4D00-AEEC-AD8C91FC6623}"/>
    <pc:docChg chg="undo custSel addSld modSld sldOrd">
      <pc:chgData name="Li Jing" userId="97375c5fa8eb60fd" providerId="LiveId" clId="{E275DEF1-B8DA-4D00-AEEC-AD8C91FC6623}" dt="2022-01-09T12:31:07.986" v="665" actId="20577"/>
      <pc:docMkLst>
        <pc:docMk/>
      </pc:docMkLst>
      <pc:sldChg chg="modSp mod ord">
        <pc:chgData name="Li Jing" userId="97375c5fa8eb60fd" providerId="LiveId" clId="{E275DEF1-B8DA-4D00-AEEC-AD8C91FC6623}" dt="2022-01-09T02:56:02.482" v="241" actId="108"/>
        <pc:sldMkLst>
          <pc:docMk/>
          <pc:sldMk cId="1914635591" sldId="302"/>
        </pc:sldMkLst>
        <pc:spChg chg="mod">
          <ac:chgData name="Li Jing" userId="97375c5fa8eb60fd" providerId="LiveId" clId="{E275DEF1-B8DA-4D00-AEEC-AD8C91FC6623}" dt="2022-01-09T02:56:02.482" v="241" actId="108"/>
          <ac:spMkLst>
            <pc:docMk/>
            <pc:sldMk cId="1914635591" sldId="302"/>
            <ac:spMk id="2" creationId="{00000000-0000-0000-0000-000000000000}"/>
          </ac:spMkLst>
        </pc:spChg>
      </pc:sldChg>
      <pc:sldChg chg="addSp delSp modSp mod modNotesTx">
        <pc:chgData name="Li Jing" userId="97375c5fa8eb60fd" providerId="LiveId" clId="{E275DEF1-B8DA-4D00-AEEC-AD8C91FC6623}" dt="2022-01-08T04:21:29.065" v="42" actId="20577"/>
        <pc:sldMkLst>
          <pc:docMk/>
          <pc:sldMk cId="29518186" sldId="315"/>
        </pc:sldMkLst>
        <pc:spChg chg="add del">
          <ac:chgData name="Li Jing" userId="97375c5fa8eb60fd" providerId="LiveId" clId="{E275DEF1-B8DA-4D00-AEEC-AD8C91FC6623}" dt="2022-01-08T03:28:33.169" v="4"/>
          <ac:spMkLst>
            <pc:docMk/>
            <pc:sldMk cId="29518186" sldId="315"/>
            <ac:spMk id="3" creationId="{9227DF81-15AD-4725-9367-BDA7930864A0}"/>
          </ac:spMkLst>
        </pc:spChg>
        <pc:spChg chg="mod">
          <ac:chgData name="Li Jing" userId="97375c5fa8eb60fd" providerId="LiveId" clId="{E275DEF1-B8DA-4D00-AEEC-AD8C91FC6623}" dt="2022-01-08T04:20:56.389" v="27" actId="20577"/>
          <ac:spMkLst>
            <pc:docMk/>
            <pc:sldMk cId="29518186" sldId="315"/>
            <ac:spMk id="5" creationId="{00000000-0000-0000-0000-000000000000}"/>
          </ac:spMkLst>
        </pc:spChg>
      </pc:sldChg>
      <pc:sldChg chg="modSp mod">
        <pc:chgData name="Li Jing" userId="97375c5fa8eb60fd" providerId="LiveId" clId="{E275DEF1-B8DA-4D00-AEEC-AD8C91FC6623}" dt="2022-01-09T12:20:27.509" v="635" actId="403"/>
        <pc:sldMkLst>
          <pc:docMk/>
          <pc:sldMk cId="3328255227" sldId="324"/>
        </pc:sldMkLst>
        <pc:spChg chg="mod">
          <ac:chgData name="Li Jing" userId="97375c5fa8eb60fd" providerId="LiveId" clId="{E275DEF1-B8DA-4D00-AEEC-AD8C91FC6623}" dt="2022-01-09T12:20:27.509" v="635" actId="403"/>
          <ac:spMkLst>
            <pc:docMk/>
            <pc:sldMk cId="3328255227" sldId="324"/>
            <ac:spMk id="7" creationId="{00000000-0000-0000-0000-000000000000}"/>
          </ac:spMkLst>
        </pc:spChg>
      </pc:sldChg>
      <pc:sldChg chg="modSp mod">
        <pc:chgData name="Li Jing" userId="97375c5fa8eb60fd" providerId="LiveId" clId="{E275DEF1-B8DA-4D00-AEEC-AD8C91FC6623}" dt="2022-01-09T02:57:13.185" v="247" actId="20577"/>
        <pc:sldMkLst>
          <pc:docMk/>
          <pc:sldMk cId="3162437599" sldId="329"/>
        </pc:sldMkLst>
        <pc:spChg chg="mod">
          <ac:chgData name="Li Jing" userId="97375c5fa8eb60fd" providerId="LiveId" clId="{E275DEF1-B8DA-4D00-AEEC-AD8C91FC6623}" dt="2022-01-09T02:57:13.185" v="247" actId="20577"/>
          <ac:spMkLst>
            <pc:docMk/>
            <pc:sldMk cId="3162437599" sldId="329"/>
            <ac:spMk id="3" creationId="{00000000-0000-0000-0000-000000000000}"/>
          </ac:spMkLst>
        </pc:spChg>
      </pc:sldChg>
      <pc:sldChg chg="addSp delSp modSp add mod modClrScheme chgLayout modNotesTx">
        <pc:chgData name="Li Jing" userId="97375c5fa8eb60fd" providerId="LiveId" clId="{E275DEF1-B8DA-4D00-AEEC-AD8C91FC6623}" dt="2022-01-09T02:47:33.961" v="236" actId="20577"/>
        <pc:sldMkLst>
          <pc:docMk/>
          <pc:sldMk cId="3474520912" sldId="333"/>
        </pc:sldMkLst>
        <pc:spChg chg="mod ord">
          <ac:chgData name="Li Jing" userId="97375c5fa8eb60fd" providerId="LiveId" clId="{E275DEF1-B8DA-4D00-AEEC-AD8C91FC6623}" dt="2022-01-08T04:35:53.137" v="51" actId="700"/>
          <ac:spMkLst>
            <pc:docMk/>
            <pc:sldMk cId="3474520912" sldId="333"/>
            <ac:spMk id="2" creationId="{00000000-0000-0000-0000-000000000000}"/>
          </ac:spMkLst>
        </pc:spChg>
        <pc:spChg chg="add del mod">
          <ac:chgData name="Li Jing" userId="97375c5fa8eb60fd" providerId="LiveId" clId="{E275DEF1-B8DA-4D00-AEEC-AD8C91FC6623}" dt="2022-01-08T04:35:42.677" v="50" actId="700"/>
          <ac:spMkLst>
            <pc:docMk/>
            <pc:sldMk cId="3474520912" sldId="333"/>
            <ac:spMk id="4" creationId="{D712318F-D022-430D-BD5A-CC430808B901}"/>
          </ac:spMkLst>
        </pc:spChg>
        <pc:spChg chg="mod ord">
          <ac:chgData name="Li Jing" userId="97375c5fa8eb60fd" providerId="LiveId" clId="{E275DEF1-B8DA-4D00-AEEC-AD8C91FC6623}" dt="2022-01-08T05:19:16.875" v="225" actId="20577"/>
          <ac:spMkLst>
            <pc:docMk/>
            <pc:sldMk cId="3474520912" sldId="333"/>
            <ac:spMk id="5" creationId="{00000000-0000-0000-0000-000000000000}"/>
          </ac:spMkLst>
        </pc:spChg>
        <pc:spChg chg="add del">
          <ac:chgData name="Li Jing" userId="97375c5fa8eb60fd" providerId="LiveId" clId="{E275DEF1-B8DA-4D00-AEEC-AD8C91FC6623}" dt="2022-01-08T04:37:31.020" v="54"/>
          <ac:spMkLst>
            <pc:docMk/>
            <pc:sldMk cId="3474520912" sldId="333"/>
            <ac:spMk id="6" creationId="{38DAE5C7-25CF-4329-A03F-BE40AEA0A1E8}"/>
          </ac:spMkLst>
        </pc:spChg>
        <pc:spChg chg="add del">
          <ac:chgData name="Li Jing" userId="97375c5fa8eb60fd" providerId="LiveId" clId="{E275DEF1-B8DA-4D00-AEEC-AD8C91FC6623}" dt="2022-01-08T05:18:22.942" v="212"/>
          <ac:spMkLst>
            <pc:docMk/>
            <pc:sldMk cId="3474520912" sldId="333"/>
            <ac:spMk id="8" creationId="{3EF3E90C-0360-4609-9D92-B65AD13605C0}"/>
          </ac:spMkLst>
        </pc:spChg>
        <pc:picChg chg="del">
          <ac:chgData name="Li Jing" userId="97375c5fa8eb60fd" providerId="LiveId" clId="{E275DEF1-B8DA-4D00-AEEC-AD8C91FC6623}" dt="2022-01-08T04:35:33.917" v="49" actId="478"/>
          <ac:picMkLst>
            <pc:docMk/>
            <pc:sldMk cId="3474520912" sldId="333"/>
            <ac:picMk id="7" creationId="{00000000-0000-0000-0000-000000000000}"/>
          </ac:picMkLst>
        </pc:picChg>
        <pc:picChg chg="del">
          <ac:chgData name="Li Jing" userId="97375c5fa8eb60fd" providerId="LiveId" clId="{E275DEF1-B8DA-4D00-AEEC-AD8C91FC6623}" dt="2022-01-08T04:35:58.898" v="52" actId="478"/>
          <ac:picMkLst>
            <pc:docMk/>
            <pc:sldMk cId="3474520912" sldId="333"/>
            <ac:picMk id="9" creationId="{00000000-0000-0000-0000-000000000000}"/>
          </ac:picMkLst>
        </pc:picChg>
      </pc:sldChg>
      <pc:sldChg chg="addSp delSp modSp add mod modAnim modNotesTx">
        <pc:chgData name="Li Jing" userId="97375c5fa8eb60fd" providerId="LiveId" clId="{E275DEF1-B8DA-4D00-AEEC-AD8C91FC6623}" dt="2022-01-09T12:16:17.202" v="634"/>
        <pc:sldMkLst>
          <pc:docMk/>
          <pc:sldMk cId="2828999326" sldId="334"/>
        </pc:sldMkLst>
        <pc:spChg chg="mod">
          <ac:chgData name="Li Jing" userId="97375c5fa8eb60fd" providerId="LiveId" clId="{E275DEF1-B8DA-4D00-AEEC-AD8C91FC6623}" dt="2022-01-09T08:43:38.213" v="273" actId="20577"/>
          <ac:spMkLst>
            <pc:docMk/>
            <pc:sldMk cId="2828999326" sldId="334"/>
            <ac:spMk id="4" creationId="{00000000-0000-0000-0000-000000000000}"/>
          </ac:spMkLst>
        </pc:spChg>
        <pc:spChg chg="mod">
          <ac:chgData name="Li Jing" userId="97375c5fa8eb60fd" providerId="LiveId" clId="{E275DEF1-B8DA-4D00-AEEC-AD8C91FC6623}" dt="2022-01-09T12:15:10.186" v="622" actId="20577"/>
          <ac:spMkLst>
            <pc:docMk/>
            <pc:sldMk cId="2828999326" sldId="334"/>
            <ac:spMk id="5" creationId="{00000000-0000-0000-0000-000000000000}"/>
          </ac:spMkLst>
        </pc:spChg>
        <pc:graphicFrameChg chg="add del mod modGraphic">
          <ac:chgData name="Li Jing" userId="97375c5fa8eb60fd" providerId="LiveId" clId="{E275DEF1-B8DA-4D00-AEEC-AD8C91FC6623}" dt="2022-01-09T12:15:58.296" v="633" actId="478"/>
          <ac:graphicFrameMkLst>
            <pc:docMk/>
            <pc:sldMk cId="2828999326" sldId="334"/>
            <ac:graphicFrameMk id="2" creationId="{5A017474-3B1E-4E65-A97E-61FFA01F748D}"/>
          </ac:graphicFrameMkLst>
        </pc:graphicFrameChg>
      </pc:sldChg>
      <pc:sldChg chg="addSp delSp modSp add mod modAnim">
        <pc:chgData name="Li Jing" userId="97375c5fa8eb60fd" providerId="LiveId" clId="{E275DEF1-B8DA-4D00-AEEC-AD8C91FC6623}" dt="2022-01-09T09:30:18.395" v="543" actId="20577"/>
        <pc:sldMkLst>
          <pc:docMk/>
          <pc:sldMk cId="3077679672" sldId="335"/>
        </pc:sldMkLst>
        <pc:spChg chg="mod">
          <ac:chgData name="Li Jing" userId="97375c5fa8eb60fd" providerId="LiveId" clId="{E275DEF1-B8DA-4D00-AEEC-AD8C91FC6623}" dt="2022-01-09T09:04:55.729" v="406"/>
          <ac:spMkLst>
            <pc:docMk/>
            <pc:sldMk cId="3077679672" sldId="335"/>
            <ac:spMk id="4" creationId="{00000000-0000-0000-0000-000000000000}"/>
          </ac:spMkLst>
        </pc:spChg>
        <pc:spChg chg="mod">
          <ac:chgData name="Li Jing" userId="97375c5fa8eb60fd" providerId="LiveId" clId="{E275DEF1-B8DA-4D00-AEEC-AD8C91FC6623}" dt="2022-01-09T09:30:18.395" v="543" actId="20577"/>
          <ac:spMkLst>
            <pc:docMk/>
            <pc:sldMk cId="3077679672" sldId="335"/>
            <ac:spMk id="5" creationId="{00000000-0000-0000-0000-000000000000}"/>
          </ac:spMkLst>
        </pc:spChg>
        <pc:spChg chg="add mod">
          <ac:chgData name="Li Jing" userId="97375c5fa8eb60fd" providerId="LiveId" clId="{E275DEF1-B8DA-4D00-AEEC-AD8C91FC6623}" dt="2022-01-09T09:13:24.562" v="500" actId="1076"/>
          <ac:spMkLst>
            <pc:docMk/>
            <pc:sldMk cId="3077679672" sldId="335"/>
            <ac:spMk id="10" creationId="{8B4C48EE-C835-421C-BE73-BE5A533B7DDE}"/>
          </ac:spMkLst>
        </pc:spChg>
        <pc:cxnChg chg="add del">
          <ac:chgData name="Li Jing" userId="97375c5fa8eb60fd" providerId="LiveId" clId="{E275DEF1-B8DA-4D00-AEEC-AD8C91FC6623}" dt="2022-01-09T09:11:47.419" v="477" actId="11529"/>
          <ac:cxnSpMkLst>
            <pc:docMk/>
            <pc:sldMk cId="3077679672" sldId="335"/>
            <ac:cxnSpMk id="3" creationId="{234F0D0F-2C8D-4802-B47E-718C7FAAD7BD}"/>
          </ac:cxnSpMkLst>
        </pc:cxnChg>
        <pc:cxnChg chg="add mod">
          <ac:chgData name="Li Jing" userId="97375c5fa8eb60fd" providerId="LiveId" clId="{E275DEF1-B8DA-4D00-AEEC-AD8C91FC6623}" dt="2022-01-09T09:12:14.941" v="485" actId="1036"/>
          <ac:cxnSpMkLst>
            <pc:docMk/>
            <pc:sldMk cId="3077679672" sldId="335"/>
            <ac:cxnSpMk id="6" creationId="{69A781AA-DC76-48A0-BECF-1908C318DEF8}"/>
          </ac:cxnSpMkLst>
        </pc:cxnChg>
        <pc:cxnChg chg="add del mod">
          <ac:chgData name="Li Jing" userId="97375c5fa8eb60fd" providerId="LiveId" clId="{E275DEF1-B8DA-4D00-AEEC-AD8C91FC6623}" dt="2022-01-09T09:12:22.013" v="488"/>
          <ac:cxnSpMkLst>
            <pc:docMk/>
            <pc:sldMk cId="3077679672" sldId="335"/>
            <ac:cxnSpMk id="11" creationId="{80EA909E-7529-46A1-9ABF-AE03925E5B04}"/>
          </ac:cxnSpMkLst>
        </pc:cxnChg>
      </pc:sldChg>
      <pc:sldChg chg="modSp add mod modAnim">
        <pc:chgData name="Li Jing" userId="97375c5fa8eb60fd" providerId="LiveId" clId="{E275DEF1-B8DA-4D00-AEEC-AD8C91FC6623}" dt="2022-01-09T12:13:46.123" v="621" actId="20577"/>
        <pc:sldMkLst>
          <pc:docMk/>
          <pc:sldMk cId="4073550899" sldId="336"/>
        </pc:sldMkLst>
        <pc:spChg chg="mod">
          <ac:chgData name="Li Jing" userId="97375c5fa8eb60fd" providerId="LiveId" clId="{E275DEF1-B8DA-4D00-AEEC-AD8C91FC6623}" dt="2022-01-09T12:13:46.123" v="621" actId="20577"/>
          <ac:spMkLst>
            <pc:docMk/>
            <pc:sldMk cId="4073550899" sldId="336"/>
            <ac:spMk id="4" creationId="{00000000-0000-0000-0000-000000000000}"/>
          </ac:spMkLst>
        </pc:spChg>
        <pc:spChg chg="mod">
          <ac:chgData name="Li Jing" userId="97375c5fa8eb60fd" providerId="LiveId" clId="{E275DEF1-B8DA-4D00-AEEC-AD8C91FC6623}" dt="2022-01-09T09:47:40.027" v="616"/>
          <ac:spMkLst>
            <pc:docMk/>
            <pc:sldMk cId="4073550899" sldId="336"/>
            <ac:spMk id="5" creationId="{00000000-0000-0000-0000-000000000000}"/>
          </ac:spMkLst>
        </pc:spChg>
      </pc:sldChg>
      <pc:sldChg chg="addSp delSp modSp add mod modClrScheme chgLayout">
        <pc:chgData name="Li Jing" userId="97375c5fa8eb60fd" providerId="LiveId" clId="{E275DEF1-B8DA-4D00-AEEC-AD8C91FC6623}" dt="2022-01-09T12:31:07.986" v="665" actId="20577"/>
        <pc:sldMkLst>
          <pc:docMk/>
          <pc:sldMk cId="3566965931" sldId="337"/>
        </pc:sldMkLst>
        <pc:spChg chg="add del mod">
          <ac:chgData name="Li Jing" userId="97375c5fa8eb60fd" providerId="LiveId" clId="{E275DEF1-B8DA-4D00-AEEC-AD8C91FC6623}" dt="2022-01-09T12:23:34.481" v="637" actId="6264"/>
          <ac:spMkLst>
            <pc:docMk/>
            <pc:sldMk cId="3566965931" sldId="337"/>
            <ac:spMk id="2" creationId="{7623C094-0AA0-491E-9992-AC0F58534C2D}"/>
          </ac:spMkLst>
        </pc:spChg>
        <pc:spChg chg="add del mod">
          <ac:chgData name="Li Jing" userId="97375c5fa8eb60fd" providerId="LiveId" clId="{E275DEF1-B8DA-4D00-AEEC-AD8C91FC6623}" dt="2022-01-09T12:23:34.481" v="637" actId="6264"/>
          <ac:spMkLst>
            <pc:docMk/>
            <pc:sldMk cId="3566965931" sldId="337"/>
            <ac:spMk id="3" creationId="{EB2D4356-25CE-454F-9DD6-8A4A47C9BACB}"/>
          </ac:spMkLst>
        </pc:spChg>
        <pc:spChg chg="mod ord">
          <ac:chgData name="Li Jing" userId="97375c5fa8eb60fd" providerId="LiveId" clId="{E275DEF1-B8DA-4D00-AEEC-AD8C91FC6623}" dt="2022-01-09T12:23:47.755" v="643" actId="20577"/>
          <ac:spMkLst>
            <pc:docMk/>
            <pc:sldMk cId="3566965931" sldId="337"/>
            <ac:spMk id="4" creationId="{00000000-0000-0000-0000-000000000000}"/>
          </ac:spMkLst>
        </pc:spChg>
        <pc:spChg chg="mod ord">
          <ac:chgData name="Li Jing" userId="97375c5fa8eb60fd" providerId="LiveId" clId="{E275DEF1-B8DA-4D00-AEEC-AD8C91FC6623}" dt="2022-01-09T12:28:38.100" v="660" actId="2711"/>
          <ac:spMkLst>
            <pc:docMk/>
            <pc:sldMk cId="3566965931" sldId="337"/>
            <ac:spMk id="5" creationId="{00000000-0000-0000-0000-000000000000}"/>
          </ac:spMkLst>
        </pc:spChg>
        <pc:spChg chg="add mod">
          <ac:chgData name="Li Jing" userId="97375c5fa8eb60fd" providerId="LiveId" clId="{E275DEF1-B8DA-4D00-AEEC-AD8C91FC6623}" dt="2022-01-09T12:31:07.986" v="665" actId="20577"/>
          <ac:spMkLst>
            <pc:docMk/>
            <pc:sldMk cId="3566965931" sldId="337"/>
            <ac:spMk id="6" creationId="{05C3C13E-322F-4989-947C-00AC09A6103A}"/>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2-01-07T11:07:53.281" idx="2">
    <p:pos x="2268" y="1313"/>
    <p:text>任何时候只能使用其中一种类型，并且标签字段明确指示使用的是哪一种。</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41B3AF-9714-FD45-8F94-885820AAE2A3}" type="datetimeFigureOut">
              <a:rPr kumimoji="1" lang="zh-CN" altLang="en-US" smtClean="0"/>
              <a:t>2022/1/14</a:t>
            </a:fld>
            <a:endParaRPr kumimoji="1" lang="zh-CN"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3F943-F7B4-2F4C-A757-9D589759B048}" type="slidenum">
              <a:rPr kumimoji="1" lang="zh-CN" altLang="en-US" smtClean="0"/>
              <a:t>‹#›</a:t>
            </a:fld>
            <a:endParaRPr kumimoji="1" lang="zh-CN" altLang="en-US"/>
          </a:p>
        </p:txBody>
      </p:sp>
    </p:spTree>
    <p:extLst>
      <p:ext uri="{BB962C8B-B14F-4D97-AF65-F5344CB8AC3E}">
        <p14:creationId xmlns:p14="http://schemas.microsoft.com/office/powerpoint/2010/main" val="123824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doc.rust-lang.org/stable/reference/dynamically-sized-types.html"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8" Type="http://schemas.openxmlformats.org/officeDocument/2006/relationships/hyperlink" Target="https://en.wikipedia.org/wiki/Tuple" TargetMode="External"/><Relationship Id="rId13" Type="http://schemas.openxmlformats.org/officeDocument/2006/relationships/hyperlink" Target="https://en.wikipedia.org/wiki/Coproduct" TargetMode="External"/><Relationship Id="rId3" Type="http://schemas.openxmlformats.org/officeDocument/2006/relationships/hyperlink" Target="https://en.wikipedia.org/wiki/Computer_programming" TargetMode="External"/><Relationship Id="rId7" Type="http://schemas.openxmlformats.org/officeDocument/2006/relationships/hyperlink" Target="https://en.wikipedia.org/wiki/Product_type" TargetMode="External"/><Relationship Id="rId12" Type="http://schemas.openxmlformats.org/officeDocument/2006/relationships/hyperlink" Target="https://en.wikipedia.org/wiki/Disjoint_union" TargetMode="External"/><Relationship Id="rId2" Type="http://schemas.openxmlformats.org/officeDocument/2006/relationships/slide" Target="../slides/slide42.xml"/><Relationship Id="rId1" Type="http://schemas.openxmlformats.org/officeDocument/2006/relationships/notesMaster" Target="../notesMasters/notesMaster1.xml"/><Relationship Id="rId6" Type="http://schemas.openxmlformats.org/officeDocument/2006/relationships/hyperlink" Target="https://en.wikipedia.org/wiki/Data_type#Composite_types" TargetMode="External"/><Relationship Id="rId11" Type="http://schemas.openxmlformats.org/officeDocument/2006/relationships/hyperlink" Target="https://en.wikipedia.org/wiki/Tagged_union" TargetMode="External"/><Relationship Id="rId5" Type="http://schemas.openxmlformats.org/officeDocument/2006/relationships/hyperlink" Target="https://en.wikipedia.org/wiki/Type_theory" TargetMode="External"/><Relationship Id="rId10" Type="http://schemas.openxmlformats.org/officeDocument/2006/relationships/hyperlink" Target="https://en.wikipedia.org/wiki/Sum_type" TargetMode="External"/><Relationship Id="rId4" Type="http://schemas.openxmlformats.org/officeDocument/2006/relationships/hyperlink" Target="https://en.wikipedia.org/wiki/Functional_programming" TargetMode="External"/><Relationship Id="rId9" Type="http://schemas.openxmlformats.org/officeDocument/2006/relationships/hyperlink" Target="https://en.wikipedia.org/wiki/Record_(computer_science)" TargetMode="External"/><Relationship Id="rId14" Type="http://schemas.openxmlformats.org/officeDocument/2006/relationships/hyperlink" Target="https://doc.rust-lang.org/stable/std/mem/fn.discriminant.html"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3" Type="http://schemas.openxmlformats.org/officeDocument/2006/relationships/hyperlink" Target="https://doc.rust-lang.org/stable/std/vec/struct.Vec.html" TargetMode="External"/><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a:t>
            </a:fld>
            <a:endParaRPr kumimoji="1" lang="zh-CN" altLang="en-US"/>
          </a:p>
        </p:txBody>
      </p:sp>
    </p:spTree>
    <p:extLst>
      <p:ext uri="{BB962C8B-B14F-4D97-AF65-F5344CB8AC3E}">
        <p14:creationId xmlns:p14="http://schemas.microsoft.com/office/powerpoint/2010/main" val="2909858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13</a:t>
            </a:fld>
            <a:endParaRPr kumimoji="1" lang="zh-CN" altLang="en-US"/>
          </a:p>
        </p:txBody>
      </p:sp>
    </p:spTree>
    <p:extLst>
      <p:ext uri="{BB962C8B-B14F-4D97-AF65-F5344CB8AC3E}">
        <p14:creationId xmlns:p14="http://schemas.microsoft.com/office/powerpoint/2010/main" val="3662568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r>
            <a:br>
              <a:rPr lang="en-US" altLang="zh-CN" dirty="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14</a:t>
            </a:fld>
            <a:endParaRPr kumimoji="1" lang="zh-CN" altLang="en-US"/>
          </a:p>
        </p:txBody>
      </p:sp>
    </p:spTree>
    <p:extLst>
      <p:ext uri="{BB962C8B-B14F-4D97-AF65-F5344CB8AC3E}">
        <p14:creationId xmlns:p14="http://schemas.microsoft.com/office/powerpoint/2010/main" val="4208194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200" b="1" i="0" kern="1200" dirty="0">
                <a:solidFill>
                  <a:schemeClr val="tx1"/>
                </a:solidFill>
                <a:effectLst/>
                <a:latin typeface="+mn-lt"/>
                <a:ea typeface="+mn-ea"/>
                <a:cs typeface="+mn-cs"/>
              </a:rPr>
              <a:t/>
            </a:r>
            <a:br>
              <a:rPr lang="en-US" altLang="zh-CN" sz="1200" b="1" i="0" kern="1200" dirty="0">
                <a:solidFill>
                  <a:schemeClr val="tx1"/>
                </a:solidFill>
                <a:effectLst/>
                <a:latin typeface="+mn-lt"/>
                <a:ea typeface="+mn-ea"/>
                <a:cs typeface="+mn-cs"/>
              </a:rPr>
            </a:br>
            <a:r>
              <a:rPr lang="en-US" altLang="zh-CN" sz="1200" b="1" i="0" kern="1200" dirty="0">
                <a:solidFill>
                  <a:schemeClr val="tx1"/>
                </a:solidFill>
                <a:effectLst/>
                <a:latin typeface="+mn-lt"/>
                <a:ea typeface="+mn-ea"/>
                <a:cs typeface="+mn-cs"/>
              </a:rPr>
              <a:t>Ownership Rules</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Each value in Rust has a variable that’s called its owner.</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There can only be one owner at a time.</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When the owner goes out of scope, the value will be dropped.</a:t>
            </a:r>
          </a:p>
          <a:p>
            <a:endParaRPr kumimoji="1" lang="en-US" altLang="zh-CN" dirty="0"/>
          </a:p>
          <a:p>
            <a:r>
              <a:rPr lang="en-US" altLang="zh-CN" sz="1200" b="0" i="0" kern="1200" dirty="0">
                <a:solidFill>
                  <a:schemeClr val="tx1"/>
                </a:solidFill>
                <a:effectLst/>
                <a:latin typeface="+mn-lt"/>
                <a:ea typeface="+mn-ea"/>
                <a:cs typeface="+mn-cs"/>
              </a:rPr>
              <a:t>We call the action of creating a reference </a:t>
            </a:r>
            <a:r>
              <a:rPr lang="en-US" altLang="zh-CN" sz="1200" b="1" i="1" kern="1200" dirty="0">
                <a:solidFill>
                  <a:schemeClr val="tx1"/>
                </a:solidFill>
                <a:effectLst/>
                <a:latin typeface="+mn-lt"/>
                <a:ea typeface="+mn-ea"/>
                <a:cs typeface="+mn-cs"/>
              </a:rPr>
              <a:t>borrowing</a:t>
            </a:r>
            <a:r>
              <a:rPr lang="en-US" altLang="zh-CN" sz="1200" b="0" i="0" kern="1200" dirty="0">
                <a:solidFill>
                  <a:schemeClr val="tx1"/>
                </a:solidFill>
                <a:effectLst/>
                <a:latin typeface="+mn-lt"/>
                <a:ea typeface="+mn-ea"/>
                <a:cs typeface="+mn-cs"/>
              </a:rPr>
              <a:t>. </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在任意给定时间，</a:t>
            </a:r>
            <a:r>
              <a:rPr lang="zh-CN" altLang="en-US" sz="1200" b="1" i="0" kern="1200" dirty="0">
                <a:solidFill>
                  <a:schemeClr val="tx1"/>
                </a:solidFill>
                <a:effectLst/>
                <a:latin typeface="+mn-lt"/>
                <a:ea typeface="+mn-ea"/>
                <a:cs typeface="+mn-cs"/>
              </a:rPr>
              <a:t>要么</a:t>
            </a:r>
            <a:r>
              <a:rPr lang="zh-CN" altLang="en-US" sz="1200" b="0" i="0" kern="1200" dirty="0">
                <a:solidFill>
                  <a:schemeClr val="tx1"/>
                </a:solidFill>
                <a:effectLst/>
                <a:latin typeface="+mn-lt"/>
                <a:ea typeface="+mn-ea"/>
                <a:cs typeface="+mn-cs"/>
              </a:rPr>
              <a:t> 只能有一个可变引用，</a:t>
            </a:r>
            <a:r>
              <a:rPr lang="zh-CN" altLang="en-US" sz="1200" b="1" i="0" kern="1200" dirty="0">
                <a:solidFill>
                  <a:schemeClr val="tx1"/>
                </a:solidFill>
                <a:effectLst/>
                <a:latin typeface="+mn-lt"/>
                <a:ea typeface="+mn-ea"/>
                <a:cs typeface="+mn-cs"/>
              </a:rPr>
              <a:t>要么</a:t>
            </a:r>
            <a:r>
              <a:rPr lang="zh-CN" altLang="en-US" sz="1200" b="0" i="0" kern="1200" dirty="0">
                <a:solidFill>
                  <a:schemeClr val="tx1"/>
                </a:solidFill>
                <a:effectLst/>
                <a:latin typeface="+mn-lt"/>
                <a:ea typeface="+mn-ea"/>
                <a:cs typeface="+mn-cs"/>
              </a:rPr>
              <a:t> 只能有多个不可变引用。</a:t>
            </a:r>
          </a:p>
          <a:p>
            <a:r>
              <a:rPr lang="en-US" altLang="zh-CN" sz="1200" b="0" i="0" kern="1200" dirty="0">
                <a:solidFill>
                  <a:schemeClr val="tx1"/>
                </a:solidFill>
                <a:effectLst/>
                <a:latin typeface="+mn-lt"/>
                <a:ea typeface="+mn-ea"/>
                <a:cs typeface="+mn-cs"/>
              </a:rPr>
              <a:t>either have multiple immutable </a:t>
            </a:r>
            <a:r>
              <a:rPr lang="en-US" altLang="zh-CN" sz="1200" b="1" i="0" kern="1200" dirty="0">
                <a:solidFill>
                  <a:schemeClr val="tx1"/>
                </a:solidFill>
                <a:effectLst/>
                <a:latin typeface="+mn-lt"/>
                <a:ea typeface="+mn-ea"/>
                <a:cs typeface="+mn-cs"/>
              </a:rPr>
              <a:t>(&amp;T) </a:t>
            </a:r>
            <a:r>
              <a:rPr lang="en-US" altLang="zh-CN" sz="1200" b="0" i="0" kern="1200" dirty="0">
                <a:solidFill>
                  <a:schemeClr val="tx1"/>
                </a:solidFill>
                <a:effectLst/>
                <a:latin typeface="+mn-lt"/>
                <a:ea typeface="+mn-ea"/>
                <a:cs typeface="+mn-cs"/>
              </a:rPr>
              <a:t>borrows</a:t>
            </a:r>
          </a:p>
          <a:p>
            <a:r>
              <a:rPr lang="en-US" altLang="zh-CN" sz="1200" b="0" i="0" kern="1200" dirty="0">
                <a:solidFill>
                  <a:schemeClr val="tx1"/>
                </a:solidFill>
                <a:effectLst/>
                <a:latin typeface="+mn-lt"/>
                <a:ea typeface="+mn-ea"/>
                <a:cs typeface="+mn-cs"/>
              </a:rPr>
              <a:t>OR exclusively one mutable </a:t>
            </a:r>
            <a:r>
              <a:rPr lang="en-US" altLang="zh-CN" sz="1200" b="1" i="0" kern="1200" dirty="0">
                <a:solidFill>
                  <a:schemeClr val="tx1"/>
                </a:solidFill>
                <a:effectLst/>
                <a:latin typeface="+mn-lt"/>
                <a:ea typeface="+mn-ea"/>
                <a:cs typeface="+mn-cs"/>
              </a:rPr>
              <a:t>(&amp;</a:t>
            </a:r>
            <a:r>
              <a:rPr lang="en-US" altLang="zh-CN" sz="1200" b="1" i="0" kern="1200" dirty="0" err="1">
                <a:solidFill>
                  <a:schemeClr val="tx1"/>
                </a:solidFill>
                <a:effectLst/>
                <a:latin typeface="+mn-lt"/>
                <a:ea typeface="+mn-ea"/>
                <a:cs typeface="+mn-cs"/>
              </a:rPr>
              <a:t>mut</a:t>
            </a:r>
            <a:r>
              <a:rPr lang="en-US" altLang="zh-CN" sz="1200" b="1" i="0" kern="1200" dirty="0">
                <a:solidFill>
                  <a:schemeClr val="tx1"/>
                </a:solidFill>
                <a:effectLst/>
                <a:latin typeface="+mn-lt"/>
                <a:ea typeface="+mn-ea"/>
                <a:cs typeface="+mn-cs"/>
              </a:rPr>
              <a:t> T) </a:t>
            </a:r>
            <a:r>
              <a:rPr lang="en-US" altLang="zh-CN" sz="1200" b="0" i="0" kern="1200" dirty="0">
                <a:solidFill>
                  <a:schemeClr val="tx1"/>
                </a:solidFill>
                <a:effectLst/>
                <a:latin typeface="+mn-lt"/>
                <a:ea typeface="+mn-ea"/>
                <a:cs typeface="+mn-cs"/>
              </a:rPr>
              <a:t>borrow</a:t>
            </a:r>
          </a:p>
          <a:p>
            <a:endParaRPr kumimoji="1" lang="en-US" altLang="zh-CN" dirty="0"/>
          </a:p>
        </p:txBody>
      </p:sp>
      <p:sp>
        <p:nvSpPr>
          <p:cNvPr id="4" name="Slide Number Placeholder 3"/>
          <p:cNvSpPr>
            <a:spLocks noGrp="1"/>
          </p:cNvSpPr>
          <p:nvPr>
            <p:ph type="sldNum" sz="quarter" idx="10"/>
          </p:nvPr>
        </p:nvSpPr>
        <p:spPr/>
        <p:txBody>
          <a:bodyPr/>
          <a:lstStyle/>
          <a:p>
            <a:fld id="{54E3F943-F7B4-2F4C-A757-9D589759B048}" type="slidenum">
              <a:rPr kumimoji="1" lang="zh-CN" altLang="en-US" smtClean="0"/>
              <a:t>17</a:t>
            </a:fld>
            <a:endParaRPr kumimoji="1" lang="zh-CN" altLang="en-US"/>
          </a:p>
        </p:txBody>
      </p:sp>
    </p:spTree>
    <p:extLst>
      <p:ext uri="{BB962C8B-B14F-4D97-AF65-F5344CB8AC3E}">
        <p14:creationId xmlns:p14="http://schemas.microsoft.com/office/powerpoint/2010/main" val="1277970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a:solidFill>
                  <a:schemeClr val="tx1"/>
                </a:solidFill>
                <a:effectLst/>
                <a:latin typeface="+mn-lt"/>
                <a:ea typeface="+mn-ea"/>
                <a:cs typeface="+mn-cs"/>
              </a:rPr>
              <a:t/>
            </a:r>
            <a:br>
              <a:rPr lang="en-US" altLang="zh-CN" sz="1200" b="1" i="0" kern="1200" dirty="0">
                <a:solidFill>
                  <a:schemeClr val="tx1"/>
                </a:solidFill>
                <a:effectLst/>
                <a:latin typeface="+mn-lt"/>
                <a:ea typeface="+mn-ea"/>
                <a:cs typeface="+mn-cs"/>
              </a:rPr>
            </a:br>
            <a:r>
              <a:rPr lang="zh-CN" altLang="en-US" sz="1200" b="0" i="1" kern="1200" dirty="0">
                <a:solidFill>
                  <a:schemeClr val="tx1"/>
                </a:solidFill>
                <a:effectLst/>
                <a:latin typeface="+mn-lt"/>
                <a:ea typeface="+mn-ea"/>
                <a:cs typeface="+mn-cs"/>
              </a:rPr>
              <a:t>所有权（系统）是 </a:t>
            </a:r>
            <a:r>
              <a:rPr lang="en-US" altLang="zh-CN" sz="1200" b="0" i="1" kern="1200" dirty="0">
                <a:solidFill>
                  <a:schemeClr val="tx1"/>
                </a:solidFill>
                <a:effectLst/>
                <a:latin typeface="+mn-lt"/>
                <a:ea typeface="+mn-ea"/>
                <a:cs typeface="+mn-cs"/>
              </a:rPr>
              <a:t>Rust </a:t>
            </a:r>
            <a:r>
              <a:rPr lang="zh-CN" altLang="en-US" sz="1200" b="0" i="1" kern="1200" dirty="0">
                <a:solidFill>
                  <a:schemeClr val="tx1"/>
                </a:solidFill>
                <a:effectLst/>
                <a:latin typeface="+mn-lt"/>
                <a:ea typeface="+mn-ea"/>
                <a:cs typeface="+mn-cs"/>
              </a:rPr>
              <a:t>最为与众不同的特性，它让 </a:t>
            </a:r>
            <a:r>
              <a:rPr lang="en-US" altLang="zh-CN" sz="1200" b="0" i="1" kern="1200" dirty="0">
                <a:solidFill>
                  <a:schemeClr val="tx1"/>
                </a:solidFill>
                <a:effectLst/>
                <a:latin typeface="+mn-lt"/>
                <a:ea typeface="+mn-ea"/>
                <a:cs typeface="+mn-cs"/>
              </a:rPr>
              <a:t>Rust </a:t>
            </a:r>
            <a:r>
              <a:rPr lang="zh-CN" altLang="en-US" sz="1200" b="0" i="1" kern="1200" dirty="0">
                <a:solidFill>
                  <a:schemeClr val="tx1"/>
                </a:solidFill>
                <a:effectLst/>
                <a:latin typeface="+mn-lt"/>
                <a:ea typeface="+mn-ea"/>
                <a:cs typeface="+mn-cs"/>
              </a:rPr>
              <a:t>无需垃圾回收（</a:t>
            </a:r>
            <a:r>
              <a:rPr lang="en-US" altLang="zh-CN" sz="1200" b="0" i="1" kern="1200" dirty="0">
                <a:solidFill>
                  <a:schemeClr val="tx1"/>
                </a:solidFill>
                <a:effectLst/>
                <a:latin typeface="+mn-lt"/>
                <a:ea typeface="+mn-ea"/>
                <a:cs typeface="+mn-cs"/>
              </a:rPr>
              <a:t>garbage collector</a:t>
            </a:r>
            <a:r>
              <a:rPr lang="zh-CN" altLang="en-US" sz="1200" b="0" i="1" kern="1200" dirty="0">
                <a:solidFill>
                  <a:schemeClr val="tx1"/>
                </a:solidFill>
                <a:effectLst/>
                <a:latin typeface="+mn-lt"/>
                <a:ea typeface="+mn-ea"/>
                <a:cs typeface="+mn-cs"/>
              </a:rPr>
              <a:t>）即可保障内存安全。</a:t>
            </a:r>
            <a:endParaRPr lang="en-US" altLang="zh-CN" sz="1200" b="1" i="1" kern="1200" dirty="0">
              <a:solidFill>
                <a:schemeClr val="tx1"/>
              </a:solidFill>
              <a:effectLst/>
              <a:latin typeface="+mn-lt"/>
              <a:ea typeface="+mn-ea"/>
              <a:cs typeface="+mn-cs"/>
            </a:endParaRPr>
          </a:p>
          <a:p>
            <a:endParaRPr lang="en-US" altLang="zh-CN" sz="1200" b="1" i="0" kern="1200" dirty="0">
              <a:solidFill>
                <a:schemeClr val="tx1"/>
              </a:solidFill>
              <a:effectLst/>
              <a:latin typeface="+mn-lt"/>
              <a:ea typeface="+mn-ea"/>
              <a:cs typeface="+mn-cs"/>
            </a:endParaRPr>
          </a:p>
          <a:p>
            <a:r>
              <a:rPr lang="en-US" altLang="zh-CN" sz="1200" b="1" i="0" kern="1200" dirty="0">
                <a:solidFill>
                  <a:schemeClr val="tx1"/>
                </a:solidFill>
                <a:effectLst/>
                <a:latin typeface="+mn-lt"/>
                <a:ea typeface="+mn-ea"/>
                <a:cs typeface="+mn-cs"/>
              </a:rPr>
              <a:t>Ownership Rules</a:t>
            </a:r>
          </a:p>
          <a:p>
            <a:pPr marL="171450" indent="-171450">
              <a:buFont typeface="Arial" panose="020B0604020202020204" pitchFamily="34" charset="0"/>
              <a:buChar char="•"/>
            </a:pPr>
            <a:r>
              <a:rPr lang="en-US" altLang="zh-CN" sz="1200" b="1" i="0" kern="1200" dirty="0">
                <a:solidFill>
                  <a:schemeClr val="tx1"/>
                </a:solidFill>
                <a:effectLst/>
                <a:latin typeface="+mn-lt"/>
                <a:ea typeface="+mn-ea"/>
                <a:cs typeface="+mn-cs"/>
              </a:rPr>
              <a:t>Each value in Rust has a variable that’s called its owner.</a:t>
            </a:r>
          </a:p>
          <a:p>
            <a:pPr marL="171450" indent="-171450">
              <a:buFont typeface="Arial" panose="020B0604020202020204" pitchFamily="34" charset="0"/>
              <a:buChar char="•"/>
            </a:pPr>
            <a:r>
              <a:rPr lang="en-US" altLang="zh-CN" sz="1200" b="1" i="0" kern="1200" dirty="0">
                <a:solidFill>
                  <a:schemeClr val="tx1"/>
                </a:solidFill>
                <a:effectLst/>
                <a:latin typeface="+mn-lt"/>
                <a:ea typeface="+mn-ea"/>
                <a:cs typeface="+mn-cs"/>
              </a:rPr>
              <a:t>There can only be one owner at a time.</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When the owner goes out of scope, the value will be dropped.</a:t>
            </a:r>
          </a:p>
          <a:p>
            <a:endParaRPr lang="en-US" altLang="zh-CN" dirty="0"/>
          </a:p>
          <a:p>
            <a:r>
              <a:rPr lang="en-US" altLang="zh-CN" sz="1200" b="0" i="0" kern="1200" dirty="0">
                <a:solidFill>
                  <a:schemeClr val="tx1"/>
                </a:solidFill>
                <a:effectLst/>
                <a:latin typeface="+mn-lt"/>
                <a:ea typeface="+mn-ea"/>
                <a:cs typeface="+mn-cs"/>
              </a:rPr>
              <a:t>Rust will never automatically create “deep” copies of your data. Therefore, any </a:t>
            </a:r>
            <a:r>
              <a:rPr lang="en-US" altLang="zh-CN" sz="1200" b="0" i="1" kern="1200" dirty="0">
                <a:solidFill>
                  <a:schemeClr val="tx1"/>
                </a:solidFill>
                <a:effectLst/>
                <a:latin typeface="+mn-lt"/>
                <a:ea typeface="+mn-ea"/>
                <a:cs typeface="+mn-cs"/>
              </a:rPr>
              <a:t>automatic</a:t>
            </a:r>
            <a:r>
              <a:rPr lang="en-US" altLang="zh-CN" sz="1200" b="0" i="0" kern="1200" dirty="0">
                <a:solidFill>
                  <a:schemeClr val="tx1"/>
                </a:solidFill>
                <a:effectLst/>
                <a:latin typeface="+mn-lt"/>
                <a:ea typeface="+mn-ea"/>
                <a:cs typeface="+mn-cs"/>
              </a:rPr>
              <a:t> copying can be assumed to be inexpensive in terms of runtime performance.</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18</a:t>
            </a:fld>
            <a:endParaRPr kumimoji="1" lang="zh-CN" altLang="en-US"/>
          </a:p>
        </p:txBody>
      </p:sp>
    </p:spTree>
    <p:extLst>
      <p:ext uri="{BB962C8B-B14F-4D97-AF65-F5344CB8AC3E}">
        <p14:creationId xmlns:p14="http://schemas.microsoft.com/office/powerpoint/2010/main" val="868073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a:solidFill>
                  <a:schemeClr val="tx1"/>
                </a:solidFill>
                <a:effectLst/>
                <a:latin typeface="+mn-lt"/>
                <a:ea typeface="+mn-ea"/>
                <a:cs typeface="+mn-cs"/>
              </a:rPr>
              <a:t/>
            </a:r>
            <a:br>
              <a:rPr lang="en-US" altLang="zh-CN" sz="1200" b="1" i="0" kern="1200" dirty="0">
                <a:solidFill>
                  <a:schemeClr val="tx1"/>
                </a:solidFill>
                <a:effectLst/>
                <a:latin typeface="+mn-lt"/>
                <a:ea typeface="+mn-ea"/>
                <a:cs typeface="+mn-cs"/>
              </a:rPr>
            </a:br>
            <a:r>
              <a:rPr lang="zh-CN" altLang="en-US" sz="1200" b="0" i="1" kern="1200" dirty="0">
                <a:solidFill>
                  <a:schemeClr val="tx1"/>
                </a:solidFill>
                <a:effectLst/>
                <a:latin typeface="+mn-lt"/>
                <a:ea typeface="+mn-ea"/>
                <a:cs typeface="+mn-cs"/>
              </a:rPr>
              <a:t>所有权（系统）是 </a:t>
            </a:r>
            <a:r>
              <a:rPr lang="en-US" altLang="zh-CN" sz="1200" b="0" i="1" kern="1200" dirty="0">
                <a:solidFill>
                  <a:schemeClr val="tx1"/>
                </a:solidFill>
                <a:effectLst/>
                <a:latin typeface="+mn-lt"/>
                <a:ea typeface="+mn-ea"/>
                <a:cs typeface="+mn-cs"/>
              </a:rPr>
              <a:t>Rust </a:t>
            </a:r>
            <a:r>
              <a:rPr lang="zh-CN" altLang="en-US" sz="1200" b="0" i="1" kern="1200" dirty="0">
                <a:solidFill>
                  <a:schemeClr val="tx1"/>
                </a:solidFill>
                <a:effectLst/>
                <a:latin typeface="+mn-lt"/>
                <a:ea typeface="+mn-ea"/>
                <a:cs typeface="+mn-cs"/>
              </a:rPr>
              <a:t>最为与众不同的特性，它让 </a:t>
            </a:r>
            <a:r>
              <a:rPr lang="en-US" altLang="zh-CN" sz="1200" b="0" i="1" kern="1200" dirty="0">
                <a:solidFill>
                  <a:schemeClr val="tx1"/>
                </a:solidFill>
                <a:effectLst/>
                <a:latin typeface="+mn-lt"/>
                <a:ea typeface="+mn-ea"/>
                <a:cs typeface="+mn-cs"/>
              </a:rPr>
              <a:t>Rust </a:t>
            </a:r>
            <a:r>
              <a:rPr lang="zh-CN" altLang="en-US" sz="1200" b="0" i="1" kern="1200" dirty="0">
                <a:solidFill>
                  <a:schemeClr val="tx1"/>
                </a:solidFill>
                <a:effectLst/>
                <a:latin typeface="+mn-lt"/>
                <a:ea typeface="+mn-ea"/>
                <a:cs typeface="+mn-cs"/>
              </a:rPr>
              <a:t>无需垃圾回收（</a:t>
            </a:r>
            <a:r>
              <a:rPr lang="en-US" altLang="zh-CN" sz="1200" b="0" i="1" kern="1200" dirty="0">
                <a:solidFill>
                  <a:schemeClr val="tx1"/>
                </a:solidFill>
                <a:effectLst/>
                <a:latin typeface="+mn-lt"/>
                <a:ea typeface="+mn-ea"/>
                <a:cs typeface="+mn-cs"/>
              </a:rPr>
              <a:t>garbage collector</a:t>
            </a:r>
            <a:r>
              <a:rPr lang="zh-CN" altLang="en-US" sz="1200" b="0" i="1" kern="1200" dirty="0">
                <a:solidFill>
                  <a:schemeClr val="tx1"/>
                </a:solidFill>
                <a:effectLst/>
                <a:latin typeface="+mn-lt"/>
                <a:ea typeface="+mn-ea"/>
                <a:cs typeface="+mn-cs"/>
              </a:rPr>
              <a:t>）即可保障内存安全。</a:t>
            </a:r>
            <a:endParaRPr lang="en-US" altLang="zh-CN" sz="1200" b="1" i="1" kern="1200" dirty="0">
              <a:solidFill>
                <a:schemeClr val="tx1"/>
              </a:solidFill>
              <a:effectLst/>
              <a:latin typeface="+mn-lt"/>
              <a:ea typeface="+mn-ea"/>
              <a:cs typeface="+mn-cs"/>
            </a:endParaRPr>
          </a:p>
          <a:p>
            <a:endParaRPr lang="en-US" altLang="zh-CN" sz="1200" b="1" i="0" kern="1200" dirty="0">
              <a:solidFill>
                <a:schemeClr val="tx1"/>
              </a:solidFill>
              <a:effectLst/>
              <a:latin typeface="+mn-lt"/>
              <a:ea typeface="+mn-ea"/>
              <a:cs typeface="+mn-cs"/>
            </a:endParaRPr>
          </a:p>
          <a:p>
            <a:r>
              <a:rPr lang="en-US" altLang="zh-CN" sz="1200" b="1" i="0" kern="1200" dirty="0">
                <a:solidFill>
                  <a:schemeClr val="tx1"/>
                </a:solidFill>
                <a:effectLst/>
                <a:latin typeface="+mn-lt"/>
                <a:ea typeface="+mn-ea"/>
                <a:cs typeface="+mn-cs"/>
              </a:rPr>
              <a:t>Ownership Rules</a:t>
            </a:r>
          </a:p>
          <a:p>
            <a:pPr marL="171450" indent="-171450">
              <a:buFont typeface="Arial" panose="020B0604020202020204" pitchFamily="34" charset="0"/>
              <a:buChar char="•"/>
            </a:pPr>
            <a:r>
              <a:rPr lang="en-US" altLang="zh-CN" sz="1200" b="1" i="0" kern="1200" dirty="0">
                <a:solidFill>
                  <a:schemeClr val="tx1"/>
                </a:solidFill>
                <a:effectLst/>
                <a:latin typeface="+mn-lt"/>
                <a:ea typeface="+mn-ea"/>
                <a:cs typeface="+mn-cs"/>
              </a:rPr>
              <a:t>Each value in Rust has a variable that’s called its owner.</a:t>
            </a:r>
          </a:p>
          <a:p>
            <a:pPr marL="171450" indent="-171450">
              <a:buFont typeface="Arial" panose="020B0604020202020204" pitchFamily="34" charset="0"/>
              <a:buChar char="•"/>
            </a:pPr>
            <a:r>
              <a:rPr lang="en-US" altLang="zh-CN" sz="1200" b="1" i="0" kern="1200" dirty="0">
                <a:solidFill>
                  <a:schemeClr val="tx1"/>
                </a:solidFill>
                <a:effectLst/>
                <a:latin typeface="+mn-lt"/>
                <a:ea typeface="+mn-ea"/>
                <a:cs typeface="+mn-cs"/>
              </a:rPr>
              <a:t>There can only be one owner at a time.</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When the owner goes out of scope, the value will be dropped.</a:t>
            </a:r>
          </a:p>
          <a:p>
            <a:endParaRPr lang="en-US" altLang="zh-CN" dirty="0"/>
          </a:p>
          <a:p>
            <a:r>
              <a:rPr lang="en-US" altLang="zh-CN" sz="1200" b="0" i="0" kern="1200" dirty="0">
                <a:solidFill>
                  <a:schemeClr val="tx1"/>
                </a:solidFill>
                <a:effectLst/>
                <a:latin typeface="+mn-lt"/>
                <a:ea typeface="+mn-ea"/>
                <a:cs typeface="+mn-cs"/>
              </a:rPr>
              <a:t>Rust will never automatically create “deep” copies of your data. Therefore, any </a:t>
            </a:r>
            <a:r>
              <a:rPr lang="en-US" altLang="zh-CN" sz="1200" b="0" i="1" kern="1200" dirty="0">
                <a:solidFill>
                  <a:schemeClr val="tx1"/>
                </a:solidFill>
                <a:effectLst/>
                <a:latin typeface="+mn-lt"/>
                <a:ea typeface="+mn-ea"/>
                <a:cs typeface="+mn-cs"/>
              </a:rPr>
              <a:t>automatic</a:t>
            </a:r>
            <a:r>
              <a:rPr lang="en-US" altLang="zh-CN" sz="1200" b="0" i="0" kern="1200" dirty="0">
                <a:solidFill>
                  <a:schemeClr val="tx1"/>
                </a:solidFill>
                <a:effectLst/>
                <a:latin typeface="+mn-lt"/>
                <a:ea typeface="+mn-ea"/>
                <a:cs typeface="+mn-cs"/>
              </a:rPr>
              <a:t> copying can be assumed to be inexpensive in terms of runtime performance.</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19</a:t>
            </a:fld>
            <a:endParaRPr kumimoji="1" lang="zh-CN" altLang="en-US"/>
          </a:p>
        </p:txBody>
      </p:sp>
    </p:spTree>
    <p:extLst>
      <p:ext uri="{BB962C8B-B14F-4D97-AF65-F5344CB8AC3E}">
        <p14:creationId xmlns:p14="http://schemas.microsoft.com/office/powerpoint/2010/main" val="879430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1" kern="1200" dirty="0">
                <a:solidFill>
                  <a:srgbClr val="FF0000"/>
                </a:solidFill>
                <a:effectLst/>
                <a:latin typeface="+mn-lt"/>
                <a:ea typeface="+mn-ea"/>
                <a:cs typeface="+mn-cs"/>
              </a:rPr>
              <a:t>Passing a variable to a function will move or copy</a:t>
            </a:r>
            <a:endParaRPr lang="en-US" altLang="zh-CN" sz="1200" b="1" i="1" kern="1200" dirty="0">
              <a:solidFill>
                <a:srgbClr val="FF0000"/>
              </a:solidFill>
              <a:effectLst/>
              <a:latin typeface="+mn-lt"/>
              <a:ea typeface="+mn-ea"/>
              <a:cs typeface="+mn-cs"/>
            </a:endParaRPr>
          </a:p>
          <a:p>
            <a:r>
              <a:rPr lang="en-US" altLang="zh-CN" sz="1200" b="1" i="0" kern="1200" dirty="0">
                <a:solidFill>
                  <a:schemeClr val="tx1"/>
                </a:solidFill>
                <a:effectLst/>
                <a:latin typeface="+mn-lt"/>
                <a:ea typeface="+mn-ea"/>
                <a:cs typeface="+mn-cs"/>
              </a:rPr>
              <a:t/>
            </a:r>
            <a:br>
              <a:rPr lang="en-US" altLang="zh-CN" sz="1200" b="1" i="0" kern="1200" dirty="0">
                <a:solidFill>
                  <a:schemeClr val="tx1"/>
                </a:solidFill>
                <a:effectLst/>
                <a:latin typeface="+mn-lt"/>
                <a:ea typeface="+mn-ea"/>
                <a:cs typeface="+mn-cs"/>
              </a:rPr>
            </a:br>
            <a:r>
              <a:rPr lang="en-US" altLang="zh-CN" sz="1200" b="1" i="0" kern="1200" dirty="0">
                <a:solidFill>
                  <a:schemeClr val="tx1"/>
                </a:solidFill>
                <a:effectLst/>
                <a:latin typeface="+mn-lt"/>
                <a:ea typeface="+mn-ea"/>
                <a:cs typeface="+mn-cs"/>
              </a:rPr>
              <a:t>Ownership Rules</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Each value in Rust has a variable that’s called its owner.</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There can only be one owner at a time.</a:t>
            </a:r>
          </a:p>
          <a:p>
            <a:pPr marL="171450" indent="-171450">
              <a:buFont typeface="Arial" panose="020B0604020202020204" pitchFamily="34" charset="0"/>
              <a:buChar char="•"/>
            </a:pPr>
            <a:r>
              <a:rPr lang="en-US" altLang="zh-CN" sz="1200" b="1" i="0" kern="1200" dirty="0">
                <a:solidFill>
                  <a:schemeClr val="tx1"/>
                </a:solidFill>
                <a:effectLst/>
                <a:latin typeface="+mn-lt"/>
                <a:ea typeface="+mn-ea"/>
                <a:cs typeface="+mn-cs"/>
              </a:rPr>
              <a:t>When the owner goes out of scope, the value will be dropped.</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20</a:t>
            </a:fld>
            <a:endParaRPr kumimoji="1" lang="zh-CN" altLang="en-US"/>
          </a:p>
        </p:txBody>
      </p:sp>
    </p:spTree>
    <p:extLst>
      <p:ext uri="{BB962C8B-B14F-4D97-AF65-F5344CB8AC3E}">
        <p14:creationId xmlns:p14="http://schemas.microsoft.com/office/powerpoint/2010/main" val="3269162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1" kern="1200" dirty="0">
                <a:solidFill>
                  <a:srgbClr val="FF0000"/>
                </a:solidFill>
                <a:effectLst/>
                <a:latin typeface="+mn-lt"/>
                <a:ea typeface="+mn-ea"/>
                <a:cs typeface="+mn-cs"/>
              </a:rPr>
              <a:t>Passing a variable to a function will move or copy</a:t>
            </a:r>
            <a:endParaRPr lang="en-US" altLang="zh-CN" sz="1200" b="1" i="1" kern="1200" dirty="0">
              <a:solidFill>
                <a:srgbClr val="FF0000"/>
              </a:solidFill>
              <a:effectLst/>
              <a:latin typeface="+mn-lt"/>
              <a:ea typeface="+mn-ea"/>
              <a:cs typeface="+mn-cs"/>
            </a:endParaRPr>
          </a:p>
          <a:p>
            <a:r>
              <a:rPr lang="en-US" altLang="zh-CN" sz="1200" b="1" i="0" kern="1200" dirty="0">
                <a:solidFill>
                  <a:schemeClr val="tx1"/>
                </a:solidFill>
                <a:effectLst/>
                <a:latin typeface="+mn-lt"/>
                <a:ea typeface="+mn-ea"/>
                <a:cs typeface="+mn-cs"/>
              </a:rPr>
              <a:t/>
            </a:r>
            <a:br>
              <a:rPr lang="en-US" altLang="zh-CN" sz="1200" b="1" i="0" kern="1200" dirty="0">
                <a:solidFill>
                  <a:schemeClr val="tx1"/>
                </a:solidFill>
                <a:effectLst/>
                <a:latin typeface="+mn-lt"/>
                <a:ea typeface="+mn-ea"/>
                <a:cs typeface="+mn-cs"/>
              </a:rPr>
            </a:br>
            <a:r>
              <a:rPr lang="en-US" altLang="zh-CN" sz="1200" b="1" i="0" kern="1200" dirty="0">
                <a:solidFill>
                  <a:schemeClr val="tx1"/>
                </a:solidFill>
                <a:effectLst/>
                <a:latin typeface="+mn-lt"/>
                <a:ea typeface="+mn-ea"/>
                <a:cs typeface="+mn-cs"/>
              </a:rPr>
              <a:t>Ownership Rules</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Each value in Rust has a variable that’s called its owner.</a:t>
            </a:r>
          </a:p>
          <a:p>
            <a:pPr marL="171450" indent="-171450">
              <a:buFont typeface="Arial" panose="020B0604020202020204" pitchFamily="34" charset="0"/>
              <a:buChar char="•"/>
            </a:pPr>
            <a:r>
              <a:rPr lang="en-US" altLang="zh-CN" sz="1200" b="0" i="0" kern="1200" dirty="0">
                <a:solidFill>
                  <a:schemeClr val="tx1"/>
                </a:solidFill>
                <a:effectLst/>
                <a:latin typeface="+mn-lt"/>
                <a:ea typeface="+mn-ea"/>
                <a:cs typeface="+mn-cs"/>
              </a:rPr>
              <a:t>There can only be one owner at a time.</a:t>
            </a:r>
          </a:p>
          <a:p>
            <a:pPr marL="171450" indent="-171450">
              <a:buFont typeface="Arial" panose="020B0604020202020204" pitchFamily="34" charset="0"/>
              <a:buChar char="•"/>
            </a:pPr>
            <a:r>
              <a:rPr lang="en-US" altLang="zh-CN" sz="1200" b="1" i="0" kern="1200" dirty="0">
                <a:solidFill>
                  <a:schemeClr val="tx1"/>
                </a:solidFill>
                <a:effectLst/>
                <a:latin typeface="+mn-lt"/>
                <a:ea typeface="+mn-ea"/>
                <a:cs typeface="+mn-cs"/>
              </a:rPr>
              <a:t>When the owner goes out of scope, the value will be dropped.</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21</a:t>
            </a:fld>
            <a:endParaRPr kumimoji="1" lang="zh-CN" altLang="en-US"/>
          </a:p>
        </p:txBody>
      </p:sp>
    </p:spTree>
    <p:extLst>
      <p:ext uri="{BB962C8B-B14F-4D97-AF65-F5344CB8AC3E}">
        <p14:creationId xmlns:p14="http://schemas.microsoft.com/office/powerpoint/2010/main" val="3607715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在任意给定时间，</a:t>
            </a:r>
            <a:r>
              <a:rPr lang="zh-CN" altLang="en-US" sz="1200" b="1" i="0" kern="1200" dirty="0">
                <a:solidFill>
                  <a:schemeClr val="tx1"/>
                </a:solidFill>
                <a:effectLst/>
                <a:latin typeface="+mn-lt"/>
                <a:ea typeface="+mn-ea"/>
                <a:cs typeface="+mn-cs"/>
              </a:rPr>
              <a:t>要么</a:t>
            </a:r>
            <a:r>
              <a:rPr lang="zh-CN" altLang="en-US" sz="1200" b="0" i="0" kern="1200" dirty="0">
                <a:solidFill>
                  <a:schemeClr val="tx1"/>
                </a:solidFill>
                <a:effectLst/>
                <a:latin typeface="+mn-lt"/>
                <a:ea typeface="+mn-ea"/>
                <a:cs typeface="+mn-cs"/>
              </a:rPr>
              <a:t> 只能有一个可变引用，</a:t>
            </a:r>
            <a:r>
              <a:rPr lang="zh-CN" altLang="en-US" sz="1200" b="1" i="0" kern="1200" dirty="0">
                <a:solidFill>
                  <a:schemeClr val="tx1"/>
                </a:solidFill>
                <a:effectLst/>
                <a:latin typeface="+mn-lt"/>
                <a:ea typeface="+mn-ea"/>
                <a:cs typeface="+mn-cs"/>
              </a:rPr>
              <a:t>要么</a:t>
            </a:r>
            <a:r>
              <a:rPr lang="zh-CN" altLang="en-US" sz="1200" b="0" i="0" kern="1200" dirty="0">
                <a:solidFill>
                  <a:schemeClr val="tx1"/>
                </a:solidFill>
                <a:effectLst/>
                <a:latin typeface="+mn-lt"/>
                <a:ea typeface="+mn-ea"/>
                <a:cs typeface="+mn-cs"/>
              </a:rPr>
              <a:t> 只能有多个不可变引用。</a:t>
            </a:r>
          </a:p>
          <a:p>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either have multiple immutable </a:t>
            </a:r>
            <a:r>
              <a:rPr lang="en-US" altLang="zh-CN" sz="1200" b="1" i="0" kern="1200" dirty="0">
                <a:solidFill>
                  <a:schemeClr val="tx1"/>
                </a:solidFill>
                <a:effectLst/>
                <a:latin typeface="+mn-lt"/>
                <a:ea typeface="+mn-ea"/>
                <a:cs typeface="+mn-cs"/>
              </a:rPr>
              <a:t>(&amp;T) </a:t>
            </a:r>
            <a:r>
              <a:rPr lang="en-US" altLang="zh-CN" sz="1200" b="0" i="0" kern="1200" dirty="0">
                <a:solidFill>
                  <a:schemeClr val="tx1"/>
                </a:solidFill>
                <a:effectLst/>
                <a:latin typeface="+mn-lt"/>
                <a:ea typeface="+mn-ea"/>
                <a:cs typeface="+mn-cs"/>
              </a:rPr>
              <a:t>borrows</a:t>
            </a:r>
          </a:p>
          <a:p>
            <a:r>
              <a:rPr lang="en-US" altLang="zh-CN" sz="1200" b="0" i="0" kern="1200" dirty="0">
                <a:solidFill>
                  <a:schemeClr val="tx1"/>
                </a:solidFill>
                <a:effectLst/>
                <a:latin typeface="+mn-lt"/>
                <a:ea typeface="+mn-ea"/>
                <a:cs typeface="+mn-cs"/>
              </a:rPr>
              <a:t>OR exclusively one mutable </a:t>
            </a:r>
            <a:r>
              <a:rPr lang="en-US" altLang="zh-CN" sz="1200" b="1" i="0" kern="1200" dirty="0">
                <a:solidFill>
                  <a:schemeClr val="tx1"/>
                </a:solidFill>
                <a:effectLst/>
                <a:latin typeface="+mn-lt"/>
                <a:ea typeface="+mn-ea"/>
                <a:cs typeface="+mn-cs"/>
              </a:rPr>
              <a:t>(&amp;</a:t>
            </a:r>
            <a:r>
              <a:rPr lang="en-US" altLang="zh-CN" sz="1200" b="1" i="0" kern="1200" dirty="0" err="1">
                <a:solidFill>
                  <a:schemeClr val="tx1"/>
                </a:solidFill>
                <a:effectLst/>
                <a:latin typeface="+mn-lt"/>
                <a:ea typeface="+mn-ea"/>
                <a:cs typeface="+mn-cs"/>
              </a:rPr>
              <a:t>mut</a:t>
            </a:r>
            <a:r>
              <a:rPr lang="en-US" altLang="zh-CN" sz="1200" b="1" i="0" kern="1200" dirty="0">
                <a:solidFill>
                  <a:schemeClr val="tx1"/>
                </a:solidFill>
                <a:effectLst/>
                <a:latin typeface="+mn-lt"/>
                <a:ea typeface="+mn-ea"/>
                <a:cs typeface="+mn-cs"/>
              </a:rPr>
              <a:t> T) </a:t>
            </a:r>
            <a:r>
              <a:rPr lang="en-US" altLang="zh-CN" sz="1200" b="0" i="0" kern="1200" dirty="0">
                <a:solidFill>
                  <a:schemeClr val="tx1"/>
                </a:solidFill>
                <a:effectLst/>
                <a:latin typeface="+mn-lt"/>
                <a:ea typeface="+mn-ea"/>
                <a:cs typeface="+mn-cs"/>
              </a:rPr>
              <a:t>borrow</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22</a:t>
            </a:fld>
            <a:endParaRPr kumimoji="1" lang="zh-CN" altLang="en-US"/>
          </a:p>
        </p:txBody>
      </p:sp>
    </p:spTree>
    <p:extLst>
      <p:ext uri="{BB962C8B-B14F-4D97-AF65-F5344CB8AC3E}">
        <p14:creationId xmlns:p14="http://schemas.microsoft.com/office/powerpoint/2010/main" val="4246720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23</a:t>
            </a:fld>
            <a:endParaRPr kumimoji="1" lang="zh-CN" altLang="en-US"/>
          </a:p>
        </p:txBody>
      </p:sp>
    </p:spTree>
    <p:extLst>
      <p:ext uri="{BB962C8B-B14F-4D97-AF65-F5344CB8AC3E}">
        <p14:creationId xmlns:p14="http://schemas.microsoft.com/office/powerpoint/2010/main" val="3739265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buFont typeface="+mj-lt"/>
              <a:buAutoNum type="arabicPeriod"/>
            </a:pPr>
            <a:r>
              <a:rPr lang="en-US" altLang="zh-CN" b="0" i="0" dirty="0">
                <a:solidFill>
                  <a:srgbClr val="000000"/>
                </a:solidFill>
                <a:effectLst/>
                <a:latin typeface="Open Sans" panose="020B0606030504020204" pitchFamily="34" charset="0"/>
              </a:rPr>
              <a:t>Set up any needed data or state.</a:t>
            </a:r>
          </a:p>
          <a:p>
            <a:pPr algn="l">
              <a:buFont typeface="+mj-lt"/>
              <a:buAutoNum type="arabicPeriod"/>
            </a:pPr>
            <a:r>
              <a:rPr lang="en-US" altLang="zh-CN" b="0" i="0" dirty="0">
                <a:solidFill>
                  <a:srgbClr val="000000"/>
                </a:solidFill>
                <a:effectLst/>
                <a:latin typeface="Open Sans" panose="020B0606030504020204" pitchFamily="34" charset="0"/>
              </a:rPr>
              <a:t>Run the code you want to test.</a:t>
            </a:r>
          </a:p>
          <a:p>
            <a:pPr algn="l">
              <a:buFont typeface="+mj-lt"/>
              <a:buAutoNum type="arabicPeriod"/>
            </a:pPr>
            <a:r>
              <a:rPr lang="en-US" altLang="zh-CN" b="0" i="0" dirty="0">
                <a:solidFill>
                  <a:srgbClr val="000000"/>
                </a:solidFill>
                <a:effectLst/>
                <a:latin typeface="Open Sans" panose="020B0606030504020204" pitchFamily="34" charset="0"/>
              </a:rPr>
              <a:t>Assert the results are what you expect.</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28</a:t>
            </a:fld>
            <a:endParaRPr kumimoji="1" lang="zh-CN" altLang="en-US"/>
          </a:p>
        </p:txBody>
      </p:sp>
    </p:spTree>
    <p:extLst>
      <p:ext uri="{BB962C8B-B14F-4D97-AF65-F5344CB8AC3E}">
        <p14:creationId xmlns:p14="http://schemas.microsoft.com/office/powerpoint/2010/main" val="917041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Steep learning curve.</a:t>
            </a:r>
          </a:p>
          <a:p>
            <a:r>
              <a:rPr lang="en-US" altLang="zh-CN" dirty="0"/>
              <a:t>Maybe too rigorous and too explicit for toy projects.</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a:t>
            </a:fld>
            <a:endParaRPr kumimoji="1" lang="zh-CN" altLang="en-US"/>
          </a:p>
        </p:txBody>
      </p:sp>
    </p:spTree>
    <p:extLst>
      <p:ext uri="{BB962C8B-B14F-4D97-AF65-F5344CB8AC3E}">
        <p14:creationId xmlns:p14="http://schemas.microsoft.com/office/powerpoint/2010/main" val="1992545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29</a:t>
            </a:fld>
            <a:endParaRPr kumimoji="1" lang="zh-CN" altLang="en-US"/>
          </a:p>
        </p:txBody>
      </p:sp>
    </p:spTree>
    <p:extLst>
      <p:ext uri="{BB962C8B-B14F-4D97-AF65-F5344CB8AC3E}">
        <p14:creationId xmlns:p14="http://schemas.microsoft.com/office/powerpoint/2010/main" val="2706446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30</a:t>
            </a:fld>
            <a:endParaRPr kumimoji="1" lang="zh-CN" altLang="en-US"/>
          </a:p>
        </p:txBody>
      </p:sp>
    </p:spTree>
    <p:extLst>
      <p:ext uri="{BB962C8B-B14F-4D97-AF65-F5344CB8AC3E}">
        <p14:creationId xmlns:p14="http://schemas.microsoft.com/office/powerpoint/2010/main" val="1210583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32</a:t>
            </a:fld>
            <a:endParaRPr kumimoji="1" lang="zh-CN" altLang="en-US"/>
          </a:p>
        </p:txBody>
      </p:sp>
    </p:spTree>
    <p:extLst>
      <p:ext uri="{BB962C8B-B14F-4D97-AF65-F5344CB8AC3E}">
        <p14:creationId xmlns:p14="http://schemas.microsoft.com/office/powerpoint/2010/main" val="799965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34</a:t>
            </a:fld>
            <a:endParaRPr kumimoji="1" lang="zh-CN" altLang="en-US"/>
          </a:p>
        </p:txBody>
      </p:sp>
    </p:spTree>
    <p:extLst>
      <p:ext uri="{BB962C8B-B14F-4D97-AF65-F5344CB8AC3E}">
        <p14:creationId xmlns:p14="http://schemas.microsoft.com/office/powerpoint/2010/main" val="1183136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35</a:t>
            </a:fld>
            <a:endParaRPr kumimoji="1" lang="zh-CN" altLang="en-US"/>
          </a:p>
        </p:txBody>
      </p:sp>
    </p:spTree>
    <p:extLst>
      <p:ext uri="{BB962C8B-B14F-4D97-AF65-F5344CB8AC3E}">
        <p14:creationId xmlns:p14="http://schemas.microsoft.com/office/powerpoint/2010/main" val="21183799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36</a:t>
            </a:fld>
            <a:endParaRPr kumimoji="1" lang="zh-CN" altLang="en-US"/>
          </a:p>
        </p:txBody>
      </p:sp>
    </p:spTree>
    <p:extLst>
      <p:ext uri="{BB962C8B-B14F-4D97-AF65-F5344CB8AC3E}">
        <p14:creationId xmlns:p14="http://schemas.microsoft.com/office/powerpoint/2010/main" val="40833122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37</a:t>
            </a:fld>
            <a:endParaRPr kumimoji="1" lang="zh-CN" altLang="en-US"/>
          </a:p>
        </p:txBody>
      </p:sp>
    </p:spTree>
    <p:extLst>
      <p:ext uri="{BB962C8B-B14F-4D97-AF65-F5344CB8AC3E}">
        <p14:creationId xmlns:p14="http://schemas.microsoft.com/office/powerpoint/2010/main" val="7349978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如果表达式不返回任何其他值，则会隐式返回单元值。</a:t>
            </a:r>
            <a:r>
              <a:rPr lang="en-US" altLang="zh-CN" sz="1200" b="0" i="0" kern="1200" dirty="0">
                <a:solidFill>
                  <a:schemeClr val="tx1"/>
                </a:solidFill>
                <a:effectLst/>
                <a:latin typeface="+mn-lt"/>
                <a:ea typeface="+mn-ea"/>
                <a:cs typeface="+mn-cs"/>
              </a:rPr>
              <a:t>Expressions implicitly return the unit value if they don’t return any other value.</a:t>
            </a:r>
          </a:p>
          <a:p>
            <a:endParaRPr lang="en-US" altLang="zh-CN" b="0" i="0" dirty="0">
              <a:solidFill>
                <a:srgbClr val="000000"/>
              </a:solidFill>
              <a:effectLst/>
              <a:latin typeface="Open Sans" panose="020B0606030504020204" pitchFamily="34" charset="0"/>
            </a:endParaRPr>
          </a:p>
          <a:p>
            <a:r>
              <a:rPr lang="en-US" altLang="zh-CN" b="0" i="0" dirty="0">
                <a:solidFill>
                  <a:srgbClr val="000000"/>
                </a:solidFill>
                <a:effectLst/>
                <a:latin typeface="Open Sans" panose="020B0606030504020204" pitchFamily="34" charset="0"/>
              </a:rPr>
              <a:t>[T; N] An array is a fixed-size sequence of </a:t>
            </a:r>
            <a:r>
              <a:rPr lang="en-US" altLang="zh-CN" dirty="0"/>
              <a:t>N</a:t>
            </a:r>
            <a:r>
              <a:rPr lang="en-US" altLang="zh-CN" b="0" i="0" dirty="0">
                <a:solidFill>
                  <a:srgbClr val="000000"/>
                </a:solidFill>
                <a:effectLst/>
                <a:latin typeface="Open Sans" panose="020B0606030504020204" pitchFamily="34" charset="0"/>
              </a:rPr>
              <a:t> elements of type </a:t>
            </a:r>
            <a:r>
              <a:rPr lang="en-US" altLang="zh-CN" dirty="0"/>
              <a:t>T;</a:t>
            </a:r>
          </a:p>
          <a:p>
            <a:endParaRPr lang="en-US" altLang="zh-CN" sz="1200" b="0" i="0" kern="1200" dirty="0">
              <a:solidFill>
                <a:schemeClr val="tx1"/>
              </a:solidFill>
              <a:effectLst/>
              <a:latin typeface="+mn-lt"/>
              <a:ea typeface="+mn-ea"/>
              <a:cs typeface="+mn-cs"/>
            </a:endParaRPr>
          </a:p>
          <a:p>
            <a:r>
              <a:rPr lang="en-US" altLang="zh-CN" b="0" i="0" dirty="0">
                <a:solidFill>
                  <a:srgbClr val="000000"/>
                </a:solidFill>
                <a:effectLst/>
                <a:latin typeface="Open Sans" panose="020B0606030504020204" pitchFamily="34" charset="0"/>
              </a:rPr>
              <a:t>Arrays are useful </a:t>
            </a:r>
          </a:p>
          <a:p>
            <a:r>
              <a:rPr lang="en-US" altLang="zh-CN" b="0" i="0" dirty="0">
                <a:solidFill>
                  <a:srgbClr val="000000"/>
                </a:solidFill>
                <a:effectLst/>
                <a:latin typeface="Open Sans" panose="020B0606030504020204" pitchFamily="34" charset="0"/>
              </a:rPr>
              <a:t>  1) when you want your data allocated on the stack rather than the heap </a:t>
            </a:r>
          </a:p>
          <a:p>
            <a:r>
              <a:rPr lang="en-US" altLang="zh-CN" b="0" i="0" dirty="0">
                <a:solidFill>
                  <a:srgbClr val="000000"/>
                </a:solidFill>
                <a:effectLst/>
                <a:latin typeface="Open Sans" panose="020B0606030504020204" pitchFamily="34" charset="0"/>
              </a:rPr>
              <a:t>  2) when you want to ensure you always have a fixed number of elements.</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38</a:t>
            </a:fld>
            <a:endParaRPr kumimoji="1" lang="zh-CN" altLang="en-US"/>
          </a:p>
        </p:txBody>
      </p:sp>
    </p:spTree>
    <p:extLst>
      <p:ext uri="{BB962C8B-B14F-4D97-AF65-F5344CB8AC3E}">
        <p14:creationId xmlns:p14="http://schemas.microsoft.com/office/powerpoint/2010/main" val="26344937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0" i="0" dirty="0">
                <a:solidFill>
                  <a:srgbClr val="000000"/>
                </a:solidFill>
                <a:effectLst/>
                <a:latin typeface="Open Sans" panose="020B0606030504020204" pitchFamily="34" charset="0"/>
              </a:rPr>
              <a:t>A slice is a </a:t>
            </a:r>
            <a:r>
              <a:rPr lang="en-US" altLang="zh-CN" b="0" i="0" u="none" strike="noStrike" dirty="0">
                <a:effectLst/>
                <a:latin typeface="Open Sans" panose="020B0606030504020204" pitchFamily="34" charset="0"/>
                <a:hlinkClick r:id="rId3"/>
              </a:rPr>
              <a:t>dynamically sized type</a:t>
            </a:r>
            <a:r>
              <a:rPr lang="en-US" altLang="zh-CN" b="0" i="0" dirty="0">
                <a:solidFill>
                  <a:srgbClr val="000000"/>
                </a:solidFill>
                <a:effectLst/>
                <a:latin typeface="Open Sans" panose="020B0606030504020204" pitchFamily="34" charset="0"/>
              </a:rPr>
              <a:t> representing a 'view' into a sequence of elements of type </a:t>
            </a:r>
            <a:r>
              <a:rPr lang="en-US" altLang="zh-CN" dirty="0"/>
              <a:t>T</a:t>
            </a:r>
            <a:r>
              <a:rPr lang="en-US" altLang="zh-CN" b="0" i="0" dirty="0">
                <a:solidFill>
                  <a:srgbClr val="000000"/>
                </a:solidFill>
                <a:effectLst/>
                <a:latin typeface="Open Sans" panose="020B0606030504020204" pitchFamily="34" charset="0"/>
              </a:rPr>
              <a:t>. The slice type is written as </a:t>
            </a:r>
            <a:r>
              <a:rPr lang="en-US" altLang="zh-CN" dirty="0"/>
              <a:t>[T]</a:t>
            </a:r>
            <a:r>
              <a:rPr lang="en-US" altLang="zh-CN" b="0" i="0" dirty="0">
                <a:solidFill>
                  <a:srgbClr val="000000"/>
                </a:solidFill>
                <a:effectLst/>
                <a:latin typeface="Open Sans" panose="020B0606030504020204" pitchFamily="34" charset="0"/>
              </a:rPr>
              <a:t>.</a:t>
            </a:r>
          </a:p>
          <a:p>
            <a:endParaRPr lang="en-US" altLang="zh-CN" b="0" i="0" dirty="0">
              <a:solidFill>
                <a:srgbClr val="000000"/>
              </a:solidFill>
              <a:effectLst/>
              <a:latin typeface="Open Sans" panose="020B0606030504020204" pitchFamily="34" charset="0"/>
            </a:endParaRPr>
          </a:p>
          <a:p>
            <a:pPr algn="l"/>
            <a:r>
              <a:rPr lang="en-US" altLang="zh-CN" b="0" i="0" dirty="0">
                <a:solidFill>
                  <a:srgbClr val="000000"/>
                </a:solidFill>
                <a:effectLst/>
                <a:latin typeface="Open Sans" panose="020B0606030504020204" pitchFamily="34" charset="0"/>
              </a:rPr>
              <a:t>Slice types are generally used through pointer types. For example:</a:t>
            </a:r>
          </a:p>
          <a:p>
            <a:pPr algn="l">
              <a:buFont typeface="Arial" panose="020B0604020202020204" pitchFamily="34" charset="0"/>
              <a:buChar char="•"/>
            </a:pPr>
            <a:r>
              <a:rPr lang="en-US" altLang="zh-CN" b="0" i="0" dirty="0">
                <a:solidFill>
                  <a:srgbClr val="000000"/>
                </a:solidFill>
                <a:effectLst/>
                <a:latin typeface="Open Sans" panose="020B0606030504020204" pitchFamily="34" charset="0"/>
              </a:rPr>
              <a:t> &amp;[T]: a 'shared slice', often just called a 'slice'. It doesn't own the data it points to; it borrows it.</a:t>
            </a:r>
          </a:p>
          <a:p>
            <a:pPr algn="l">
              <a:buFont typeface="Arial" panose="020B0604020202020204" pitchFamily="34" charset="0"/>
              <a:buChar char="•"/>
            </a:pPr>
            <a:r>
              <a:rPr lang="en-US" altLang="zh-CN" b="0" i="0" dirty="0">
                <a:solidFill>
                  <a:srgbClr val="000000"/>
                </a:solidFill>
                <a:effectLst/>
                <a:latin typeface="Open Sans" panose="020B0606030504020204" pitchFamily="34" charset="0"/>
              </a:rPr>
              <a:t> &amp;mut [T]: a 'mutable slice'. It mutably borrows the data it points to.</a:t>
            </a:r>
          </a:p>
          <a:p>
            <a:pPr algn="l">
              <a:buFont typeface="Arial" panose="020B0604020202020204" pitchFamily="34" charset="0"/>
              <a:buChar char="•"/>
            </a:pPr>
            <a:r>
              <a:rPr lang="en-US" altLang="zh-CN" b="0" i="0" dirty="0">
                <a:solidFill>
                  <a:srgbClr val="000000"/>
                </a:solidFill>
                <a:effectLst/>
                <a:latin typeface="Open Sans" panose="020B0606030504020204" pitchFamily="34" charset="0"/>
              </a:rPr>
              <a:t> Box&lt;[T]&gt;: a 'boxed slice'</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39</a:t>
            </a:fld>
            <a:endParaRPr kumimoji="1" lang="zh-CN" altLang="en-US"/>
          </a:p>
        </p:txBody>
      </p:sp>
    </p:spTree>
    <p:extLst>
      <p:ext uri="{BB962C8B-B14F-4D97-AF65-F5344CB8AC3E}">
        <p14:creationId xmlns:p14="http://schemas.microsoft.com/office/powerpoint/2010/main" val="3413948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在其他方面，元组结构体实例类似于元组：可以将其解构为单独的部分，也可以使用 </a:t>
            </a:r>
            <a:r>
              <a:rPr lang="en-US" altLang="zh-CN" dirty="0"/>
              <a:t>.</a:t>
            </a:r>
            <a:r>
              <a:rPr lang="zh-CN" altLang="en-US" sz="1200" b="0" i="0" kern="1200" dirty="0">
                <a:solidFill>
                  <a:schemeClr val="tx1"/>
                </a:solidFill>
                <a:effectLst/>
                <a:latin typeface="+mn-lt"/>
                <a:ea typeface="+mn-ea"/>
                <a:cs typeface="+mn-cs"/>
              </a:rPr>
              <a:t> 后跟索引来访问单独的值，等等。</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unit </a:t>
            </a:r>
            <a:r>
              <a:rPr lang="en-US" altLang="zh-CN" sz="1200" b="0" i="0" kern="1200" dirty="0" err="1">
                <a:solidFill>
                  <a:schemeClr val="tx1"/>
                </a:solidFill>
                <a:effectLst/>
                <a:latin typeface="+mn-lt"/>
                <a:ea typeface="+mn-ea"/>
                <a:cs typeface="+mn-cs"/>
              </a:rPr>
              <a:t>struct</a:t>
            </a:r>
            <a:r>
              <a:rPr lang="zh-CN" altLang="en-US" sz="1200" b="0" i="0" kern="1200" dirty="0">
                <a:solidFill>
                  <a:schemeClr val="tx1"/>
                </a:solidFill>
                <a:effectLst/>
                <a:latin typeface="+mn-lt"/>
                <a:ea typeface="+mn-ea"/>
                <a:cs typeface="+mn-cs"/>
              </a:rPr>
              <a:t>常常在你想要在某个类型上实现 </a:t>
            </a:r>
            <a:r>
              <a:rPr lang="en-US" altLang="zh-CN" sz="1200" b="0" i="0" kern="1200" dirty="0">
                <a:solidFill>
                  <a:schemeClr val="tx1"/>
                </a:solidFill>
                <a:effectLst/>
                <a:latin typeface="+mn-lt"/>
                <a:ea typeface="+mn-ea"/>
                <a:cs typeface="+mn-cs"/>
              </a:rPr>
              <a:t>trait </a:t>
            </a:r>
            <a:r>
              <a:rPr lang="zh-CN" altLang="en-US" sz="1200" b="0" i="0" kern="1200" dirty="0">
                <a:solidFill>
                  <a:schemeClr val="tx1"/>
                </a:solidFill>
                <a:effectLst/>
                <a:latin typeface="+mn-lt"/>
                <a:ea typeface="+mn-ea"/>
                <a:cs typeface="+mn-cs"/>
              </a:rPr>
              <a:t>但不需要在类型中存储数据的时候发挥作用。</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40</a:t>
            </a:fld>
            <a:endParaRPr kumimoji="1" lang="zh-CN" altLang="en-US"/>
          </a:p>
        </p:txBody>
      </p:sp>
    </p:spTree>
    <p:extLst>
      <p:ext uri="{BB962C8B-B14F-4D97-AF65-F5344CB8AC3E}">
        <p14:creationId xmlns:p14="http://schemas.microsoft.com/office/powerpoint/2010/main" val="188585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1" i="0" kern="1200" dirty="0" smtClean="0">
                <a:solidFill>
                  <a:schemeClr val="tx1"/>
                </a:solidFill>
                <a:effectLst/>
                <a:latin typeface="+mn-lt"/>
                <a:ea typeface="+mn-ea"/>
                <a:cs typeface="+mn-cs"/>
              </a:rPr>
              <a:t>Modern: </a:t>
            </a:r>
          </a:p>
          <a:p>
            <a:r>
              <a:rPr lang="en-US" altLang="zh-CN" sz="1200" b="0" i="0" kern="1200" dirty="0" smtClean="0">
                <a:solidFill>
                  <a:srgbClr val="00B0F0"/>
                </a:solidFill>
                <a:effectLst/>
                <a:latin typeface="+mn-lt"/>
                <a:ea typeface="+mn-ea"/>
                <a:cs typeface="+mn-cs"/>
              </a:rPr>
              <a:t>https://www.infoq.com/news/2012/08/Interview-Rust</a:t>
            </a:r>
            <a:r>
              <a:rPr lang="en-US" altLang="zh-CN" sz="1200" b="0" i="0" kern="1200" baseline="0" dirty="0" smtClean="0">
                <a:solidFill>
                  <a:srgbClr val="00B0F0"/>
                </a:solidFill>
                <a:effectLst/>
                <a:latin typeface="+mn-lt"/>
                <a:ea typeface="+mn-ea"/>
                <a:cs typeface="+mn-cs"/>
              </a:rPr>
              <a:t> </a:t>
            </a:r>
            <a:r>
              <a:rPr lang="en-US" altLang="zh-CN" sz="1200" b="0" i="0" kern="1200" baseline="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Rust also provides a few extra "modern bits" that Go lacks: generic types, destructors, disjoint unions, that sort of thing.</a:t>
            </a:r>
            <a:endParaRPr lang="en-US" altLang="zh-CN" sz="1200" b="1"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https://doc.rust-lang.org/reference/influences.html</a:t>
            </a:r>
          </a:p>
          <a:p>
            <a:r>
              <a:rPr lang="en-US" altLang="zh-CN" sz="1200" b="0" i="0" kern="1200" dirty="0" smtClean="0">
                <a:solidFill>
                  <a:schemeClr val="tx1"/>
                </a:solidFill>
                <a:effectLst/>
                <a:latin typeface="+mn-lt"/>
                <a:ea typeface="+mn-ea"/>
                <a:cs typeface="+mn-cs"/>
              </a:rPr>
              <a:t>with design elements coming from a wide range of sources… Haskell, </a:t>
            </a:r>
            <a:r>
              <a:rPr lang="en-US" altLang="zh-CN" sz="1200" b="0" i="0" kern="1200" dirty="0" err="1" smtClean="0">
                <a:solidFill>
                  <a:schemeClr val="tx1"/>
                </a:solidFill>
                <a:effectLst/>
                <a:latin typeface="+mn-lt"/>
                <a:ea typeface="+mn-ea"/>
                <a:cs typeface="+mn-cs"/>
              </a:rPr>
              <a:t>OCaml</a:t>
            </a:r>
            <a:endParaRPr lang="en-US" altLang="zh-CN" sz="1200" b="0" i="0" kern="1200" dirty="0" smtClean="0">
              <a:solidFill>
                <a:schemeClr val="tx1"/>
              </a:solidFill>
              <a:effectLst/>
              <a:latin typeface="+mn-lt"/>
              <a:ea typeface="+mn-ea"/>
              <a:cs typeface="+mn-cs"/>
            </a:endParaRPr>
          </a:p>
          <a:p>
            <a:endParaRPr lang="en-US" altLang="zh-CN" dirty="0" smtClean="0"/>
          </a:p>
          <a:p>
            <a:r>
              <a:rPr lang="en-US" altLang="zh-CN" b="1" dirty="0" smtClean="0"/>
              <a:t>Statically-typed</a:t>
            </a:r>
            <a:r>
              <a:rPr lang="en-US" altLang="zh-CN" dirty="0" smtClean="0"/>
              <a:t>: </a:t>
            </a:r>
          </a:p>
          <a:p>
            <a:r>
              <a:rPr lang="en-US" altLang="zh-CN" dirty="0" smtClean="0"/>
              <a:t>https://stackoverflow.blog/2020/01/20/what-is-rust-and-why-is-it-so-popular</a:t>
            </a:r>
          </a:p>
          <a:p>
            <a:r>
              <a:rPr lang="en-US" altLang="zh-CN" sz="1200" b="0" i="0" kern="1200" dirty="0" smtClean="0">
                <a:solidFill>
                  <a:schemeClr val="tx1"/>
                </a:solidFill>
                <a:effectLst/>
                <a:latin typeface="+mn-lt"/>
                <a:ea typeface="+mn-ea"/>
                <a:cs typeface="+mn-cs"/>
              </a:rPr>
              <a:t>…look at the rise of languages like </a:t>
            </a:r>
            <a:r>
              <a:rPr lang="en-US" altLang="zh-CN" sz="1200" b="0" i="0" kern="1200" dirty="0" err="1" smtClean="0">
                <a:solidFill>
                  <a:schemeClr val="tx1"/>
                </a:solidFill>
                <a:effectLst/>
                <a:latin typeface="+mn-lt"/>
                <a:ea typeface="+mn-ea"/>
                <a:cs typeface="+mn-cs"/>
              </a:rPr>
              <a:t>TypeScript</a:t>
            </a:r>
            <a:r>
              <a:rPr lang="en-US" altLang="zh-CN" sz="1200" b="0" i="0" kern="1200" dirty="0" smtClean="0">
                <a:solidFill>
                  <a:schemeClr val="tx1"/>
                </a:solidFill>
                <a:effectLst/>
                <a:latin typeface="+mn-lt"/>
                <a:ea typeface="+mn-ea"/>
                <a:cs typeface="+mn-cs"/>
              </a:rPr>
              <a:t> …  </a:t>
            </a:r>
            <a:r>
              <a:rPr lang="en-US" altLang="zh-CN" sz="1200" b="1" i="0" kern="1200" dirty="0" smtClean="0">
                <a:solidFill>
                  <a:schemeClr val="tx1"/>
                </a:solidFill>
                <a:effectLst/>
                <a:latin typeface="+mn-lt"/>
                <a:ea typeface="+mn-ea"/>
                <a:cs typeface="+mn-cs"/>
              </a:rPr>
              <a:t>frustrated</a:t>
            </a:r>
            <a:r>
              <a:rPr lang="en-US" altLang="zh-CN" sz="1200" b="0" i="0" kern="1200" dirty="0" smtClean="0">
                <a:solidFill>
                  <a:schemeClr val="tx1"/>
                </a:solidFill>
                <a:effectLst/>
                <a:latin typeface="+mn-lt"/>
                <a:ea typeface="+mn-ea"/>
                <a:cs typeface="+mn-cs"/>
              </a:rPr>
              <a:t> with the current state of dynamic typing in today’s larger codebases.</a:t>
            </a:r>
            <a:endParaRPr lang="en-US" altLang="zh-CN" dirty="0" smtClean="0"/>
          </a:p>
          <a:p>
            <a:endParaRPr lang="en-US" altLang="zh-CN" dirty="0" smtClean="0"/>
          </a:p>
          <a:p>
            <a:r>
              <a:rPr lang="en-US" altLang="zh-CN" b="1" dirty="0" smtClean="0"/>
              <a:t>Multi-paradigm</a:t>
            </a:r>
            <a:r>
              <a:rPr lang="en-US" altLang="zh-CN" dirty="0" smtClean="0"/>
              <a:t>:</a:t>
            </a:r>
            <a:r>
              <a:rPr lang="en-US" altLang="zh-CN" baseline="0" dirty="0" smtClean="0"/>
              <a:t> </a:t>
            </a:r>
          </a:p>
          <a:p>
            <a:r>
              <a:rPr lang="en-US" altLang="zh-CN" sz="1200" b="0" i="0" kern="1200" dirty="0" smtClean="0">
                <a:solidFill>
                  <a:schemeClr val="tx1"/>
                </a:solidFill>
                <a:effectLst/>
                <a:latin typeface="+mn-lt"/>
                <a:ea typeface="+mn-ea"/>
                <a:cs typeface="+mn-cs"/>
              </a:rPr>
              <a:t>https://bitfieldconsulting.com/golang/rust-vs-go </a:t>
            </a:r>
          </a:p>
          <a:p>
            <a:r>
              <a:rPr lang="en-US" altLang="zh-CN" sz="1200" b="0" i="0" kern="1200" dirty="0" smtClean="0">
                <a:solidFill>
                  <a:schemeClr val="tx1"/>
                </a:solidFill>
                <a:effectLst/>
                <a:latin typeface="+mn-lt"/>
                <a:ea typeface="+mn-ea"/>
                <a:cs typeface="+mn-cs"/>
              </a:rPr>
              <a:t>…they're </a:t>
            </a:r>
            <a:r>
              <a:rPr lang="en-US" altLang="zh-CN" sz="1200" b="1" i="0" kern="1200" dirty="0" smtClean="0">
                <a:solidFill>
                  <a:schemeClr val="tx1"/>
                </a:solidFill>
                <a:effectLst/>
                <a:latin typeface="+mn-lt"/>
                <a:ea typeface="+mn-ea"/>
                <a:cs typeface="+mn-cs"/>
              </a:rPr>
              <a:t>pragmatic</a:t>
            </a:r>
            <a:r>
              <a:rPr lang="en-US" altLang="zh-CN" sz="1200" b="0" i="0" kern="1200" dirty="0" smtClean="0">
                <a:solidFill>
                  <a:schemeClr val="tx1"/>
                </a:solidFill>
                <a:effectLst/>
                <a:latin typeface="+mn-lt"/>
                <a:ea typeface="+mn-ea"/>
                <a:cs typeface="+mn-cs"/>
              </a:rPr>
              <a:t> languages aimed at solving problems in whatever way is most appropriate</a:t>
            </a:r>
            <a:endParaRPr lang="en-US" altLang="zh-CN" dirty="0" smtClean="0"/>
          </a:p>
          <a:p>
            <a:r>
              <a:rPr lang="en-US" altLang="zh-CN" dirty="0" smtClean="0"/>
              <a:t>procedural, object-oriented, generic programming and metaprogramming</a:t>
            </a:r>
          </a:p>
          <a:p>
            <a:endParaRPr lang="en-US" altLang="zh-CN" dirty="0" smtClean="0"/>
          </a:p>
          <a:p>
            <a:endParaRPr lang="en-US" altLang="zh-CN" dirty="0" smtClean="0"/>
          </a:p>
          <a:p>
            <a:r>
              <a:rPr lang="en-US" altLang="zh-CN" b="1" dirty="0" smtClean="0"/>
              <a:t>General-purpose</a:t>
            </a:r>
          </a:p>
          <a:p>
            <a:r>
              <a:rPr lang="en-US" altLang="zh-CN" sz="1200" b="0" i="0" kern="1200" dirty="0" smtClean="0">
                <a:solidFill>
                  <a:schemeClr val="tx1"/>
                </a:solidFill>
                <a:effectLst/>
                <a:latin typeface="+mn-lt"/>
                <a:ea typeface="+mn-ea"/>
                <a:cs typeface="+mn-cs"/>
              </a:rPr>
              <a:t>https://blog.rust-lang.org/2020/05/15/five-years-of-rust.html</a:t>
            </a:r>
          </a:p>
          <a:p>
            <a:r>
              <a:rPr lang="en-US" altLang="zh-CN" sz="1200" b="0" i="0" kern="1200" dirty="0" smtClean="0">
                <a:solidFill>
                  <a:schemeClr val="tx1"/>
                </a:solidFill>
                <a:effectLst/>
                <a:latin typeface="+mn-lt"/>
                <a:ea typeface="+mn-ea"/>
                <a:cs typeface="+mn-cs"/>
              </a:rPr>
              <a:t>…Rust is a general purpose programming language empowering everyone to build reliable and efficient software.</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a:t>
            </a:fld>
            <a:endParaRPr kumimoji="1" lang="zh-CN" altLang="en-US"/>
          </a:p>
        </p:txBody>
      </p:sp>
    </p:spTree>
    <p:extLst>
      <p:ext uri="{BB962C8B-B14F-4D97-AF65-F5344CB8AC3E}">
        <p14:creationId xmlns:p14="http://schemas.microsoft.com/office/powerpoint/2010/main" val="40651380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1" i="0" kern="1200" smtClean="0">
                <a:solidFill>
                  <a:schemeClr val="tx1"/>
                </a:solidFill>
                <a:effectLst/>
                <a:latin typeface="+mn-lt"/>
                <a:ea typeface="+mn-ea"/>
                <a:cs typeface="+mn-cs"/>
              </a:rPr>
              <a:t>方法</a:t>
            </a:r>
            <a:r>
              <a:rPr lang="zh-CN" altLang="en-US" sz="1200" b="0" i="0" kern="1200" smtClean="0">
                <a:solidFill>
                  <a:schemeClr val="tx1"/>
                </a:solidFill>
                <a:effectLst/>
                <a:latin typeface="+mn-lt"/>
                <a:ea typeface="+mn-ea"/>
                <a:cs typeface="+mn-cs"/>
              </a:rPr>
              <a:t>与</a:t>
            </a:r>
            <a:r>
              <a:rPr lang="zh-CN" altLang="en-US" sz="1200" b="0" i="0" kern="1200" dirty="0">
                <a:solidFill>
                  <a:schemeClr val="tx1"/>
                </a:solidFill>
                <a:effectLst/>
                <a:latin typeface="+mn-lt"/>
                <a:ea typeface="+mn-ea"/>
                <a:cs typeface="+mn-cs"/>
              </a:rPr>
              <a:t>函数类似：它们使用 </a:t>
            </a:r>
            <a:r>
              <a:rPr lang="en-US" altLang="zh-CN" dirty="0" err="1"/>
              <a:t>fn</a:t>
            </a:r>
            <a:r>
              <a:rPr lang="zh-CN" altLang="en-US" sz="1200" b="0" i="0" kern="1200" dirty="0">
                <a:solidFill>
                  <a:schemeClr val="tx1"/>
                </a:solidFill>
                <a:effectLst/>
                <a:latin typeface="+mn-lt"/>
                <a:ea typeface="+mn-ea"/>
                <a:cs typeface="+mn-cs"/>
              </a:rPr>
              <a:t> 关键字和名称声明，可以拥有参数和返回值，同时包含在某处调用该方法时会执行的代码。不过方法与函数是不同的，因为它们在结构体的上下文中被定义（或者是枚举或 </a:t>
            </a:r>
            <a:r>
              <a:rPr lang="en-US" altLang="zh-CN" sz="1200" b="0" i="0" kern="1200" dirty="0">
                <a:solidFill>
                  <a:schemeClr val="tx1"/>
                </a:solidFill>
                <a:effectLst/>
                <a:latin typeface="+mn-lt"/>
                <a:ea typeface="+mn-ea"/>
                <a:cs typeface="+mn-cs"/>
              </a:rPr>
              <a:t>trait </a:t>
            </a:r>
            <a:r>
              <a:rPr lang="zh-CN" altLang="en-US" sz="1200" b="0" i="0" kern="1200" dirty="0">
                <a:solidFill>
                  <a:schemeClr val="tx1"/>
                </a:solidFill>
                <a:effectLst/>
                <a:latin typeface="+mn-lt"/>
                <a:ea typeface="+mn-ea"/>
                <a:cs typeface="+mn-cs"/>
              </a:rPr>
              <a:t>对象的上下文），并且它们第一个参数总是 </a:t>
            </a:r>
            <a:r>
              <a:rPr lang="en-US" altLang="zh-CN" dirty="0"/>
              <a:t>self</a:t>
            </a:r>
            <a:r>
              <a:rPr lang="zh-CN" altLang="en-US" sz="1200" b="0" i="0" kern="1200" dirty="0">
                <a:solidFill>
                  <a:schemeClr val="tx1"/>
                </a:solidFill>
                <a:effectLst/>
                <a:latin typeface="+mn-lt"/>
                <a:ea typeface="+mn-ea"/>
                <a:cs typeface="+mn-cs"/>
              </a:rPr>
              <a:t>，它代表调用该方法的结构体实例。</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使用方法替代函数，除了可使用方法语法和不需要在每个函数签名中重复 </a:t>
            </a:r>
            <a:r>
              <a:rPr lang="en-US" altLang="zh-CN" sz="1200" b="0" i="0" kern="1200" dirty="0">
                <a:solidFill>
                  <a:schemeClr val="tx1"/>
                </a:solidFill>
                <a:effectLst/>
                <a:latin typeface="+mn-lt"/>
                <a:ea typeface="+mn-ea"/>
                <a:cs typeface="+mn-cs"/>
              </a:rPr>
              <a:t>self </a:t>
            </a:r>
            <a:r>
              <a:rPr lang="zh-CN" altLang="en-US" sz="1200" b="0" i="0" kern="1200" dirty="0">
                <a:solidFill>
                  <a:schemeClr val="tx1"/>
                </a:solidFill>
                <a:effectLst/>
                <a:latin typeface="+mn-lt"/>
                <a:ea typeface="+mn-ea"/>
                <a:cs typeface="+mn-cs"/>
              </a:rPr>
              <a:t>的类型之外，其主要好处在于组织性。我们将某个类型实例能做的所有事情都一起放入 </a:t>
            </a:r>
            <a:r>
              <a:rPr lang="en-US" altLang="zh-CN" sz="1200" b="0" i="0" kern="1200" dirty="0" err="1">
                <a:solidFill>
                  <a:schemeClr val="tx1"/>
                </a:solidFill>
                <a:effectLst/>
                <a:latin typeface="+mn-lt"/>
                <a:ea typeface="+mn-ea"/>
                <a:cs typeface="+mn-cs"/>
              </a:rPr>
              <a:t>impl</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块中，不是方法的关联函数经常被用作返回一个结构体新实例的构造函数</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41</a:t>
            </a:fld>
            <a:endParaRPr kumimoji="1" lang="zh-CN" altLang="en-US"/>
          </a:p>
        </p:txBody>
      </p:sp>
    </p:spTree>
    <p:extLst>
      <p:ext uri="{BB962C8B-B14F-4D97-AF65-F5344CB8AC3E}">
        <p14:creationId xmlns:p14="http://schemas.microsoft.com/office/powerpoint/2010/main" val="33766200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REF: https://en.wikipedia.org/wiki/Tagged_union</a:t>
            </a:r>
          </a:p>
          <a:p>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i="0" kern="1200" dirty="0">
                <a:solidFill>
                  <a:schemeClr val="tx1"/>
                </a:solidFill>
                <a:effectLst/>
                <a:latin typeface="+mn-lt"/>
                <a:ea typeface="+mn-ea"/>
                <a:cs typeface="+mn-cs"/>
              </a:rPr>
              <a:t>Algebraic data type</a:t>
            </a:r>
            <a:r>
              <a:rPr lang="en-US" altLang="zh-CN" sz="1200" b="0" i="0" kern="1200" dirty="0">
                <a:solidFill>
                  <a:schemeClr val="tx1"/>
                </a:solidFill>
                <a:effectLst/>
                <a:latin typeface="+mn-lt"/>
                <a:ea typeface="+mn-ea"/>
                <a:cs typeface="+mn-cs"/>
              </a:rPr>
              <a:t>: https://en.wikipedia.org/wiki/Algebraic_data_type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chemeClr val="tx1"/>
                </a:solidFill>
                <a:effectLst/>
                <a:latin typeface="+mn-lt"/>
                <a:ea typeface="+mn-ea"/>
                <a:cs typeface="+mn-cs"/>
              </a:rPr>
              <a:t>In </a:t>
            </a:r>
            <a:r>
              <a:rPr lang="en-US" altLang="zh-CN" sz="1200" b="0" i="0" u="none" strike="noStrike" kern="1200" dirty="0">
                <a:solidFill>
                  <a:schemeClr val="tx1"/>
                </a:solidFill>
                <a:effectLst/>
                <a:latin typeface="+mn-lt"/>
                <a:ea typeface="+mn-ea"/>
                <a:cs typeface="+mn-cs"/>
                <a:hlinkClick r:id="rId3" tooltip="Computer programming"/>
              </a:rPr>
              <a:t>computer programming</a:t>
            </a:r>
            <a:r>
              <a:rPr lang="en-US" altLang="zh-CN" sz="1200" b="0" i="0" kern="1200" dirty="0">
                <a:solidFill>
                  <a:schemeClr val="tx1"/>
                </a:solidFill>
                <a:effectLst/>
                <a:latin typeface="+mn-lt"/>
                <a:ea typeface="+mn-ea"/>
                <a:cs typeface="+mn-cs"/>
              </a:rPr>
              <a:t>, especially </a:t>
            </a:r>
            <a:r>
              <a:rPr lang="en-US" altLang="zh-CN" sz="1200" b="0" i="0" u="none" strike="noStrike" kern="1200" dirty="0">
                <a:solidFill>
                  <a:schemeClr val="tx1"/>
                </a:solidFill>
                <a:effectLst/>
                <a:latin typeface="+mn-lt"/>
                <a:ea typeface="+mn-ea"/>
                <a:cs typeface="+mn-cs"/>
                <a:hlinkClick r:id="rId4" tooltip="Functional programming"/>
              </a:rPr>
              <a:t>functional programming</a:t>
            </a:r>
            <a:r>
              <a:rPr lang="en-US" altLang="zh-CN" sz="1200" b="0" i="0" kern="1200" dirty="0">
                <a:solidFill>
                  <a:schemeClr val="tx1"/>
                </a:solidFill>
                <a:effectLst/>
                <a:latin typeface="+mn-lt"/>
                <a:ea typeface="+mn-ea"/>
                <a:cs typeface="+mn-cs"/>
              </a:rPr>
              <a:t> and </a:t>
            </a:r>
            <a:r>
              <a:rPr lang="en-US" altLang="zh-CN" sz="1200" b="0" i="0" u="none" strike="noStrike" kern="1200" dirty="0">
                <a:solidFill>
                  <a:schemeClr val="tx1"/>
                </a:solidFill>
                <a:effectLst/>
                <a:latin typeface="+mn-lt"/>
                <a:ea typeface="+mn-ea"/>
                <a:cs typeface="+mn-cs"/>
                <a:hlinkClick r:id="rId5" tooltip="Type theory"/>
              </a:rPr>
              <a:t>type theory</a:t>
            </a:r>
            <a:r>
              <a:rPr lang="en-US" altLang="zh-CN" sz="1200" b="0" i="0" kern="1200" dirty="0">
                <a:solidFill>
                  <a:schemeClr val="tx1"/>
                </a:solidFill>
                <a:effectLst/>
                <a:latin typeface="+mn-lt"/>
                <a:ea typeface="+mn-ea"/>
                <a:cs typeface="+mn-cs"/>
              </a:rPr>
              <a:t>, an </a:t>
            </a:r>
            <a:r>
              <a:rPr lang="en-US" altLang="zh-CN" sz="1200" b="1" i="0" kern="1200" dirty="0">
                <a:solidFill>
                  <a:schemeClr val="tx1"/>
                </a:solidFill>
                <a:effectLst/>
                <a:latin typeface="+mn-lt"/>
                <a:ea typeface="+mn-ea"/>
                <a:cs typeface="+mn-cs"/>
              </a:rPr>
              <a:t>algebraic data type</a:t>
            </a:r>
            <a:r>
              <a:rPr lang="en-US" altLang="zh-CN" sz="1200" b="0" i="0" kern="1200" dirty="0">
                <a:solidFill>
                  <a:schemeClr val="tx1"/>
                </a:solidFill>
                <a:effectLst/>
                <a:latin typeface="+mn-lt"/>
                <a:ea typeface="+mn-ea"/>
                <a:cs typeface="+mn-cs"/>
              </a:rPr>
              <a:t> is a kind of </a:t>
            </a:r>
            <a:r>
              <a:rPr lang="en-US" altLang="zh-CN" sz="1200" b="0" i="0" u="none" strike="noStrike" kern="1200" dirty="0">
                <a:solidFill>
                  <a:schemeClr val="tx1"/>
                </a:solidFill>
                <a:effectLst/>
                <a:latin typeface="+mn-lt"/>
                <a:ea typeface="+mn-ea"/>
                <a:cs typeface="+mn-cs"/>
                <a:hlinkClick r:id="rId6" tooltip="Data type"/>
              </a:rPr>
              <a:t>composite type</a:t>
            </a:r>
            <a:r>
              <a:rPr lang="en-US" altLang="zh-CN" sz="1200" b="0" i="0" kern="1200" dirty="0">
                <a:solidFill>
                  <a:schemeClr val="tx1"/>
                </a:solidFill>
                <a:effectLst/>
                <a:latin typeface="+mn-lt"/>
                <a:ea typeface="+mn-ea"/>
                <a:cs typeface="+mn-cs"/>
              </a:rPr>
              <a:t>, i.e., a type formed by combining other types.</a:t>
            </a:r>
          </a:p>
          <a:p>
            <a:r>
              <a:rPr lang="en-US" altLang="zh-CN" sz="1200" b="0" i="0" kern="1200" dirty="0">
                <a:solidFill>
                  <a:schemeClr val="tx1"/>
                </a:solidFill>
                <a:effectLst/>
                <a:latin typeface="+mn-lt"/>
                <a:ea typeface="+mn-ea"/>
                <a:cs typeface="+mn-cs"/>
              </a:rPr>
              <a:t>Two common classes of algebraic types are </a:t>
            </a:r>
            <a:r>
              <a:rPr lang="en-US" altLang="zh-CN" sz="1200" b="0" i="0" u="none" strike="noStrike" kern="1200" dirty="0">
                <a:solidFill>
                  <a:schemeClr val="tx1"/>
                </a:solidFill>
                <a:effectLst/>
                <a:latin typeface="+mn-lt"/>
                <a:ea typeface="+mn-ea"/>
                <a:cs typeface="+mn-cs"/>
                <a:hlinkClick r:id="rId7" tooltip="Product type"/>
              </a:rPr>
              <a:t>product types</a:t>
            </a:r>
            <a:r>
              <a:rPr lang="en-US" altLang="zh-CN" sz="1200" b="0" i="0" kern="1200" dirty="0">
                <a:solidFill>
                  <a:schemeClr val="tx1"/>
                </a:solidFill>
                <a:effectLst/>
                <a:latin typeface="+mn-lt"/>
                <a:ea typeface="+mn-ea"/>
                <a:cs typeface="+mn-cs"/>
              </a:rPr>
              <a:t> (i.e., </a:t>
            </a:r>
            <a:r>
              <a:rPr lang="en-US" altLang="zh-CN" sz="1200" b="0" i="0" u="none" strike="noStrike" kern="1200" dirty="0">
                <a:solidFill>
                  <a:schemeClr val="tx1"/>
                </a:solidFill>
                <a:effectLst/>
                <a:latin typeface="+mn-lt"/>
                <a:ea typeface="+mn-ea"/>
                <a:cs typeface="+mn-cs"/>
                <a:hlinkClick r:id="rId8" tooltip="Tuple"/>
              </a:rPr>
              <a:t>tuples</a:t>
            </a:r>
            <a:r>
              <a:rPr lang="en-US" altLang="zh-CN" sz="1200" b="0" i="0" kern="1200" dirty="0">
                <a:solidFill>
                  <a:schemeClr val="tx1"/>
                </a:solidFill>
                <a:effectLst/>
                <a:latin typeface="+mn-lt"/>
                <a:ea typeface="+mn-ea"/>
                <a:cs typeface="+mn-cs"/>
              </a:rPr>
              <a:t> and </a:t>
            </a:r>
            <a:r>
              <a:rPr lang="en-US" altLang="zh-CN" sz="1200" b="0" i="0" u="none" strike="noStrike" kern="1200" dirty="0">
                <a:solidFill>
                  <a:schemeClr val="tx1"/>
                </a:solidFill>
                <a:effectLst/>
                <a:latin typeface="+mn-lt"/>
                <a:ea typeface="+mn-ea"/>
                <a:cs typeface="+mn-cs"/>
                <a:hlinkClick r:id="rId9" tooltip="Record (computer science)"/>
              </a:rPr>
              <a:t>records</a:t>
            </a:r>
            <a:r>
              <a:rPr lang="en-US" altLang="zh-CN" sz="1200" b="0" i="0" kern="1200" dirty="0">
                <a:solidFill>
                  <a:schemeClr val="tx1"/>
                </a:solidFill>
                <a:effectLst/>
                <a:latin typeface="+mn-lt"/>
                <a:ea typeface="+mn-ea"/>
                <a:cs typeface="+mn-cs"/>
              </a:rPr>
              <a:t>) and </a:t>
            </a:r>
            <a:r>
              <a:rPr lang="en-US" altLang="zh-CN" sz="1200" b="0" i="0" u="none" strike="noStrike" kern="1200" dirty="0">
                <a:solidFill>
                  <a:schemeClr val="tx1"/>
                </a:solidFill>
                <a:effectLst/>
                <a:latin typeface="+mn-lt"/>
                <a:ea typeface="+mn-ea"/>
                <a:cs typeface="+mn-cs"/>
                <a:hlinkClick r:id="rId10" tooltip="Sum type"/>
              </a:rPr>
              <a:t>sum types</a:t>
            </a:r>
            <a:r>
              <a:rPr lang="en-US" altLang="zh-CN" sz="1200" b="0" i="0" kern="1200" dirty="0">
                <a:solidFill>
                  <a:schemeClr val="tx1"/>
                </a:solidFill>
                <a:effectLst/>
                <a:latin typeface="+mn-lt"/>
                <a:ea typeface="+mn-ea"/>
                <a:cs typeface="+mn-cs"/>
              </a:rPr>
              <a:t> (i.e., </a:t>
            </a:r>
            <a:r>
              <a:rPr lang="en-US" altLang="zh-CN" sz="1200" b="1" i="0" u="none" strike="noStrike" kern="1200" dirty="0">
                <a:solidFill>
                  <a:schemeClr val="tx1"/>
                </a:solidFill>
                <a:effectLst/>
                <a:latin typeface="+mn-lt"/>
                <a:ea typeface="+mn-ea"/>
                <a:cs typeface="+mn-cs"/>
                <a:hlinkClick r:id="rId11" tooltip="Tagged union"/>
              </a:rPr>
              <a:t>tagged</a:t>
            </a:r>
            <a:r>
              <a:rPr lang="en-US" altLang="zh-CN" sz="1200" b="1" i="0" kern="1200" dirty="0">
                <a:solidFill>
                  <a:schemeClr val="tx1"/>
                </a:solidFill>
                <a:effectLst/>
                <a:latin typeface="+mn-lt"/>
                <a:ea typeface="+mn-ea"/>
                <a:cs typeface="+mn-cs"/>
              </a:rPr>
              <a:t> or </a:t>
            </a:r>
            <a:r>
              <a:rPr lang="en-US" altLang="zh-CN" sz="1200" b="1" i="0" u="none" strike="noStrike" kern="1200" dirty="0">
                <a:solidFill>
                  <a:schemeClr val="tx1"/>
                </a:solidFill>
                <a:effectLst/>
                <a:latin typeface="+mn-lt"/>
                <a:ea typeface="+mn-ea"/>
                <a:cs typeface="+mn-cs"/>
                <a:hlinkClick r:id="rId12" tooltip="Disjoint union"/>
              </a:rPr>
              <a:t>disjoint unions</a:t>
            </a:r>
            <a:r>
              <a:rPr lang="en-US" altLang="zh-CN" sz="1200" b="1"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en-US" altLang="zh-CN" sz="1200" b="0" i="0" u="none" strike="noStrike" kern="1200" dirty="0">
                <a:solidFill>
                  <a:schemeClr val="tx1"/>
                </a:solidFill>
                <a:effectLst/>
                <a:latin typeface="+mn-lt"/>
                <a:ea typeface="+mn-ea"/>
                <a:cs typeface="+mn-cs"/>
                <a:hlinkClick r:id="rId13" tooltip="Coproduct"/>
              </a:rPr>
              <a:t>coproduct</a:t>
            </a:r>
            <a:r>
              <a:rPr lang="en-US" altLang="zh-CN" sz="1200" b="0" i="0" kern="1200" dirty="0">
                <a:solidFill>
                  <a:schemeClr val="tx1"/>
                </a:solidFill>
                <a:effectLst/>
                <a:latin typeface="+mn-lt"/>
                <a:ea typeface="+mn-ea"/>
                <a:cs typeface="+mn-cs"/>
              </a:rPr>
              <a:t> types or </a:t>
            </a:r>
            <a:r>
              <a:rPr lang="en-US" altLang="zh-CN" sz="1200" b="0" i="1" kern="1200" dirty="0">
                <a:solidFill>
                  <a:schemeClr val="tx1"/>
                </a:solidFill>
                <a:effectLst/>
                <a:latin typeface="+mn-lt"/>
                <a:ea typeface="+mn-ea"/>
                <a:cs typeface="+mn-cs"/>
              </a:rPr>
              <a:t>variant types</a:t>
            </a:r>
            <a:r>
              <a:rPr lang="en-US" altLang="zh-CN" sz="1200" b="0" i="0" kern="1200" dirty="0">
                <a:solidFill>
                  <a:schemeClr val="tx1"/>
                </a:solidFill>
                <a:effectLst/>
                <a:latin typeface="+mn-lt"/>
                <a:ea typeface="+mn-ea"/>
                <a:cs typeface="+mn-cs"/>
              </a:rPr>
              <a:t>)</a:t>
            </a:r>
          </a:p>
          <a:p>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chemeClr val="tx1"/>
                </a:solidFill>
                <a:effectLst/>
                <a:latin typeface="+mn-lt"/>
                <a:ea typeface="+mn-ea"/>
                <a:cs typeface="+mn-cs"/>
              </a:rPr>
              <a:t>Each </a:t>
            </a:r>
            <a:r>
              <a:rPr lang="en-US" altLang="zh-CN" sz="1200" b="0" i="0" kern="1200" dirty="0" err="1">
                <a:solidFill>
                  <a:schemeClr val="tx1"/>
                </a:solidFill>
                <a:effectLst/>
                <a:latin typeface="+mn-lt"/>
                <a:ea typeface="+mn-ea"/>
                <a:cs typeface="+mn-cs"/>
              </a:rPr>
              <a:t>enum</a:t>
            </a:r>
            <a:r>
              <a:rPr lang="en-US" altLang="zh-CN" sz="1200" b="0" i="0" kern="1200" dirty="0">
                <a:solidFill>
                  <a:schemeClr val="tx1"/>
                </a:solidFill>
                <a:effectLst/>
                <a:latin typeface="+mn-lt"/>
                <a:ea typeface="+mn-ea"/>
                <a:cs typeface="+mn-cs"/>
              </a:rPr>
              <a:t> instance has a </a:t>
            </a:r>
            <a:r>
              <a:rPr lang="en-US" altLang="zh-CN" sz="1200" b="1" i="1" kern="1200" dirty="0">
                <a:solidFill>
                  <a:schemeClr val="tx1"/>
                </a:solidFill>
                <a:effectLst/>
                <a:latin typeface="+mn-lt"/>
                <a:ea typeface="+mn-ea"/>
                <a:cs typeface="+mn-cs"/>
              </a:rPr>
              <a:t>discriminant</a:t>
            </a:r>
            <a:r>
              <a:rPr lang="en-US" altLang="zh-CN" sz="1200" b="0" i="0" kern="1200" dirty="0">
                <a:solidFill>
                  <a:schemeClr val="tx1"/>
                </a:solidFill>
                <a:effectLst/>
                <a:latin typeface="+mn-lt"/>
                <a:ea typeface="+mn-ea"/>
                <a:cs typeface="+mn-cs"/>
              </a:rPr>
              <a:t> which is an integer associated to it that is used to determine which variant it holds. An opaque reference to this discriminant can be obtained with the </a:t>
            </a:r>
            <a:r>
              <a:rPr lang="en-US" altLang="zh-CN" sz="1200" b="0" i="0" u="none" strike="noStrike" kern="1200" dirty="0">
                <a:solidFill>
                  <a:schemeClr val="tx1"/>
                </a:solidFill>
                <a:effectLst/>
                <a:latin typeface="+mn-lt"/>
                <a:ea typeface="+mn-ea"/>
                <a:cs typeface="+mn-cs"/>
                <a:hlinkClick r:id="rId14"/>
              </a:rPr>
              <a:t>mem::discriminant</a:t>
            </a:r>
            <a:r>
              <a:rPr lang="en-US" altLang="zh-CN" sz="1200" b="0" i="0" kern="1200" dirty="0">
                <a:solidFill>
                  <a:schemeClr val="tx1"/>
                </a:solidFill>
                <a:effectLst/>
                <a:latin typeface="+mn-lt"/>
                <a:ea typeface="+mn-ea"/>
                <a:cs typeface="+mn-cs"/>
              </a:rPr>
              <a:t> function.</a:t>
            </a:r>
          </a:p>
          <a:p>
            <a:endParaRPr lang="en-US" altLang="zh-CN"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42</a:t>
            </a:fld>
            <a:endParaRPr kumimoji="1" lang="zh-CN" altLang="en-US"/>
          </a:p>
        </p:txBody>
      </p:sp>
    </p:spTree>
    <p:extLst>
      <p:ext uri="{BB962C8B-B14F-4D97-AF65-F5344CB8AC3E}">
        <p14:creationId xmlns:p14="http://schemas.microsoft.com/office/powerpoint/2010/main" val="29459109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en-US" altLang="zh-CN" sz="1800" kern="1200" dirty="0">
              <a:solidFill>
                <a:schemeClr val="tx1">
                  <a:tint val="75000"/>
                </a:schemeClr>
              </a:solidFill>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43</a:t>
            </a:fld>
            <a:endParaRPr kumimoji="1" lang="zh-CN" altLang="en-US"/>
          </a:p>
        </p:txBody>
      </p:sp>
    </p:spTree>
    <p:extLst>
      <p:ext uri="{BB962C8B-B14F-4D97-AF65-F5344CB8AC3E}">
        <p14:creationId xmlns:p14="http://schemas.microsoft.com/office/powerpoint/2010/main" val="2034494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The </a:t>
            </a:r>
            <a:r>
              <a:rPr lang="en-US" altLang="zh-CN" b="1" i="1" dirty="0"/>
              <a:t>Option&lt;T&gt;</a:t>
            </a:r>
            <a:r>
              <a:rPr lang="en-US" altLang="zh-CN" sz="1200" b="0" i="0" kern="1200" dirty="0">
                <a:solidFill>
                  <a:schemeClr val="tx1"/>
                </a:solidFill>
                <a:effectLst/>
                <a:latin typeface="+mn-lt"/>
                <a:ea typeface="+mn-ea"/>
                <a:cs typeface="+mn-cs"/>
              </a:rPr>
              <a:t> </a:t>
            </a:r>
            <a:r>
              <a:rPr lang="en-US" altLang="zh-CN" sz="1200" b="0" i="0" kern="1200" dirty="0" err="1">
                <a:solidFill>
                  <a:schemeClr val="tx1"/>
                </a:solidFill>
                <a:effectLst/>
                <a:latin typeface="+mn-lt"/>
                <a:ea typeface="+mn-ea"/>
                <a:cs typeface="+mn-cs"/>
              </a:rPr>
              <a:t>enum</a:t>
            </a:r>
            <a:r>
              <a:rPr lang="en-US" altLang="zh-CN" sz="1200" b="0" i="0" kern="1200" dirty="0">
                <a:solidFill>
                  <a:schemeClr val="tx1"/>
                </a:solidFill>
                <a:effectLst/>
                <a:latin typeface="+mn-lt"/>
                <a:ea typeface="+mn-ea"/>
                <a:cs typeface="+mn-cs"/>
              </a:rPr>
              <a:t> is so useful that it’s even </a:t>
            </a:r>
            <a:r>
              <a:rPr lang="en-US" altLang="zh-CN" sz="1200" b="1" i="0" kern="1200" dirty="0">
                <a:solidFill>
                  <a:schemeClr val="tx1"/>
                </a:solidFill>
                <a:effectLst/>
                <a:latin typeface="+mn-lt"/>
                <a:ea typeface="+mn-ea"/>
                <a:cs typeface="+mn-cs"/>
              </a:rPr>
              <a:t>included in the prelude</a:t>
            </a:r>
            <a:r>
              <a:rPr lang="en-US" altLang="zh-CN" sz="1200" b="0" i="0" kern="1200" dirty="0">
                <a:solidFill>
                  <a:schemeClr val="tx1"/>
                </a:solidFill>
                <a:effectLst/>
                <a:latin typeface="+mn-lt"/>
                <a:ea typeface="+mn-ea"/>
                <a:cs typeface="+mn-cs"/>
              </a:rPr>
              <a:t>; you don’t need to bring it into scope explicitly. so are its variants: </a:t>
            </a:r>
            <a:r>
              <a:rPr lang="en-US" altLang="zh-CN" b="1" i="1" dirty="0"/>
              <a:t>Some</a:t>
            </a:r>
            <a:r>
              <a:rPr lang="en-US" altLang="zh-CN" sz="1200" b="0" i="0" kern="1200" dirty="0">
                <a:solidFill>
                  <a:schemeClr val="tx1"/>
                </a:solidFill>
                <a:effectLst/>
                <a:latin typeface="+mn-lt"/>
                <a:ea typeface="+mn-ea"/>
                <a:cs typeface="+mn-cs"/>
              </a:rPr>
              <a:t> and </a:t>
            </a:r>
            <a:r>
              <a:rPr lang="en-US" altLang="zh-CN" b="1" i="1" dirty="0"/>
              <a:t>None</a:t>
            </a:r>
            <a:r>
              <a:rPr lang="en-US" altLang="zh-CN" sz="1200" b="0" i="0" kern="1200" dirty="0">
                <a:solidFill>
                  <a:schemeClr val="tx1"/>
                </a:solidFill>
                <a:effectLst/>
                <a:latin typeface="+mn-lt"/>
                <a:ea typeface="+mn-ea"/>
                <a:cs typeface="+mn-cs"/>
              </a:rPr>
              <a:t>  </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空值的问题在于当你尝试像一个非空值那样使用一个空值，会出现某种形式的错误。然而，空值尝试表达的概念仍然是有意义的：空值是一个因为某种原因目前无效或缺失的值。</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The </a:t>
            </a:r>
            <a:r>
              <a:rPr lang="en-US" altLang="zh-CN" sz="1200" b="1" i="1" kern="1200" dirty="0">
                <a:solidFill>
                  <a:schemeClr val="tx1"/>
                </a:solidFill>
                <a:effectLst/>
                <a:latin typeface="+mn-lt"/>
                <a:ea typeface="+mn-ea"/>
                <a:cs typeface="+mn-cs"/>
              </a:rPr>
              <a:t>prelude</a:t>
            </a:r>
            <a:r>
              <a:rPr lang="en-US" altLang="zh-CN" sz="1200" b="0" i="0" kern="1200" dirty="0">
                <a:solidFill>
                  <a:schemeClr val="tx1"/>
                </a:solidFill>
                <a:effectLst/>
                <a:latin typeface="+mn-lt"/>
                <a:ea typeface="+mn-ea"/>
                <a:cs typeface="+mn-cs"/>
              </a:rPr>
              <a:t> is the list of things that Rust automatically imports into every Rust program.</a:t>
            </a:r>
          </a:p>
          <a:p>
            <a:r>
              <a:rPr lang="en-US" altLang="zh-CN" sz="1200" b="0" i="0" kern="1200" dirty="0">
                <a:solidFill>
                  <a:schemeClr val="tx1"/>
                </a:solidFill>
                <a:effectLst/>
                <a:latin typeface="+mn-lt"/>
                <a:ea typeface="+mn-ea"/>
                <a:cs typeface="+mn-cs"/>
              </a:rPr>
              <a:t>https://doc.rust-lang.org/std/prelude/index.html</a:t>
            </a: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44</a:t>
            </a:fld>
            <a:endParaRPr kumimoji="1" lang="zh-CN" altLang="en-US"/>
          </a:p>
        </p:txBody>
      </p:sp>
    </p:spTree>
    <p:extLst>
      <p:ext uri="{BB962C8B-B14F-4D97-AF65-F5344CB8AC3E}">
        <p14:creationId xmlns:p14="http://schemas.microsoft.com/office/powerpoint/2010/main" val="34323184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45</a:t>
            </a:fld>
            <a:endParaRPr kumimoji="1" lang="zh-CN" altLang="en-US"/>
          </a:p>
        </p:txBody>
      </p:sp>
    </p:spTree>
    <p:extLst>
      <p:ext uri="{BB962C8B-B14F-4D97-AF65-F5344CB8AC3E}">
        <p14:creationId xmlns:p14="http://schemas.microsoft.com/office/powerpoint/2010/main" val="30932892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Rust has an extremely powerful control flow operator called </a:t>
            </a:r>
            <a:r>
              <a:rPr lang="en-US" altLang="zh-CN" sz="1200" b="1" i="1" kern="1200" dirty="0">
                <a:solidFill>
                  <a:schemeClr val="tx1"/>
                </a:solidFill>
                <a:effectLst/>
                <a:latin typeface="+mn-lt"/>
                <a:ea typeface="+mn-ea"/>
                <a:cs typeface="+mn-cs"/>
              </a:rPr>
              <a:t>match</a:t>
            </a:r>
            <a:r>
              <a:rPr lang="en-US" altLang="zh-CN" sz="1200" b="0" i="0" kern="1200" dirty="0">
                <a:solidFill>
                  <a:schemeClr val="tx1"/>
                </a:solidFill>
                <a:effectLst/>
                <a:latin typeface="+mn-lt"/>
                <a:ea typeface="+mn-ea"/>
                <a:cs typeface="+mn-cs"/>
              </a:rPr>
              <a:t> that allows you to compare a value against a series of patterns and then execute code based on which pattern matches.</a:t>
            </a:r>
          </a:p>
          <a:p>
            <a:r>
              <a:rPr lang="en-US" altLang="zh-CN" sz="1200" b="0" i="0" kern="1200" dirty="0">
                <a:solidFill>
                  <a:schemeClr val="tx1"/>
                </a:solidFill>
                <a:effectLst/>
                <a:latin typeface="+mn-lt"/>
                <a:ea typeface="+mn-ea"/>
                <a:cs typeface="+mn-cs"/>
              </a:rPr>
              <a:t>Rust </a:t>
            </a:r>
            <a:r>
              <a:rPr lang="zh-CN" altLang="en-US" sz="1200" b="0" i="0" kern="1200" dirty="0">
                <a:solidFill>
                  <a:schemeClr val="tx1"/>
                </a:solidFill>
                <a:effectLst/>
                <a:latin typeface="+mn-lt"/>
                <a:ea typeface="+mn-ea"/>
                <a:cs typeface="+mn-cs"/>
              </a:rPr>
              <a:t>有一个叫做 </a:t>
            </a:r>
            <a:r>
              <a:rPr lang="en-US" altLang="zh-CN" dirty="0"/>
              <a:t>match</a:t>
            </a:r>
            <a:r>
              <a:rPr lang="zh-CN" altLang="en-US" sz="1200" b="0" i="0" kern="1200" dirty="0">
                <a:solidFill>
                  <a:schemeClr val="tx1"/>
                </a:solidFill>
                <a:effectLst/>
                <a:latin typeface="+mn-lt"/>
                <a:ea typeface="+mn-ea"/>
                <a:cs typeface="+mn-cs"/>
              </a:rPr>
              <a:t> 的极为强大的控制流运算符，它允许我们将一个值与一系列的模式相比较，并根据相匹配的模式执行相应代码。模式可由字面值、变量、通配符和许多其他内容构成；</a:t>
            </a:r>
            <a:endParaRPr lang="en-US" altLang="zh-CN" sz="1200" b="0" i="0" kern="1200" dirty="0">
              <a:solidFill>
                <a:schemeClr val="tx1"/>
              </a:solidFill>
              <a:effectLst/>
              <a:latin typeface="+mn-lt"/>
              <a:ea typeface="+mn-ea"/>
              <a:cs typeface="+mn-cs"/>
            </a:endParaRPr>
          </a:p>
          <a:p>
            <a:r>
              <a:rPr lang="en-US" altLang="zh-CN" dirty="0"/>
              <a:t>match</a:t>
            </a:r>
            <a:r>
              <a:rPr lang="zh-CN" altLang="en-US" sz="1200" b="0" i="0" kern="1200" dirty="0">
                <a:solidFill>
                  <a:schemeClr val="tx1"/>
                </a:solidFill>
                <a:effectLst/>
                <a:latin typeface="+mn-lt"/>
                <a:ea typeface="+mn-ea"/>
                <a:cs typeface="+mn-cs"/>
              </a:rPr>
              <a:t> 的力量来源于模式的表现力以及编译器检查，它确保了所有可能的情况都得到处理。</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7,8</a:t>
            </a:r>
          </a:p>
          <a:p>
            <a:r>
              <a:rPr lang="zh-CN" altLang="en-US" sz="1200" b="0" i="0" kern="1200" dirty="0">
                <a:solidFill>
                  <a:schemeClr val="tx1"/>
                </a:solidFill>
                <a:effectLst/>
                <a:latin typeface="+mn-lt"/>
                <a:ea typeface="+mn-ea"/>
                <a:cs typeface="+mn-cs"/>
              </a:rPr>
              <a:t>接下来是 </a:t>
            </a:r>
            <a:r>
              <a:rPr lang="en-US" altLang="zh-CN" dirty="0"/>
              <a:t>match</a:t>
            </a:r>
            <a:r>
              <a:rPr lang="zh-CN" altLang="en-US" sz="1200" b="0" i="0" kern="1200" dirty="0">
                <a:solidFill>
                  <a:schemeClr val="tx1"/>
                </a:solidFill>
                <a:effectLst/>
                <a:latin typeface="+mn-lt"/>
                <a:ea typeface="+mn-ea"/>
                <a:cs typeface="+mn-cs"/>
              </a:rPr>
              <a:t> 的分支。一个分支有两个部分：一个模式和一些代码。</a:t>
            </a:r>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当 </a:t>
            </a:r>
            <a:r>
              <a:rPr lang="en-US" altLang="zh-CN" dirty="0"/>
              <a:t>match</a:t>
            </a:r>
            <a:r>
              <a:rPr lang="zh-CN" altLang="en-US" sz="1200" b="0" i="0" kern="1200" dirty="0">
                <a:solidFill>
                  <a:schemeClr val="tx1"/>
                </a:solidFill>
                <a:effectLst/>
                <a:latin typeface="+mn-lt"/>
                <a:ea typeface="+mn-ea"/>
                <a:cs typeface="+mn-cs"/>
              </a:rPr>
              <a:t> 表达式执行时，它将结果值按顺序与每一个分支的模式相比较。如果模式匹配了这个值，这个模式相关联的代码将被执行。如果模式并不匹配这个值，将继续执行下一个分支。</a:t>
            </a:r>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每个分支相关联的代码是一个表达式，而表达式的结果值将作为整个</a:t>
            </a:r>
            <a:r>
              <a:rPr lang="en-US" altLang="zh-CN" sz="1200" b="0" i="0" kern="1200" dirty="0">
                <a:solidFill>
                  <a:schemeClr val="tx1"/>
                </a:solidFill>
                <a:effectLst/>
                <a:latin typeface="+mn-lt"/>
                <a:ea typeface="+mn-ea"/>
                <a:cs typeface="+mn-cs"/>
              </a:rPr>
              <a:t>match</a:t>
            </a:r>
            <a:r>
              <a:rPr lang="zh-CN" altLang="en-US" sz="1200" b="0" i="0" kern="1200" dirty="0">
                <a:solidFill>
                  <a:schemeClr val="tx1"/>
                </a:solidFill>
                <a:effectLst/>
                <a:latin typeface="+mn-lt"/>
                <a:ea typeface="+mn-ea"/>
                <a:cs typeface="+mn-cs"/>
              </a:rPr>
              <a:t>表达式的返回值。</a:t>
            </a:r>
          </a:p>
          <a:p>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46</a:t>
            </a:fld>
            <a:endParaRPr kumimoji="1" lang="zh-CN" altLang="en-US"/>
          </a:p>
        </p:txBody>
      </p:sp>
    </p:spTree>
    <p:extLst>
      <p:ext uri="{BB962C8B-B14F-4D97-AF65-F5344CB8AC3E}">
        <p14:creationId xmlns:p14="http://schemas.microsoft.com/office/powerpoint/2010/main" val="30343595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47</a:t>
            </a:fld>
            <a:endParaRPr kumimoji="1" lang="zh-CN" altLang="en-US"/>
          </a:p>
        </p:txBody>
      </p:sp>
    </p:spTree>
    <p:extLst>
      <p:ext uri="{BB962C8B-B14F-4D97-AF65-F5344CB8AC3E}">
        <p14:creationId xmlns:p14="http://schemas.microsoft.com/office/powerpoint/2010/main" val="20229157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Matches in Rust are </a:t>
            </a:r>
            <a:r>
              <a:rPr lang="en-US" altLang="zh-CN" sz="1200" b="0" i="1" kern="1200" dirty="0">
                <a:solidFill>
                  <a:schemeClr val="tx1"/>
                </a:solidFill>
                <a:effectLst/>
                <a:latin typeface="+mn-lt"/>
                <a:ea typeface="+mn-ea"/>
                <a:cs typeface="+mn-cs"/>
              </a:rPr>
              <a:t>exhaustive</a:t>
            </a:r>
            <a:r>
              <a:rPr lang="en-US" altLang="zh-CN" sz="1200" b="0" i="0" kern="1200" dirty="0">
                <a:solidFill>
                  <a:schemeClr val="tx1"/>
                </a:solidFill>
                <a:effectLst/>
                <a:latin typeface="+mn-lt"/>
                <a:ea typeface="+mn-ea"/>
                <a:cs typeface="+mn-cs"/>
              </a:rPr>
              <a:t>: we must exhaust every last possibility in order for the code to be valid. Especially in the case of </a:t>
            </a:r>
            <a:r>
              <a:rPr lang="en-US" altLang="zh-CN" dirty="0"/>
              <a:t>Option&lt;T&gt;</a:t>
            </a:r>
            <a:r>
              <a:rPr lang="en-US" altLang="zh-CN" sz="1200" b="0" i="0" kern="1200" dirty="0">
                <a:solidFill>
                  <a:schemeClr val="tx1"/>
                </a:solidFill>
                <a:effectLst/>
                <a:latin typeface="+mn-lt"/>
                <a:ea typeface="+mn-ea"/>
                <a:cs typeface="+mn-cs"/>
              </a:rPr>
              <a:t>, when Rust prevents us from forgetting to explicitly handle the </a:t>
            </a:r>
            <a:r>
              <a:rPr lang="en-US" altLang="zh-CN" dirty="0"/>
              <a:t>None</a:t>
            </a:r>
            <a:r>
              <a:rPr lang="en-US" altLang="zh-CN" sz="1200" b="0" i="0" kern="1200" dirty="0">
                <a:solidFill>
                  <a:schemeClr val="tx1"/>
                </a:solidFill>
                <a:effectLst/>
                <a:latin typeface="+mn-lt"/>
                <a:ea typeface="+mn-ea"/>
                <a:cs typeface="+mn-cs"/>
              </a:rPr>
              <a:t> case, it protects us from assuming that we have a value when we might have null, thus making the billion-dollar mistake discussed earlier impossible.</a:t>
            </a:r>
          </a:p>
          <a:p>
            <a:r>
              <a:rPr lang="en-US" altLang="zh-CN" sz="1200" b="0" i="0" kern="1200" dirty="0">
                <a:solidFill>
                  <a:schemeClr val="tx1"/>
                </a:solidFill>
                <a:effectLst/>
                <a:latin typeface="+mn-lt"/>
                <a:ea typeface="+mn-ea"/>
                <a:cs typeface="+mn-cs"/>
              </a:rPr>
              <a:t>Rust</a:t>
            </a:r>
            <a:r>
              <a:rPr lang="zh-CN" altLang="en-US" sz="1200" b="0" i="0" kern="1200" dirty="0">
                <a:solidFill>
                  <a:schemeClr val="tx1"/>
                </a:solidFill>
                <a:effectLst/>
                <a:latin typeface="+mn-lt"/>
                <a:ea typeface="+mn-ea"/>
                <a:cs typeface="+mn-cs"/>
              </a:rPr>
              <a:t>中的匹配是</a:t>
            </a:r>
            <a:r>
              <a:rPr lang="zh-CN" altLang="en-US" sz="1200" b="1" i="0" kern="1200" dirty="0">
                <a:solidFill>
                  <a:schemeClr val="tx1"/>
                </a:solidFill>
                <a:effectLst/>
                <a:latin typeface="+mn-lt"/>
                <a:ea typeface="+mn-ea"/>
                <a:cs typeface="+mn-cs"/>
              </a:rPr>
              <a:t>穷尽的</a:t>
            </a:r>
            <a:r>
              <a:rPr lang="zh-CN" altLang="en-US" sz="1200" b="0" i="0" kern="1200" dirty="0">
                <a:solidFill>
                  <a:schemeClr val="tx1"/>
                </a:solidFill>
                <a:effectLst/>
                <a:latin typeface="+mn-lt"/>
                <a:ea typeface="+mn-ea"/>
                <a:cs typeface="+mn-cs"/>
              </a:rPr>
              <a:t>（</a:t>
            </a:r>
            <a:r>
              <a:rPr lang="en-US" altLang="zh-CN" sz="1200" b="0" i="1" kern="1200" dirty="0">
                <a:solidFill>
                  <a:schemeClr val="tx1"/>
                </a:solidFill>
                <a:effectLst/>
                <a:latin typeface="+mn-lt"/>
                <a:ea typeface="+mn-ea"/>
                <a:cs typeface="+mn-cs"/>
              </a:rPr>
              <a:t>exhaustive</a:t>
            </a:r>
            <a:r>
              <a:rPr lang="zh-CN" altLang="en-US" sz="1200" b="0" i="0" kern="1200" dirty="0">
                <a:solidFill>
                  <a:schemeClr val="tx1"/>
                </a:solidFill>
                <a:effectLst/>
                <a:latin typeface="+mn-lt"/>
                <a:ea typeface="+mn-ea"/>
                <a:cs typeface="+mn-cs"/>
              </a:rPr>
              <a:t>）：必须穷举到最后的可能性来使代码有效。特别的在这个</a:t>
            </a:r>
            <a:r>
              <a:rPr lang="en-US" altLang="zh-CN" dirty="0"/>
              <a:t>Option&lt;T&gt;</a:t>
            </a:r>
            <a:r>
              <a:rPr lang="zh-CN" altLang="en-US" sz="1200" b="0" i="0" kern="1200" dirty="0">
                <a:solidFill>
                  <a:schemeClr val="tx1"/>
                </a:solidFill>
                <a:effectLst/>
                <a:latin typeface="+mn-lt"/>
                <a:ea typeface="+mn-ea"/>
                <a:cs typeface="+mn-cs"/>
              </a:rPr>
              <a:t>的例子中，</a:t>
            </a:r>
            <a:r>
              <a:rPr lang="en-US" altLang="zh-CN" sz="1200" b="0" i="0" kern="1200" dirty="0">
                <a:solidFill>
                  <a:schemeClr val="tx1"/>
                </a:solidFill>
                <a:effectLst/>
                <a:latin typeface="+mn-lt"/>
                <a:ea typeface="+mn-ea"/>
                <a:cs typeface="+mn-cs"/>
              </a:rPr>
              <a:t>Rust </a:t>
            </a:r>
            <a:r>
              <a:rPr lang="zh-CN" altLang="en-US" sz="1200" b="0" i="0" kern="1200" dirty="0">
                <a:solidFill>
                  <a:schemeClr val="tx1"/>
                </a:solidFill>
                <a:effectLst/>
                <a:latin typeface="+mn-lt"/>
                <a:ea typeface="+mn-ea"/>
                <a:cs typeface="+mn-cs"/>
              </a:rPr>
              <a:t>防止我们忘记明确的处理 </a:t>
            </a:r>
            <a:r>
              <a:rPr lang="en-US" altLang="zh-CN" dirty="0"/>
              <a:t>None</a:t>
            </a:r>
            <a:r>
              <a:rPr lang="zh-CN" altLang="en-US" sz="1200" b="0" i="0" kern="1200" dirty="0">
                <a:solidFill>
                  <a:schemeClr val="tx1"/>
                </a:solidFill>
                <a:effectLst/>
                <a:latin typeface="+mn-lt"/>
                <a:ea typeface="+mn-ea"/>
                <a:cs typeface="+mn-cs"/>
              </a:rPr>
              <a:t> 的情况，这让我们免于假设拥有一个实际上为空的值，从而使之前提到的价值亿万的错误不可能发生。</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48</a:t>
            </a:fld>
            <a:endParaRPr kumimoji="1" lang="zh-CN" altLang="en-US"/>
          </a:p>
        </p:txBody>
      </p:sp>
    </p:spTree>
    <p:extLst>
      <p:ext uri="{BB962C8B-B14F-4D97-AF65-F5344CB8AC3E}">
        <p14:creationId xmlns:p14="http://schemas.microsoft.com/office/powerpoint/2010/main" val="26544716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49</a:t>
            </a:fld>
            <a:endParaRPr kumimoji="1" lang="zh-CN" altLang="en-US"/>
          </a:p>
        </p:txBody>
      </p:sp>
    </p:spTree>
    <p:extLst>
      <p:ext uri="{BB962C8B-B14F-4D97-AF65-F5344CB8AC3E}">
        <p14:creationId xmlns:p14="http://schemas.microsoft.com/office/powerpoint/2010/main" val="5830158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50</a:t>
            </a:fld>
            <a:endParaRPr kumimoji="1" lang="zh-CN" altLang="en-US"/>
          </a:p>
        </p:txBody>
      </p:sp>
    </p:spTree>
    <p:extLst>
      <p:ext uri="{BB962C8B-B14F-4D97-AF65-F5344CB8AC3E}">
        <p14:creationId xmlns:p14="http://schemas.microsoft.com/office/powerpoint/2010/main" val="4013769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https://stackoverflow.blog/2020/01/20/what-is-rust-and-why-is-it-so-popular</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a:t>
            </a:fld>
            <a:endParaRPr kumimoji="1" lang="zh-CN" altLang="en-US"/>
          </a:p>
        </p:txBody>
      </p:sp>
    </p:spTree>
    <p:extLst>
      <p:ext uri="{BB962C8B-B14F-4D97-AF65-F5344CB8AC3E}">
        <p14:creationId xmlns:p14="http://schemas.microsoft.com/office/powerpoint/2010/main" val="6428079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51</a:t>
            </a:fld>
            <a:endParaRPr kumimoji="1" lang="zh-CN" altLang="en-US"/>
          </a:p>
        </p:txBody>
      </p:sp>
    </p:spTree>
    <p:extLst>
      <p:ext uri="{BB962C8B-B14F-4D97-AF65-F5344CB8AC3E}">
        <p14:creationId xmlns:p14="http://schemas.microsoft.com/office/powerpoint/2010/main" val="1320884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52</a:t>
            </a:fld>
            <a:endParaRPr kumimoji="1" lang="zh-CN" altLang="en-US"/>
          </a:p>
        </p:txBody>
      </p:sp>
    </p:spTree>
    <p:extLst>
      <p:ext uri="{BB962C8B-B14F-4D97-AF65-F5344CB8AC3E}">
        <p14:creationId xmlns:p14="http://schemas.microsoft.com/office/powerpoint/2010/main" val="39316917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53</a:t>
            </a:fld>
            <a:endParaRPr kumimoji="1" lang="zh-CN" altLang="en-US"/>
          </a:p>
        </p:txBody>
      </p:sp>
    </p:spTree>
    <p:extLst>
      <p:ext uri="{BB962C8B-B14F-4D97-AF65-F5344CB8AC3E}">
        <p14:creationId xmlns:p14="http://schemas.microsoft.com/office/powerpoint/2010/main" val="32090449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这些部分描述了我们要处理的数据的形状，接着可以用其匹配值来决定程序是否拥有正确的数据来运行特定部分的代码。</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54</a:t>
            </a:fld>
            <a:endParaRPr kumimoji="1" lang="zh-CN" altLang="en-US"/>
          </a:p>
        </p:txBody>
      </p:sp>
    </p:spTree>
    <p:extLst>
      <p:ext uri="{BB962C8B-B14F-4D97-AF65-F5344CB8AC3E}">
        <p14:creationId xmlns:p14="http://schemas.microsoft.com/office/powerpoint/2010/main" val="41693203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match expressions need to be exhaustive in the sense that all possibilities for the value in the match expression must be accounted for.</a:t>
            </a:r>
          </a:p>
          <a:p>
            <a:r>
              <a:rPr lang="en-US" altLang="zh-CN" sz="1200" b="0" i="0" kern="1200" dirty="0" smtClean="0">
                <a:solidFill>
                  <a:schemeClr val="tx1"/>
                </a:solidFill>
                <a:effectLst/>
                <a:latin typeface="+mn-lt"/>
                <a:ea typeface="+mn-ea"/>
                <a:cs typeface="+mn-cs"/>
              </a:rPr>
              <a:t>match expressions</a:t>
            </a:r>
            <a:r>
              <a:rPr lang="zh-CN" altLang="en-US" sz="1200" b="0" i="0" kern="1200" dirty="0" smtClean="0">
                <a:solidFill>
                  <a:schemeClr val="tx1"/>
                </a:solidFill>
                <a:effectLst/>
                <a:latin typeface="+mn-lt"/>
                <a:ea typeface="+mn-ea"/>
                <a:cs typeface="+mn-cs"/>
              </a:rPr>
              <a:t>必须是详尽的，即必须考虑</a:t>
            </a:r>
            <a:r>
              <a:rPr lang="en-US" altLang="zh-CN" sz="1200" b="0" i="0" kern="1200" dirty="0" smtClean="0">
                <a:solidFill>
                  <a:schemeClr val="tx1"/>
                </a:solidFill>
                <a:effectLst/>
                <a:latin typeface="+mn-lt"/>
                <a:ea typeface="+mn-ea"/>
                <a:cs typeface="+mn-cs"/>
              </a:rPr>
              <a:t>match</a:t>
            </a:r>
            <a:r>
              <a:rPr lang="zh-CN" altLang="en-US" sz="1200" b="0" i="0" kern="1200" dirty="0" smtClean="0">
                <a:solidFill>
                  <a:schemeClr val="tx1"/>
                </a:solidFill>
                <a:effectLst/>
                <a:latin typeface="+mn-lt"/>
                <a:ea typeface="+mn-ea"/>
                <a:cs typeface="+mn-cs"/>
              </a:rPr>
              <a:t>表达式中值的所有可能性。</a:t>
            </a:r>
            <a:endParaRPr lang="zh-CN" altLang="en-US"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55</a:t>
            </a:fld>
            <a:endParaRPr kumimoji="1" lang="zh-CN" altLang="en-US"/>
          </a:p>
        </p:txBody>
      </p:sp>
    </p:spTree>
    <p:extLst>
      <p:ext uri="{BB962C8B-B14F-4D97-AF65-F5344CB8AC3E}">
        <p14:creationId xmlns:p14="http://schemas.microsoft.com/office/powerpoint/2010/main" val="251826977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if let </a:t>
            </a:r>
            <a:r>
              <a:rPr lang="zh-CN" altLang="en-US" sz="1200" b="0" i="0" kern="1200" dirty="0" smtClean="0">
                <a:solidFill>
                  <a:schemeClr val="tx1"/>
                </a:solidFill>
                <a:effectLst/>
                <a:latin typeface="+mn-lt"/>
                <a:ea typeface="+mn-ea"/>
                <a:cs typeface="+mn-cs"/>
              </a:rPr>
              <a:t>表达式，以及它是如何主要用于编写等同于只关心一个情况的 </a:t>
            </a:r>
            <a:r>
              <a:rPr lang="en-US" altLang="zh-CN" sz="1200" b="0" i="0" kern="1200" dirty="0" smtClean="0">
                <a:solidFill>
                  <a:schemeClr val="tx1"/>
                </a:solidFill>
                <a:effectLst/>
                <a:latin typeface="+mn-lt"/>
                <a:ea typeface="+mn-ea"/>
                <a:cs typeface="+mn-cs"/>
              </a:rPr>
              <a:t>match </a:t>
            </a:r>
            <a:r>
              <a:rPr lang="zh-CN" altLang="en-US" sz="1200" b="0" i="0" kern="1200" dirty="0" smtClean="0">
                <a:solidFill>
                  <a:schemeClr val="tx1"/>
                </a:solidFill>
                <a:effectLst/>
                <a:latin typeface="+mn-lt"/>
                <a:ea typeface="+mn-ea"/>
                <a:cs typeface="+mn-cs"/>
              </a:rPr>
              <a:t>语句简写的。</a:t>
            </a:r>
            <a:r>
              <a:rPr lang="en-US" altLang="zh-CN" sz="1200" b="0" i="0" kern="1200" dirty="0" smtClean="0">
                <a:solidFill>
                  <a:schemeClr val="tx1"/>
                </a:solidFill>
                <a:effectLst/>
                <a:latin typeface="+mn-lt"/>
                <a:ea typeface="+mn-ea"/>
                <a:cs typeface="+mn-cs"/>
              </a:rPr>
              <a:t>if let </a:t>
            </a:r>
            <a:r>
              <a:rPr lang="zh-CN" altLang="en-US" sz="1200" b="0" i="0" kern="1200" dirty="0" smtClean="0">
                <a:solidFill>
                  <a:schemeClr val="tx1"/>
                </a:solidFill>
                <a:effectLst/>
                <a:latin typeface="+mn-lt"/>
                <a:ea typeface="+mn-ea"/>
                <a:cs typeface="+mn-cs"/>
              </a:rPr>
              <a:t>可以对应一个可选的带有代码的 </a:t>
            </a:r>
            <a:r>
              <a:rPr lang="en-US" altLang="zh-CN" sz="1200" b="0" i="0" kern="1200" dirty="0" smtClean="0">
                <a:solidFill>
                  <a:schemeClr val="tx1"/>
                </a:solidFill>
                <a:effectLst/>
                <a:latin typeface="+mn-lt"/>
                <a:ea typeface="+mn-ea"/>
                <a:cs typeface="+mn-cs"/>
              </a:rPr>
              <a:t>else </a:t>
            </a:r>
            <a:r>
              <a:rPr lang="zh-CN" altLang="en-US" sz="1200" b="0" i="0" kern="1200" dirty="0" smtClean="0">
                <a:solidFill>
                  <a:schemeClr val="tx1"/>
                </a:solidFill>
                <a:effectLst/>
                <a:latin typeface="+mn-lt"/>
                <a:ea typeface="+mn-ea"/>
                <a:cs typeface="+mn-cs"/>
              </a:rPr>
              <a:t>在 </a:t>
            </a:r>
            <a:r>
              <a:rPr lang="en-US" altLang="zh-CN" sz="1200" b="0" i="0" kern="1200" dirty="0" smtClean="0">
                <a:solidFill>
                  <a:schemeClr val="tx1"/>
                </a:solidFill>
                <a:effectLst/>
                <a:latin typeface="+mn-lt"/>
                <a:ea typeface="+mn-ea"/>
                <a:cs typeface="+mn-cs"/>
              </a:rPr>
              <a:t>if let </a:t>
            </a:r>
            <a:r>
              <a:rPr lang="zh-CN" altLang="en-US" sz="1200" b="0" i="0" kern="1200" dirty="0" smtClean="0">
                <a:solidFill>
                  <a:schemeClr val="tx1"/>
                </a:solidFill>
                <a:effectLst/>
                <a:latin typeface="+mn-lt"/>
                <a:ea typeface="+mn-ea"/>
                <a:cs typeface="+mn-cs"/>
              </a:rPr>
              <a:t>中的模式不匹配时运行。</a:t>
            </a:r>
          </a:p>
          <a:p>
            <a:r>
              <a:rPr lang="zh-CN" altLang="en-US" dirty="0" smtClean="0"/>
              <a:t/>
            </a:r>
            <a:br>
              <a:rPr lang="zh-CN" altLang="en-US" dirty="0" smtClean="0"/>
            </a:br>
            <a:endParaRPr lang="zh-CN" altLang="en-US"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56</a:t>
            </a:fld>
            <a:endParaRPr kumimoji="1" lang="zh-CN" altLang="en-US"/>
          </a:p>
        </p:txBody>
      </p:sp>
    </p:spTree>
    <p:extLst>
      <p:ext uri="{BB962C8B-B14F-4D97-AF65-F5344CB8AC3E}">
        <p14:creationId xmlns:p14="http://schemas.microsoft.com/office/powerpoint/2010/main" val="32653589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If the vector is empty, </a:t>
            </a:r>
            <a:r>
              <a:rPr lang="en-US" altLang="zh-CN" dirty="0" smtClean="0"/>
              <a:t>pop</a:t>
            </a:r>
            <a:r>
              <a:rPr lang="en-US" altLang="zh-CN" sz="1200" b="0" i="0" kern="1200" dirty="0" smtClean="0">
                <a:solidFill>
                  <a:schemeClr val="tx1"/>
                </a:solidFill>
                <a:effectLst/>
                <a:latin typeface="+mn-lt"/>
                <a:ea typeface="+mn-ea"/>
                <a:cs typeface="+mn-cs"/>
              </a:rPr>
              <a:t> returns </a:t>
            </a:r>
            <a:r>
              <a:rPr lang="en-US" altLang="zh-CN" b="1" dirty="0" smtClean="0"/>
              <a:t>None</a:t>
            </a:r>
            <a:r>
              <a:rPr lang="en-US" altLang="zh-CN" sz="1200" b="0" i="0" kern="1200" dirty="0" smtClean="0">
                <a:solidFill>
                  <a:schemeClr val="tx1"/>
                </a:solidFill>
                <a:effectLst/>
                <a:latin typeface="+mn-lt"/>
                <a:ea typeface="+mn-ea"/>
                <a:cs typeface="+mn-cs"/>
              </a:rPr>
              <a:t>. The </a:t>
            </a:r>
            <a:r>
              <a:rPr lang="en-US" altLang="zh-CN" b="1" dirty="0" smtClean="0">
                <a:latin typeface="Menlo"/>
              </a:rPr>
              <a:t>while</a:t>
            </a:r>
            <a:r>
              <a:rPr lang="en-US" altLang="zh-CN" sz="1200" b="0" i="0" kern="1200" dirty="0" smtClean="0">
                <a:solidFill>
                  <a:schemeClr val="tx1"/>
                </a:solidFill>
                <a:effectLst/>
                <a:latin typeface="+mn-lt"/>
                <a:ea typeface="+mn-ea"/>
                <a:cs typeface="+mn-cs"/>
              </a:rPr>
              <a:t> loop continues running the code in its block as long as </a:t>
            </a:r>
            <a:r>
              <a:rPr lang="en-US" altLang="zh-CN" dirty="0" smtClean="0"/>
              <a:t>pop</a:t>
            </a:r>
            <a:r>
              <a:rPr lang="en-US" altLang="zh-CN" sz="1200" b="0" i="0" kern="1200" dirty="0" smtClean="0">
                <a:solidFill>
                  <a:schemeClr val="tx1"/>
                </a:solidFill>
                <a:effectLst/>
                <a:latin typeface="+mn-lt"/>
                <a:ea typeface="+mn-ea"/>
                <a:cs typeface="+mn-cs"/>
              </a:rPr>
              <a:t> returns </a:t>
            </a:r>
            <a:r>
              <a:rPr lang="en-US" altLang="zh-CN" b="1" dirty="0" smtClean="0"/>
              <a:t>Some</a:t>
            </a:r>
            <a:r>
              <a:rPr lang="en-US" altLang="zh-CN" sz="1200" b="0" i="0" kern="1200" dirty="0" smtClean="0">
                <a:solidFill>
                  <a:schemeClr val="tx1"/>
                </a:solidFill>
                <a:effectLst/>
                <a:latin typeface="+mn-lt"/>
                <a:ea typeface="+mn-ea"/>
                <a:cs typeface="+mn-cs"/>
              </a:rPr>
              <a:t>. When </a:t>
            </a:r>
            <a:r>
              <a:rPr lang="en-US" altLang="zh-CN" dirty="0" smtClean="0"/>
              <a:t>pop</a:t>
            </a:r>
            <a:r>
              <a:rPr lang="en-US" altLang="zh-CN" sz="1200" b="0" i="0" kern="1200" dirty="0" smtClean="0">
                <a:solidFill>
                  <a:schemeClr val="tx1"/>
                </a:solidFill>
                <a:effectLst/>
                <a:latin typeface="+mn-lt"/>
                <a:ea typeface="+mn-ea"/>
                <a:cs typeface="+mn-cs"/>
              </a:rPr>
              <a:t> returns </a:t>
            </a:r>
            <a:r>
              <a:rPr lang="en-US" altLang="zh-CN" b="1" dirty="0" smtClean="0"/>
              <a:t>None</a:t>
            </a:r>
            <a:r>
              <a:rPr lang="en-US" altLang="zh-CN" sz="1200" b="0" i="0" kern="1200" dirty="0" smtClean="0">
                <a:solidFill>
                  <a:schemeClr val="tx1"/>
                </a:solidFill>
                <a:effectLst/>
                <a:latin typeface="+mn-lt"/>
                <a:ea typeface="+mn-ea"/>
                <a:cs typeface="+mn-cs"/>
              </a:rPr>
              <a:t>, the loop stops. </a:t>
            </a:r>
            <a:r>
              <a:rPr lang="zh-CN" altLang="en-US" dirty="0" smtClean="0"/>
              <a:t/>
            </a:r>
            <a:br>
              <a:rPr lang="zh-CN" altLang="en-US" dirty="0" smtClean="0"/>
            </a:br>
            <a:endParaRPr lang="zh-CN" altLang="en-US"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57</a:t>
            </a:fld>
            <a:endParaRPr kumimoji="1" lang="zh-CN" altLang="en-US"/>
          </a:p>
        </p:txBody>
      </p:sp>
    </p:spTree>
    <p:extLst>
      <p:ext uri="{BB962C8B-B14F-4D97-AF65-F5344CB8AC3E}">
        <p14:creationId xmlns:p14="http://schemas.microsoft.com/office/powerpoint/2010/main" val="32605182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We use the </a:t>
            </a:r>
            <a:r>
              <a:rPr lang="en-US" altLang="zh-CN" sz="1200" b="0" i="1" kern="1200" dirty="0" smtClean="0">
                <a:solidFill>
                  <a:schemeClr val="tx1"/>
                </a:solidFill>
                <a:effectLst/>
                <a:latin typeface="+mn-lt"/>
                <a:ea typeface="+mn-ea"/>
                <a:cs typeface="+mn-cs"/>
              </a:rPr>
              <a:t>enumerate</a:t>
            </a:r>
            <a:r>
              <a:rPr lang="en-US" altLang="zh-CN" sz="1200" b="0" i="0" kern="1200" dirty="0" smtClean="0">
                <a:solidFill>
                  <a:schemeClr val="tx1"/>
                </a:solidFill>
                <a:effectLst/>
                <a:latin typeface="+mn-lt"/>
                <a:ea typeface="+mn-ea"/>
                <a:cs typeface="+mn-cs"/>
              </a:rPr>
              <a:t> method to </a:t>
            </a:r>
            <a:r>
              <a:rPr lang="en-US" altLang="zh-CN" sz="1200" b="1" i="0" kern="1200" dirty="0" smtClean="0">
                <a:solidFill>
                  <a:schemeClr val="tx1"/>
                </a:solidFill>
                <a:effectLst/>
                <a:latin typeface="+mn-lt"/>
                <a:ea typeface="+mn-ea"/>
                <a:cs typeface="+mn-cs"/>
              </a:rPr>
              <a:t>adapt</a:t>
            </a:r>
            <a:r>
              <a:rPr lang="en-US" altLang="zh-CN" sz="1200" b="0" i="0" kern="1200" dirty="0" smtClean="0">
                <a:solidFill>
                  <a:schemeClr val="tx1"/>
                </a:solidFill>
                <a:effectLst/>
                <a:latin typeface="+mn-lt"/>
                <a:ea typeface="+mn-ea"/>
                <a:cs typeface="+mn-cs"/>
              </a:rPr>
              <a:t> an iterator to produce a value and that value’s index in the iterator, placed into a tuple.</a:t>
            </a:r>
            <a:endParaRPr lang="zh-CN" altLang="en-US"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58</a:t>
            </a:fld>
            <a:endParaRPr kumimoji="1" lang="zh-CN" altLang="en-US"/>
          </a:p>
        </p:txBody>
      </p:sp>
    </p:spTree>
    <p:extLst>
      <p:ext uri="{BB962C8B-B14F-4D97-AF65-F5344CB8AC3E}">
        <p14:creationId xmlns:p14="http://schemas.microsoft.com/office/powerpoint/2010/main" val="28096211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although you might not have realized it, you were using patterns! </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in the </a:t>
            </a:r>
            <a:r>
              <a:rPr lang="en-US" altLang="zh-CN" b="1" dirty="0" smtClean="0"/>
              <a:t>let x = 5</a:t>
            </a:r>
            <a:r>
              <a:rPr lang="en-US" altLang="zh-CN" dirty="0" smtClean="0"/>
              <a:t>;</a:t>
            </a:r>
            <a:r>
              <a:rPr lang="en-US" altLang="zh-CN" sz="1200" b="0" i="0" kern="1200" dirty="0" smtClean="0">
                <a:solidFill>
                  <a:schemeClr val="tx1"/>
                </a:solidFill>
                <a:effectLst/>
                <a:latin typeface="+mn-lt"/>
                <a:ea typeface="+mn-ea"/>
                <a:cs typeface="+mn-cs"/>
              </a:rPr>
              <a:t> example, </a:t>
            </a:r>
            <a:r>
              <a:rPr lang="en-US" altLang="zh-CN" b="1" dirty="0" smtClean="0"/>
              <a:t>x</a:t>
            </a:r>
            <a:r>
              <a:rPr lang="en-US" altLang="zh-CN" sz="1200" b="0" i="0" kern="1200" dirty="0" smtClean="0">
                <a:solidFill>
                  <a:schemeClr val="tx1"/>
                </a:solidFill>
                <a:effectLst/>
                <a:latin typeface="+mn-lt"/>
                <a:ea typeface="+mn-ea"/>
                <a:cs typeface="+mn-cs"/>
              </a:rPr>
              <a:t> is a pattern that means “bind what matches here to the variable </a:t>
            </a:r>
            <a:r>
              <a:rPr lang="en-US" altLang="zh-CN" b="1" dirty="0" smtClean="0"/>
              <a:t>x</a:t>
            </a:r>
            <a:r>
              <a:rPr lang="en-US" altLang="zh-CN" sz="1200" b="1" i="0" kern="120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 Because the name </a:t>
            </a:r>
            <a:r>
              <a:rPr lang="en-US" altLang="zh-CN" b="1" dirty="0" smtClean="0"/>
              <a:t>x</a:t>
            </a:r>
            <a:r>
              <a:rPr lang="en-US" altLang="zh-CN" sz="1200" b="0" i="0" kern="1200" dirty="0" smtClean="0">
                <a:solidFill>
                  <a:schemeClr val="tx1"/>
                </a:solidFill>
                <a:effectLst/>
                <a:latin typeface="+mn-lt"/>
                <a:ea typeface="+mn-ea"/>
                <a:cs typeface="+mn-cs"/>
              </a:rPr>
              <a:t> is the whole pattern, this pattern effectively means “bind everything to the variable </a:t>
            </a:r>
            <a:r>
              <a:rPr lang="en-US" altLang="zh-CN" b="1" dirty="0" smtClean="0"/>
              <a:t>x</a:t>
            </a:r>
            <a:r>
              <a:rPr lang="en-US" altLang="zh-CN" sz="1200" b="0" i="0" kern="1200" dirty="0" smtClean="0">
                <a:solidFill>
                  <a:schemeClr val="tx1"/>
                </a:solidFill>
                <a:effectLst/>
                <a:latin typeface="+mn-lt"/>
                <a:ea typeface="+mn-ea"/>
                <a:cs typeface="+mn-cs"/>
              </a:rPr>
              <a:t>, whatever the value is.”</a:t>
            </a:r>
            <a:endParaRPr lang="zh-CN" altLang="en-US"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59</a:t>
            </a:fld>
            <a:endParaRPr kumimoji="1" lang="zh-CN" altLang="en-US"/>
          </a:p>
        </p:txBody>
      </p:sp>
    </p:spTree>
    <p:extLst>
      <p:ext uri="{BB962C8B-B14F-4D97-AF65-F5344CB8AC3E}">
        <p14:creationId xmlns:p14="http://schemas.microsoft.com/office/powerpoint/2010/main" val="12618965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although you might not have realized it, you were using patterns! </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in the </a:t>
            </a:r>
            <a:r>
              <a:rPr lang="en-US" altLang="zh-CN" b="1" dirty="0" smtClean="0"/>
              <a:t>let x = 5</a:t>
            </a:r>
            <a:r>
              <a:rPr lang="en-US" altLang="zh-CN" dirty="0" smtClean="0"/>
              <a:t>;</a:t>
            </a:r>
            <a:r>
              <a:rPr lang="en-US" altLang="zh-CN" sz="1200" b="0" i="0" kern="1200" dirty="0" smtClean="0">
                <a:solidFill>
                  <a:schemeClr val="tx1"/>
                </a:solidFill>
                <a:effectLst/>
                <a:latin typeface="+mn-lt"/>
                <a:ea typeface="+mn-ea"/>
                <a:cs typeface="+mn-cs"/>
              </a:rPr>
              <a:t> example, </a:t>
            </a:r>
            <a:r>
              <a:rPr lang="en-US" altLang="zh-CN" b="1" dirty="0" smtClean="0"/>
              <a:t>x</a:t>
            </a:r>
            <a:r>
              <a:rPr lang="en-US" altLang="zh-CN" sz="1200" b="0" i="0" kern="1200" dirty="0" smtClean="0">
                <a:solidFill>
                  <a:schemeClr val="tx1"/>
                </a:solidFill>
                <a:effectLst/>
                <a:latin typeface="+mn-lt"/>
                <a:ea typeface="+mn-ea"/>
                <a:cs typeface="+mn-cs"/>
              </a:rPr>
              <a:t> is a pattern that means “bind what matches here to the variable </a:t>
            </a:r>
            <a:r>
              <a:rPr lang="en-US" altLang="zh-CN" b="1" dirty="0" smtClean="0"/>
              <a:t>x</a:t>
            </a:r>
            <a:r>
              <a:rPr lang="en-US" altLang="zh-CN" sz="1200" b="1" i="0" kern="120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 Because the name </a:t>
            </a:r>
            <a:r>
              <a:rPr lang="en-US" altLang="zh-CN" b="1" dirty="0" smtClean="0"/>
              <a:t>x</a:t>
            </a:r>
            <a:r>
              <a:rPr lang="en-US" altLang="zh-CN" sz="1200" b="0" i="0" kern="1200" dirty="0" smtClean="0">
                <a:solidFill>
                  <a:schemeClr val="tx1"/>
                </a:solidFill>
                <a:effectLst/>
                <a:latin typeface="+mn-lt"/>
                <a:ea typeface="+mn-ea"/>
                <a:cs typeface="+mn-cs"/>
              </a:rPr>
              <a:t> is the whole pattern, this pattern effectively means “bind everything to the variable </a:t>
            </a:r>
            <a:r>
              <a:rPr lang="en-US" altLang="zh-CN" b="1" dirty="0" smtClean="0"/>
              <a:t>x</a:t>
            </a:r>
            <a:r>
              <a:rPr lang="en-US" altLang="zh-CN" sz="1200" b="0" i="0" kern="1200" dirty="0" smtClean="0">
                <a:solidFill>
                  <a:schemeClr val="tx1"/>
                </a:solidFill>
                <a:effectLst/>
                <a:latin typeface="+mn-lt"/>
                <a:ea typeface="+mn-ea"/>
                <a:cs typeface="+mn-cs"/>
              </a:rPr>
              <a:t>, whatever the value is.”</a:t>
            </a:r>
            <a:endParaRPr lang="zh-CN" altLang="en-US"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60</a:t>
            </a:fld>
            <a:endParaRPr kumimoji="1" lang="zh-CN" altLang="en-US"/>
          </a:p>
        </p:txBody>
      </p:sp>
    </p:spTree>
    <p:extLst>
      <p:ext uri="{BB962C8B-B14F-4D97-AF65-F5344CB8AC3E}">
        <p14:creationId xmlns:p14="http://schemas.microsoft.com/office/powerpoint/2010/main" val="2291114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https://www.youtube.com/watch?v=79PSagCD_AY</a:t>
            </a:r>
          </a:p>
          <a:p>
            <a:endParaRPr lang="en-US" altLang="zh-CN" dirty="0"/>
          </a:p>
          <a:p>
            <a:r>
              <a:rPr lang="en-US" altLang="zh-CN" sz="1200" b="0" i="0" kern="1200" dirty="0">
                <a:solidFill>
                  <a:schemeClr val="tx1"/>
                </a:solidFill>
                <a:effectLst/>
                <a:latin typeface="+mn-lt"/>
                <a:ea typeface="+mn-ea"/>
                <a:cs typeface="+mn-cs"/>
              </a:rPr>
              <a:t>The Personal Years (2006-2010)</a:t>
            </a:r>
          </a:p>
          <a:p>
            <a:r>
              <a:rPr lang="en-US" altLang="zh-CN" sz="1200" b="0" i="0" kern="1200" dirty="0">
                <a:solidFill>
                  <a:schemeClr val="tx1"/>
                </a:solidFill>
                <a:effectLst/>
                <a:latin typeface="+mn-lt"/>
                <a:ea typeface="+mn-ea"/>
                <a:cs typeface="+mn-cs"/>
              </a:rPr>
              <a:t>The </a:t>
            </a:r>
            <a:r>
              <a:rPr lang="en-US" altLang="zh-CN" sz="1200" b="0" i="0" kern="1200" dirty="0" err="1">
                <a:solidFill>
                  <a:schemeClr val="tx1"/>
                </a:solidFill>
                <a:effectLst/>
                <a:latin typeface="+mn-lt"/>
                <a:ea typeface="+mn-ea"/>
                <a:cs typeface="+mn-cs"/>
              </a:rPr>
              <a:t>Graydon</a:t>
            </a:r>
            <a:r>
              <a:rPr lang="en-US" altLang="zh-CN" sz="1200" b="0" i="0" kern="1200" dirty="0">
                <a:solidFill>
                  <a:schemeClr val="tx1"/>
                </a:solidFill>
                <a:effectLst/>
                <a:latin typeface="+mn-lt"/>
                <a:ea typeface="+mn-ea"/>
                <a:cs typeface="+mn-cs"/>
              </a:rPr>
              <a:t> Years (2010-2012)</a:t>
            </a:r>
          </a:p>
          <a:p>
            <a:r>
              <a:rPr lang="en-US" altLang="zh-CN" sz="1200" b="0" i="0" kern="1200" dirty="0">
                <a:solidFill>
                  <a:schemeClr val="tx1"/>
                </a:solidFill>
                <a:effectLst/>
                <a:latin typeface="+mn-lt"/>
                <a:ea typeface="+mn-ea"/>
                <a:cs typeface="+mn-cs"/>
              </a:rPr>
              <a:t>The </a:t>
            </a:r>
            <a:r>
              <a:rPr lang="en-US" altLang="zh-CN" sz="1200" b="0" i="0" kern="1200" dirty="0" err="1">
                <a:solidFill>
                  <a:schemeClr val="tx1"/>
                </a:solidFill>
                <a:effectLst/>
                <a:latin typeface="+mn-lt"/>
                <a:ea typeface="+mn-ea"/>
                <a:cs typeface="+mn-cs"/>
              </a:rPr>
              <a:t>Typesystem</a:t>
            </a:r>
            <a:r>
              <a:rPr lang="en-US" altLang="zh-CN" sz="1200" b="0" i="0" kern="1200" dirty="0">
                <a:solidFill>
                  <a:schemeClr val="tx1"/>
                </a:solidFill>
                <a:effectLst/>
                <a:latin typeface="+mn-lt"/>
                <a:ea typeface="+mn-ea"/>
                <a:cs typeface="+mn-cs"/>
              </a:rPr>
              <a:t> Years (2012-2014)</a:t>
            </a:r>
          </a:p>
          <a:p>
            <a:r>
              <a:rPr lang="en-US" altLang="zh-CN" sz="1200" b="0" i="0" kern="1200" dirty="0">
                <a:solidFill>
                  <a:schemeClr val="tx1"/>
                </a:solidFill>
                <a:effectLst/>
                <a:latin typeface="+mn-lt"/>
                <a:ea typeface="+mn-ea"/>
                <a:cs typeface="+mn-cs"/>
              </a:rPr>
              <a:t>The Release Year (2015 -&gt; May 2016</a:t>
            </a:r>
            <a:r>
              <a:rPr lang="en-US" altLang="zh-CN" sz="1200" b="0" i="0" kern="1200" dirty="0" smtClean="0">
                <a:solidFill>
                  <a:schemeClr val="tx1"/>
                </a:solidFill>
                <a:effectLst/>
                <a:latin typeface="+mn-lt"/>
                <a:ea typeface="+mn-ea"/>
                <a:cs typeface="+mn-cs"/>
              </a:rPr>
              <a:t>) </a:t>
            </a:r>
            <a:endParaRPr lang="en-US" altLang="zh-CN" sz="1200" b="0" i="0" kern="1200" dirty="0">
              <a:solidFill>
                <a:schemeClr val="tx1"/>
              </a:solidFill>
              <a:effectLst/>
              <a:latin typeface="+mn-lt"/>
              <a:ea typeface="+mn-ea"/>
              <a:cs typeface="+mn-cs"/>
            </a:endParaRPr>
          </a:p>
          <a:p>
            <a:r>
              <a:rPr lang="en-US" altLang="zh-CN" sz="1200" b="0" i="0" kern="1200" dirty="0">
                <a:solidFill>
                  <a:schemeClr val="tx1"/>
                </a:solidFill>
                <a:effectLst/>
                <a:latin typeface="+mn-lt"/>
                <a:ea typeface="+mn-ea"/>
                <a:cs typeface="+mn-cs"/>
              </a:rPr>
              <a:t>The Production Year (May 2016 -&gt; ?)</a:t>
            </a:r>
          </a:p>
          <a:p>
            <a:endParaRPr lang="en-US" altLang="zh-CN" dirty="0" smtClean="0"/>
          </a:p>
          <a:p>
            <a:r>
              <a:rPr lang="en-US" altLang="zh-CN" smtClean="0"/>
              <a:t>https://doc.rust-lang.org/edition-guide/editions/index.html</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a:t>
            </a:fld>
            <a:endParaRPr kumimoji="1" lang="zh-CN" altLang="en-US"/>
          </a:p>
        </p:txBody>
      </p:sp>
    </p:spTree>
    <p:extLst>
      <p:ext uri="{BB962C8B-B14F-4D97-AF65-F5344CB8AC3E}">
        <p14:creationId xmlns:p14="http://schemas.microsoft.com/office/powerpoint/2010/main" val="229876501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1" kern="1200" dirty="0" smtClean="0">
                <a:solidFill>
                  <a:schemeClr val="tx1"/>
                </a:solidFill>
                <a:effectLst/>
                <a:latin typeface="+mn-lt"/>
                <a:ea typeface="+mn-ea"/>
                <a:cs typeface="+mn-cs"/>
              </a:rPr>
              <a:t>Irrefutable example: let</a:t>
            </a:r>
            <a:r>
              <a:rPr lang="en-US" altLang="zh-CN" sz="1200" b="0" i="1" kern="1200" baseline="0" dirty="0" smtClean="0">
                <a:solidFill>
                  <a:schemeClr val="tx1"/>
                </a:solidFill>
                <a:effectLst/>
                <a:latin typeface="+mn-lt"/>
                <a:ea typeface="+mn-ea"/>
                <a:cs typeface="+mn-cs"/>
              </a:rPr>
              <a:t> x = 5;  </a:t>
            </a:r>
          </a:p>
          <a:p>
            <a:r>
              <a:rPr lang="en-US" altLang="zh-CN" sz="1200" b="0" i="1" kern="1200" dirty="0" smtClean="0">
                <a:solidFill>
                  <a:schemeClr val="tx1"/>
                </a:solidFill>
                <a:effectLst/>
                <a:latin typeface="+mn-lt"/>
                <a:ea typeface="+mn-ea"/>
                <a:cs typeface="+mn-cs"/>
              </a:rPr>
              <a:t>Refutable example:</a:t>
            </a:r>
            <a:r>
              <a:rPr lang="en-US" altLang="zh-CN" sz="1200" b="0" i="1" kern="1200" baseline="0" dirty="0" smtClean="0">
                <a:solidFill>
                  <a:schemeClr val="tx1"/>
                </a:solidFill>
                <a:effectLst/>
                <a:latin typeface="+mn-lt"/>
                <a:ea typeface="+mn-ea"/>
                <a:cs typeface="+mn-cs"/>
              </a:rPr>
              <a:t> </a:t>
            </a:r>
            <a:r>
              <a:rPr lang="en-US" altLang="zh-CN" dirty="0" smtClean="0"/>
              <a:t>if let Some(x) = </a:t>
            </a:r>
            <a:r>
              <a:rPr lang="en-US" altLang="zh-CN" dirty="0" err="1" smtClean="0"/>
              <a:t>a_value</a:t>
            </a:r>
            <a:r>
              <a:rPr lang="en-US" altLang="zh-CN" sz="1200" b="0" i="0" kern="1200" dirty="0" smtClean="0">
                <a:solidFill>
                  <a:schemeClr val="tx1"/>
                </a:solidFill>
                <a:effectLst/>
                <a:latin typeface="+mn-lt"/>
                <a:ea typeface="+mn-ea"/>
                <a:cs typeface="+mn-cs"/>
              </a:rPr>
              <a:t> because if the value in the </a:t>
            </a:r>
            <a:r>
              <a:rPr lang="en-US" altLang="zh-CN" dirty="0" err="1" smtClean="0"/>
              <a:t>a_value</a:t>
            </a:r>
            <a:r>
              <a:rPr lang="en-US" altLang="zh-CN" sz="1200" b="0" i="0" kern="1200" dirty="0" smtClean="0">
                <a:solidFill>
                  <a:schemeClr val="tx1"/>
                </a:solidFill>
                <a:effectLst/>
                <a:latin typeface="+mn-lt"/>
                <a:ea typeface="+mn-ea"/>
                <a:cs typeface="+mn-cs"/>
              </a:rPr>
              <a:t> variable is </a:t>
            </a:r>
            <a:r>
              <a:rPr lang="en-US" altLang="zh-CN" dirty="0" smtClean="0"/>
              <a:t>None</a:t>
            </a:r>
            <a:r>
              <a:rPr lang="en-US" altLang="zh-CN" sz="1200" b="0" i="0" kern="1200" dirty="0" smtClean="0">
                <a:solidFill>
                  <a:schemeClr val="tx1"/>
                </a:solidFill>
                <a:effectLst/>
                <a:latin typeface="+mn-lt"/>
                <a:ea typeface="+mn-ea"/>
                <a:cs typeface="+mn-cs"/>
              </a:rPr>
              <a:t> rather than </a:t>
            </a:r>
            <a:r>
              <a:rPr lang="en-US" altLang="zh-CN" dirty="0" smtClean="0"/>
              <a:t>Some</a:t>
            </a:r>
            <a:r>
              <a:rPr lang="en-US" altLang="zh-CN" sz="1200" b="0" i="0" kern="1200" dirty="0" smtClean="0">
                <a:solidFill>
                  <a:schemeClr val="tx1"/>
                </a:solidFill>
                <a:effectLst/>
                <a:latin typeface="+mn-lt"/>
                <a:ea typeface="+mn-ea"/>
                <a:cs typeface="+mn-cs"/>
              </a:rPr>
              <a:t>, the </a:t>
            </a:r>
            <a:r>
              <a:rPr lang="en-US" altLang="zh-CN" dirty="0" smtClean="0"/>
              <a:t>Some(x)</a:t>
            </a:r>
            <a:r>
              <a:rPr lang="en-US" altLang="zh-CN" sz="1200" b="0" i="0" kern="1200" dirty="0" smtClean="0">
                <a:solidFill>
                  <a:schemeClr val="tx1"/>
                </a:solidFill>
                <a:effectLst/>
                <a:latin typeface="+mn-lt"/>
                <a:ea typeface="+mn-ea"/>
                <a:cs typeface="+mn-cs"/>
              </a:rPr>
              <a:t> pattern will not match. </a:t>
            </a:r>
          </a:p>
          <a:p>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Because we didn’t cover (and couldn’t cover!) every valid value with the pattern </a:t>
            </a:r>
            <a:r>
              <a:rPr lang="en-US" altLang="zh-CN" dirty="0" smtClean="0"/>
              <a:t>Some(x)</a:t>
            </a:r>
            <a:r>
              <a:rPr lang="en-US" altLang="zh-CN" sz="1200" b="0" i="0" kern="1200" dirty="0" smtClean="0">
                <a:solidFill>
                  <a:schemeClr val="tx1"/>
                </a:solidFill>
                <a:effectLst/>
                <a:latin typeface="+mn-lt"/>
                <a:ea typeface="+mn-ea"/>
                <a:cs typeface="+mn-cs"/>
              </a:rPr>
              <a:t>, Rust rightfully produces a compiler error.</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61</a:t>
            </a:fld>
            <a:endParaRPr kumimoji="1" lang="zh-CN" altLang="en-US"/>
          </a:p>
        </p:txBody>
      </p:sp>
    </p:spTree>
    <p:extLst>
      <p:ext uri="{BB962C8B-B14F-4D97-AF65-F5344CB8AC3E}">
        <p14:creationId xmlns:p14="http://schemas.microsoft.com/office/powerpoint/2010/main" val="13044738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62</a:t>
            </a:fld>
            <a:endParaRPr kumimoji="1" lang="zh-CN" altLang="en-US"/>
          </a:p>
        </p:txBody>
      </p:sp>
    </p:spTree>
    <p:extLst>
      <p:ext uri="{BB962C8B-B14F-4D97-AF65-F5344CB8AC3E}">
        <p14:creationId xmlns:p14="http://schemas.microsoft.com/office/powerpoint/2010/main" val="6322089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We can also use patterns to </a:t>
            </a:r>
            <a:r>
              <a:rPr lang="en-US" altLang="zh-CN" sz="1200" b="0" i="0" kern="1200" dirty="0" err="1" smtClean="0">
                <a:solidFill>
                  <a:schemeClr val="tx1"/>
                </a:solidFill>
                <a:effectLst/>
                <a:latin typeface="+mn-lt"/>
                <a:ea typeface="+mn-ea"/>
                <a:cs typeface="+mn-cs"/>
              </a:rPr>
              <a:t>destructure</a:t>
            </a:r>
            <a:r>
              <a:rPr lang="en-US" altLang="zh-CN" sz="1200" b="0" i="0" kern="1200" dirty="0" smtClean="0">
                <a:solidFill>
                  <a:schemeClr val="tx1"/>
                </a:solidFill>
                <a:effectLst/>
                <a:latin typeface="+mn-lt"/>
                <a:ea typeface="+mn-ea"/>
                <a:cs typeface="+mn-cs"/>
              </a:rPr>
              <a:t> </a:t>
            </a:r>
            <a:r>
              <a:rPr lang="en-US" altLang="zh-CN" sz="1200" b="0" i="0" kern="1200" dirty="0" err="1" smtClean="0">
                <a:solidFill>
                  <a:schemeClr val="tx1"/>
                </a:solidFill>
                <a:effectLst/>
                <a:latin typeface="+mn-lt"/>
                <a:ea typeface="+mn-ea"/>
                <a:cs typeface="+mn-cs"/>
              </a:rPr>
              <a:t>structs</a:t>
            </a:r>
            <a:r>
              <a:rPr lang="en-US" altLang="zh-CN" sz="1200" b="0" i="0" kern="1200" dirty="0" smtClean="0">
                <a:solidFill>
                  <a:schemeClr val="tx1"/>
                </a:solidFill>
                <a:effectLst/>
                <a:latin typeface="+mn-lt"/>
                <a:ea typeface="+mn-ea"/>
                <a:cs typeface="+mn-cs"/>
              </a:rPr>
              <a:t>, </a:t>
            </a:r>
            <a:r>
              <a:rPr lang="en-US" altLang="zh-CN" sz="1200" b="0" i="0" kern="1200" dirty="0" err="1" smtClean="0">
                <a:solidFill>
                  <a:schemeClr val="tx1"/>
                </a:solidFill>
                <a:effectLst/>
                <a:latin typeface="+mn-lt"/>
                <a:ea typeface="+mn-ea"/>
                <a:cs typeface="+mn-cs"/>
              </a:rPr>
              <a:t>enums</a:t>
            </a:r>
            <a:r>
              <a:rPr lang="en-US" altLang="zh-CN" sz="1200" b="0" i="0" kern="1200" dirty="0" smtClean="0">
                <a:solidFill>
                  <a:schemeClr val="tx1"/>
                </a:solidFill>
                <a:effectLst/>
                <a:latin typeface="+mn-lt"/>
                <a:ea typeface="+mn-ea"/>
                <a:cs typeface="+mn-cs"/>
              </a:rPr>
              <a:t>, tuples, and references to use different parts of these values</a:t>
            </a:r>
          </a:p>
          <a:p>
            <a:r>
              <a:rPr lang="zh-CN" altLang="en-US" sz="1200" b="0" i="0" kern="1200" dirty="0" smtClean="0">
                <a:solidFill>
                  <a:schemeClr val="tx1"/>
                </a:solidFill>
                <a:effectLst/>
                <a:latin typeface="+mn-lt"/>
                <a:ea typeface="+mn-ea"/>
                <a:cs typeface="+mn-cs"/>
              </a:rPr>
              <a:t>也可以使用模式来解构结构体、枚举、元组和引用，以便使用这些值的不同部分</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66</a:t>
            </a:fld>
            <a:endParaRPr kumimoji="1" lang="zh-CN" altLang="en-US"/>
          </a:p>
        </p:txBody>
      </p:sp>
    </p:spTree>
    <p:extLst>
      <p:ext uri="{BB962C8B-B14F-4D97-AF65-F5344CB8AC3E}">
        <p14:creationId xmlns:p14="http://schemas.microsoft.com/office/powerpoint/2010/main" val="10171769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67</a:t>
            </a:fld>
            <a:endParaRPr kumimoji="1" lang="zh-CN" altLang="en-US"/>
          </a:p>
        </p:txBody>
      </p:sp>
    </p:spTree>
    <p:extLst>
      <p:ext uri="{BB962C8B-B14F-4D97-AF65-F5344CB8AC3E}">
        <p14:creationId xmlns:p14="http://schemas.microsoft.com/office/powerpoint/2010/main" val="17426620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68</a:t>
            </a:fld>
            <a:endParaRPr kumimoji="1" lang="zh-CN" altLang="en-US"/>
          </a:p>
        </p:txBody>
      </p:sp>
    </p:spTree>
    <p:extLst>
      <p:ext uri="{BB962C8B-B14F-4D97-AF65-F5344CB8AC3E}">
        <p14:creationId xmlns:p14="http://schemas.microsoft.com/office/powerpoint/2010/main" val="30979094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69</a:t>
            </a:fld>
            <a:endParaRPr kumimoji="1" lang="zh-CN" altLang="en-US"/>
          </a:p>
        </p:txBody>
      </p:sp>
    </p:spTree>
    <p:extLst>
      <p:ext uri="{BB962C8B-B14F-4D97-AF65-F5344CB8AC3E}">
        <p14:creationId xmlns:p14="http://schemas.microsoft.com/office/powerpoint/2010/main" val="267050222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solidFill>
                  <a:schemeClr val="accent2"/>
                </a:solidFill>
                <a:latin typeface="Menlo"/>
              </a:rPr>
              <a:t>_</a:t>
            </a:r>
            <a:r>
              <a:rPr lang="en-US" altLang="zh-CN" sz="1200" b="0" i="0" kern="1200" dirty="0" smtClean="0">
                <a:solidFill>
                  <a:schemeClr val="tx1"/>
                </a:solidFill>
                <a:effectLst/>
                <a:latin typeface="+mn-lt"/>
                <a:ea typeface="+mn-ea"/>
                <a:cs typeface="+mn-cs"/>
              </a:rPr>
              <a:t> as a wildcard pattern that will </a:t>
            </a:r>
            <a:r>
              <a:rPr lang="en-US" altLang="zh-CN" sz="1200" b="1" i="0" kern="1200" dirty="0" smtClean="0">
                <a:solidFill>
                  <a:schemeClr val="tx1"/>
                </a:solidFill>
                <a:effectLst/>
                <a:latin typeface="+mn-lt"/>
                <a:ea typeface="+mn-ea"/>
                <a:cs typeface="+mn-cs"/>
              </a:rPr>
              <a:t>match any value </a:t>
            </a:r>
            <a:r>
              <a:rPr lang="en-US" altLang="zh-CN" sz="1200" b="0" i="0" kern="1200" dirty="0" smtClean="0">
                <a:solidFill>
                  <a:schemeClr val="tx1"/>
                </a:solidFill>
                <a:effectLst/>
                <a:latin typeface="+mn-lt"/>
                <a:ea typeface="+mn-ea"/>
                <a:cs typeface="+mn-cs"/>
              </a:rPr>
              <a:t>but </a:t>
            </a:r>
            <a:r>
              <a:rPr lang="en-US" altLang="zh-CN" sz="1200" b="1" i="0" kern="1200" dirty="0" smtClean="0">
                <a:solidFill>
                  <a:schemeClr val="tx1"/>
                </a:solidFill>
                <a:effectLst/>
                <a:latin typeface="+mn-lt"/>
                <a:ea typeface="+mn-ea"/>
                <a:cs typeface="+mn-cs"/>
              </a:rPr>
              <a:t>not bind to </a:t>
            </a:r>
            <a:r>
              <a:rPr lang="en-US" altLang="zh-CN" sz="1200" b="0" i="0" kern="1200" dirty="0" smtClean="0">
                <a:solidFill>
                  <a:schemeClr val="tx1"/>
                </a:solidFill>
                <a:effectLst/>
                <a:latin typeface="+mn-lt"/>
                <a:ea typeface="+mn-ea"/>
                <a:cs typeface="+mn-cs"/>
              </a:rPr>
              <a:t>the value.</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70</a:t>
            </a:fld>
            <a:endParaRPr kumimoji="1" lang="zh-CN" altLang="en-US"/>
          </a:p>
        </p:txBody>
      </p:sp>
    </p:spTree>
    <p:extLst>
      <p:ext uri="{BB962C8B-B14F-4D97-AF65-F5344CB8AC3E}">
        <p14:creationId xmlns:p14="http://schemas.microsoft.com/office/powerpoint/2010/main" val="24737308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A </a:t>
            </a:r>
            <a:r>
              <a:rPr lang="en-US" altLang="zh-CN" sz="1200" b="0" i="1" kern="1200" dirty="0" smtClean="0">
                <a:solidFill>
                  <a:schemeClr val="tx1"/>
                </a:solidFill>
                <a:effectLst/>
                <a:latin typeface="+mn-lt"/>
                <a:ea typeface="+mn-ea"/>
                <a:cs typeface="+mn-cs"/>
              </a:rPr>
              <a:t>match guard</a:t>
            </a:r>
            <a:r>
              <a:rPr lang="en-US" altLang="zh-CN" sz="1200" b="0" i="0" kern="1200" dirty="0" smtClean="0">
                <a:solidFill>
                  <a:schemeClr val="tx1"/>
                </a:solidFill>
                <a:effectLst/>
                <a:latin typeface="+mn-lt"/>
                <a:ea typeface="+mn-ea"/>
                <a:cs typeface="+mn-cs"/>
              </a:rPr>
              <a:t> is an additional </a:t>
            </a:r>
            <a:r>
              <a:rPr lang="en-US" altLang="zh-CN" dirty="0" smtClean="0"/>
              <a:t>if</a:t>
            </a:r>
            <a:r>
              <a:rPr lang="en-US" altLang="zh-CN" sz="1200" b="0" i="0" kern="1200" dirty="0" smtClean="0">
                <a:solidFill>
                  <a:schemeClr val="tx1"/>
                </a:solidFill>
                <a:effectLst/>
                <a:latin typeface="+mn-lt"/>
                <a:ea typeface="+mn-ea"/>
                <a:cs typeface="+mn-cs"/>
              </a:rPr>
              <a:t> condition specified after the pattern in a </a:t>
            </a:r>
            <a:r>
              <a:rPr lang="en-US" altLang="zh-CN" dirty="0" smtClean="0"/>
              <a:t>match</a:t>
            </a:r>
            <a:r>
              <a:rPr lang="en-US" altLang="zh-CN" sz="1200" b="0" i="0" kern="1200" dirty="0" smtClean="0">
                <a:solidFill>
                  <a:schemeClr val="tx1"/>
                </a:solidFill>
                <a:effectLst/>
                <a:latin typeface="+mn-lt"/>
                <a:ea typeface="+mn-ea"/>
                <a:cs typeface="+mn-cs"/>
              </a:rPr>
              <a:t> arm that must also match, along with the pattern matching, for that arm to be chosen. Match guards are useful for expressing more complex ideas than a pattern alone allows.</a:t>
            </a:r>
          </a:p>
          <a:p>
            <a:r>
              <a:rPr lang="zh-CN" altLang="en-US" sz="1200" b="1" i="0" kern="1200" dirty="0" smtClean="0">
                <a:solidFill>
                  <a:schemeClr val="tx1"/>
                </a:solidFill>
                <a:effectLst/>
                <a:latin typeface="+mn-lt"/>
                <a:ea typeface="+mn-ea"/>
                <a:cs typeface="+mn-cs"/>
              </a:rPr>
              <a:t>匹配守卫</a:t>
            </a:r>
            <a:r>
              <a:rPr lang="zh-CN" altLang="en-US" sz="1200" b="0" i="0" kern="1200" dirty="0" smtClean="0">
                <a:solidFill>
                  <a:schemeClr val="tx1"/>
                </a:solidFill>
                <a:effectLst/>
                <a:latin typeface="+mn-lt"/>
                <a:ea typeface="+mn-ea"/>
                <a:cs typeface="+mn-cs"/>
              </a:rPr>
              <a:t>（</a:t>
            </a:r>
            <a:r>
              <a:rPr lang="en-US" altLang="zh-CN" sz="1200" b="0" i="1" kern="1200" dirty="0" smtClean="0">
                <a:solidFill>
                  <a:schemeClr val="tx1"/>
                </a:solidFill>
                <a:effectLst/>
                <a:latin typeface="+mn-lt"/>
                <a:ea typeface="+mn-ea"/>
                <a:cs typeface="+mn-cs"/>
              </a:rPr>
              <a:t>match guard</a:t>
            </a:r>
            <a:r>
              <a:rPr lang="zh-CN" altLang="en-US" sz="1200" b="0" i="0" kern="1200" dirty="0" smtClean="0">
                <a:solidFill>
                  <a:schemeClr val="tx1"/>
                </a:solidFill>
                <a:effectLst/>
                <a:latin typeface="+mn-lt"/>
                <a:ea typeface="+mn-ea"/>
                <a:cs typeface="+mn-cs"/>
              </a:rPr>
              <a:t>）是一个指定于 </a:t>
            </a:r>
            <a:r>
              <a:rPr lang="en-US" altLang="zh-CN" sz="1200" b="0" i="0" kern="1200" dirty="0" smtClean="0">
                <a:solidFill>
                  <a:schemeClr val="tx1"/>
                </a:solidFill>
                <a:effectLst/>
                <a:latin typeface="+mn-lt"/>
                <a:ea typeface="+mn-ea"/>
                <a:cs typeface="+mn-cs"/>
              </a:rPr>
              <a:t>match </a:t>
            </a:r>
            <a:r>
              <a:rPr lang="zh-CN" altLang="en-US" sz="1200" b="0" i="0" kern="1200" dirty="0" smtClean="0">
                <a:solidFill>
                  <a:schemeClr val="tx1"/>
                </a:solidFill>
                <a:effectLst/>
                <a:latin typeface="+mn-lt"/>
                <a:ea typeface="+mn-ea"/>
                <a:cs typeface="+mn-cs"/>
              </a:rPr>
              <a:t>分支模式之后的额外 </a:t>
            </a:r>
            <a:r>
              <a:rPr lang="en-US" altLang="zh-CN" sz="1200" b="0" i="0" kern="1200" dirty="0" smtClean="0">
                <a:solidFill>
                  <a:schemeClr val="tx1"/>
                </a:solidFill>
                <a:effectLst/>
                <a:latin typeface="+mn-lt"/>
                <a:ea typeface="+mn-ea"/>
                <a:cs typeface="+mn-cs"/>
              </a:rPr>
              <a:t>if </a:t>
            </a:r>
            <a:r>
              <a:rPr lang="zh-CN" altLang="en-US" sz="1200" b="0" i="0" kern="1200" dirty="0" smtClean="0">
                <a:solidFill>
                  <a:schemeClr val="tx1"/>
                </a:solidFill>
                <a:effectLst/>
                <a:latin typeface="+mn-lt"/>
                <a:ea typeface="+mn-ea"/>
                <a:cs typeface="+mn-cs"/>
              </a:rPr>
              <a:t>条件，它也必须被满足才能选择此分支。匹配守卫用于表达比单独的模式所能允许的更为复杂的情况。</a:t>
            </a:r>
          </a:p>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71</a:t>
            </a:fld>
            <a:endParaRPr kumimoji="1" lang="zh-CN" altLang="en-US"/>
          </a:p>
        </p:txBody>
      </p:sp>
    </p:spTree>
    <p:extLst>
      <p:ext uri="{BB962C8B-B14F-4D97-AF65-F5344CB8AC3E}">
        <p14:creationId xmlns:p14="http://schemas.microsoft.com/office/powerpoint/2010/main" val="17442828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72</a:t>
            </a:fld>
            <a:endParaRPr kumimoji="1" lang="zh-CN" altLang="en-US"/>
          </a:p>
        </p:txBody>
      </p:sp>
    </p:spTree>
    <p:extLst>
      <p:ext uri="{BB962C8B-B14F-4D97-AF65-F5344CB8AC3E}">
        <p14:creationId xmlns:p14="http://schemas.microsoft.com/office/powerpoint/2010/main" val="195925792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smtClean="0">
                <a:solidFill>
                  <a:schemeClr val="tx1"/>
                </a:solidFill>
                <a:effectLst/>
                <a:latin typeface="+mn-lt"/>
                <a:ea typeface="+mn-ea"/>
                <a:cs typeface="+mn-cs"/>
              </a:rPr>
              <a:t>Vec</a:t>
            </a:r>
            <a:r>
              <a:rPr lang="en-US" altLang="zh-CN" sz="1200" b="0" i="0" kern="1200" dirty="0" smtClean="0">
                <a:solidFill>
                  <a:schemeClr val="tx1"/>
                </a:solidFill>
                <a:effectLst/>
                <a:latin typeface="+mn-lt"/>
                <a:ea typeface="+mn-ea"/>
                <a:cs typeface="+mn-cs"/>
              </a:rPr>
              <a:t>&lt;T&gt;</a:t>
            </a:r>
          </a:p>
          <a:p>
            <a:r>
              <a:rPr lang="en-US" altLang="zh-CN" sz="1200" b="0" i="0" kern="1200" dirty="0" smtClean="0">
                <a:solidFill>
                  <a:schemeClr val="tx1"/>
                </a:solidFill>
                <a:effectLst/>
                <a:latin typeface="+mn-lt"/>
                <a:ea typeface="+mn-ea"/>
                <a:cs typeface="+mn-cs"/>
              </a:rPr>
              <a:t>You want to collect items up to be processed or sent elsewhere later, and don’t care about any properties of the actual values being stored.</a:t>
            </a:r>
          </a:p>
          <a:p>
            <a:r>
              <a:rPr lang="en-US" altLang="zh-CN" sz="1200" b="0" i="0" kern="1200" dirty="0" smtClean="0">
                <a:solidFill>
                  <a:schemeClr val="tx1"/>
                </a:solidFill>
                <a:effectLst/>
                <a:latin typeface="+mn-lt"/>
                <a:ea typeface="+mn-ea"/>
                <a:cs typeface="+mn-cs"/>
              </a:rPr>
              <a:t>You want a sequence of elements in a particular order, and will only be appending to (or near) the end.</a:t>
            </a:r>
          </a:p>
          <a:p>
            <a:r>
              <a:rPr lang="en-US" altLang="zh-CN" sz="1200" b="0" i="0" kern="1200" dirty="0" smtClean="0">
                <a:solidFill>
                  <a:schemeClr val="tx1"/>
                </a:solidFill>
                <a:effectLst/>
                <a:latin typeface="+mn-lt"/>
                <a:ea typeface="+mn-ea"/>
                <a:cs typeface="+mn-cs"/>
              </a:rPr>
              <a:t>You want a stack.</a:t>
            </a:r>
          </a:p>
          <a:p>
            <a:r>
              <a:rPr lang="en-US" altLang="zh-CN" sz="1200" b="0" i="0" kern="1200" dirty="0" smtClean="0">
                <a:solidFill>
                  <a:schemeClr val="tx1"/>
                </a:solidFill>
                <a:effectLst/>
                <a:latin typeface="+mn-lt"/>
                <a:ea typeface="+mn-ea"/>
                <a:cs typeface="+mn-cs"/>
              </a:rPr>
              <a:t>You want a resizable array.</a:t>
            </a:r>
          </a:p>
          <a:p>
            <a:r>
              <a:rPr lang="en-US" altLang="zh-CN" sz="1200" b="0" i="0" kern="1200" dirty="0" smtClean="0">
                <a:solidFill>
                  <a:schemeClr val="tx1"/>
                </a:solidFill>
                <a:effectLst/>
                <a:latin typeface="+mn-lt"/>
                <a:ea typeface="+mn-ea"/>
                <a:cs typeface="+mn-cs"/>
              </a:rPr>
              <a:t>You want a heap-allocated array.</a:t>
            </a:r>
          </a:p>
          <a:p>
            <a:endParaRPr lang="en-US" altLang="zh-CN" b="1" dirty="0" smtClean="0"/>
          </a:p>
          <a:p>
            <a:r>
              <a:rPr lang="en-US" altLang="zh-CN" b="1" dirty="0" err="1" smtClean="0"/>
              <a:t>VecDeque</a:t>
            </a:r>
            <a:r>
              <a:rPr lang="en-US" altLang="zh-CN" b="1" dirty="0" smtClean="0"/>
              <a:t>&lt;T&gt;</a:t>
            </a:r>
          </a:p>
          <a:p>
            <a:r>
              <a:rPr lang="en-US" altLang="zh-CN" sz="1200" b="0" i="0" kern="1200" dirty="0" smtClean="0">
                <a:solidFill>
                  <a:schemeClr val="tx1"/>
                </a:solidFill>
                <a:effectLst/>
                <a:latin typeface="+mn-lt"/>
                <a:ea typeface="+mn-ea"/>
                <a:cs typeface="+mn-cs"/>
              </a:rPr>
              <a:t>You want a </a:t>
            </a:r>
            <a:r>
              <a:rPr lang="en-US" altLang="zh-CN" sz="1200" b="0" i="0" u="none" strike="noStrike" kern="1200" dirty="0" err="1" smtClean="0">
                <a:solidFill>
                  <a:schemeClr val="tx1"/>
                </a:solidFill>
                <a:effectLst/>
                <a:latin typeface="+mn-lt"/>
                <a:ea typeface="+mn-ea"/>
                <a:cs typeface="+mn-cs"/>
                <a:hlinkClick r:id="rId3" tooltip="Vec"/>
              </a:rPr>
              <a:t>Vec</a:t>
            </a:r>
            <a:r>
              <a:rPr lang="en-US" altLang="zh-CN" sz="1200" b="0" i="0" kern="1200" dirty="0" smtClean="0">
                <a:solidFill>
                  <a:schemeClr val="tx1"/>
                </a:solidFill>
                <a:effectLst/>
                <a:latin typeface="+mn-lt"/>
                <a:ea typeface="+mn-ea"/>
                <a:cs typeface="+mn-cs"/>
              </a:rPr>
              <a:t> that supports efficient insertion at both ends of the sequence.</a:t>
            </a:r>
          </a:p>
          <a:p>
            <a:r>
              <a:rPr lang="en-US" altLang="zh-CN" sz="1200" b="0" i="0" kern="1200" dirty="0" smtClean="0">
                <a:solidFill>
                  <a:schemeClr val="tx1"/>
                </a:solidFill>
                <a:effectLst/>
                <a:latin typeface="+mn-lt"/>
                <a:ea typeface="+mn-ea"/>
                <a:cs typeface="+mn-cs"/>
              </a:rPr>
              <a:t>You want a queue.</a:t>
            </a:r>
          </a:p>
          <a:p>
            <a:r>
              <a:rPr lang="en-US" altLang="zh-CN" sz="1200" b="0" i="0" kern="1200" dirty="0" smtClean="0">
                <a:solidFill>
                  <a:schemeClr val="tx1"/>
                </a:solidFill>
                <a:effectLst/>
                <a:latin typeface="+mn-lt"/>
                <a:ea typeface="+mn-ea"/>
                <a:cs typeface="+mn-cs"/>
              </a:rPr>
              <a:t>You want a double-ended queue (</a:t>
            </a:r>
            <a:r>
              <a:rPr lang="en-US" altLang="zh-CN" sz="1200" b="0" i="0" kern="1200" dirty="0" err="1" smtClean="0">
                <a:solidFill>
                  <a:schemeClr val="tx1"/>
                </a:solidFill>
                <a:effectLst/>
                <a:latin typeface="+mn-lt"/>
                <a:ea typeface="+mn-ea"/>
                <a:cs typeface="+mn-cs"/>
              </a:rPr>
              <a:t>deque</a:t>
            </a:r>
            <a:r>
              <a:rPr lang="en-US" altLang="zh-CN" sz="1200" b="0" i="0" kern="1200" dirty="0" smtClean="0">
                <a:solidFill>
                  <a:schemeClr val="tx1"/>
                </a:solidFill>
                <a:effectLst/>
                <a:latin typeface="+mn-lt"/>
                <a:ea typeface="+mn-ea"/>
                <a:cs typeface="+mn-cs"/>
              </a:rPr>
              <a:t>).</a:t>
            </a:r>
          </a:p>
          <a:p>
            <a:endParaRPr lang="en-US" altLang="zh-CN" b="1" dirty="0" smtClean="0"/>
          </a:p>
          <a:p>
            <a:r>
              <a:rPr lang="en-US" altLang="zh-CN" b="1" dirty="0" err="1" smtClean="0"/>
              <a:t>HashMap</a:t>
            </a:r>
            <a:r>
              <a:rPr lang="en-US" altLang="zh-CN" b="1" dirty="0" smtClean="0"/>
              <a:t>&lt;K,V&gt;</a:t>
            </a:r>
          </a:p>
          <a:p>
            <a:r>
              <a:rPr lang="en-US" altLang="zh-CN" sz="1200" b="0" i="0" kern="1200" dirty="0" smtClean="0">
                <a:solidFill>
                  <a:schemeClr val="tx1"/>
                </a:solidFill>
                <a:effectLst/>
                <a:latin typeface="+mn-lt"/>
                <a:ea typeface="+mn-ea"/>
                <a:cs typeface="+mn-cs"/>
              </a:rPr>
              <a:t>You want to associate arbitrary keys with an arbitrary value.</a:t>
            </a:r>
          </a:p>
          <a:p>
            <a:r>
              <a:rPr lang="en-US" altLang="zh-CN" sz="1200" b="0" i="0" kern="1200" dirty="0" smtClean="0">
                <a:solidFill>
                  <a:schemeClr val="tx1"/>
                </a:solidFill>
                <a:effectLst/>
                <a:latin typeface="+mn-lt"/>
                <a:ea typeface="+mn-ea"/>
                <a:cs typeface="+mn-cs"/>
              </a:rPr>
              <a:t>You want a cache.</a:t>
            </a:r>
          </a:p>
          <a:p>
            <a:r>
              <a:rPr lang="en-US" altLang="zh-CN" sz="1200" b="0" i="0" kern="1200" dirty="0" smtClean="0">
                <a:solidFill>
                  <a:schemeClr val="tx1"/>
                </a:solidFill>
                <a:effectLst/>
                <a:latin typeface="+mn-lt"/>
                <a:ea typeface="+mn-ea"/>
                <a:cs typeface="+mn-cs"/>
              </a:rPr>
              <a:t>You want a map, with no extra functionality.</a:t>
            </a:r>
          </a:p>
          <a:p>
            <a:endParaRPr lang="en-US" altLang="zh-CN" b="1" dirty="0" smtClean="0"/>
          </a:p>
          <a:p>
            <a:r>
              <a:rPr lang="en-US" altLang="zh-CN" b="1" dirty="0" err="1" smtClean="0"/>
              <a:t>HashSet</a:t>
            </a:r>
            <a:r>
              <a:rPr lang="en-US" altLang="zh-CN" b="1" dirty="0" smtClean="0"/>
              <a:t>&lt;K&gt;</a:t>
            </a:r>
          </a:p>
          <a:p>
            <a:r>
              <a:rPr lang="en-US" altLang="zh-CN" sz="1200" b="0" i="0" kern="1200" dirty="0" smtClean="0">
                <a:solidFill>
                  <a:schemeClr val="tx1"/>
                </a:solidFill>
                <a:effectLst/>
                <a:latin typeface="+mn-lt"/>
                <a:ea typeface="+mn-ea"/>
                <a:cs typeface="+mn-cs"/>
              </a:rPr>
              <a:t>You just want to remember which keys you’ve seen.</a:t>
            </a:r>
          </a:p>
          <a:p>
            <a:r>
              <a:rPr lang="en-US" altLang="zh-CN" sz="1200" b="0" i="0" kern="1200" dirty="0" smtClean="0">
                <a:solidFill>
                  <a:schemeClr val="tx1"/>
                </a:solidFill>
                <a:effectLst/>
                <a:latin typeface="+mn-lt"/>
                <a:ea typeface="+mn-ea"/>
                <a:cs typeface="+mn-cs"/>
              </a:rPr>
              <a:t>There is no meaningful value to associate with your keys.</a:t>
            </a:r>
          </a:p>
          <a:p>
            <a:r>
              <a:rPr lang="en-US" altLang="zh-CN" sz="1200" b="0" i="0" kern="1200" dirty="0" smtClean="0">
                <a:solidFill>
                  <a:schemeClr val="tx1"/>
                </a:solidFill>
                <a:effectLst/>
                <a:latin typeface="+mn-lt"/>
                <a:ea typeface="+mn-ea"/>
                <a:cs typeface="+mn-cs"/>
              </a:rPr>
              <a:t>You just want a set.</a:t>
            </a:r>
          </a:p>
          <a:p>
            <a:endParaRPr lang="en-US" altLang="zh-CN" b="1" dirty="0" smtClean="0"/>
          </a:p>
          <a:p>
            <a:endParaRPr lang="en-US" altLang="zh-CN" b="1" dirty="0" smtClean="0"/>
          </a:p>
          <a:p>
            <a:endParaRPr lang="en-US" altLang="zh-CN" b="1" dirty="0" smtClean="0"/>
          </a:p>
          <a:p>
            <a:r>
              <a:rPr lang="en-US" altLang="zh-CN" b="1" dirty="0" smtClean="0"/>
              <a:t>STL</a:t>
            </a:r>
            <a:r>
              <a:rPr lang="en-US" altLang="zh-CN" dirty="0" smtClean="0"/>
              <a:t> had three basic components:</a:t>
            </a:r>
          </a:p>
          <a:p>
            <a:r>
              <a:rPr lang="en-US" altLang="zh-CN" dirty="0" smtClean="0"/>
              <a:t>Containers</a:t>
            </a:r>
          </a:p>
          <a:p>
            <a:r>
              <a:rPr lang="en-US" altLang="zh-CN" dirty="0" smtClean="0"/>
              <a:t>	Generic class templates for storing collection of data. </a:t>
            </a:r>
          </a:p>
          <a:p>
            <a:r>
              <a:rPr lang="en-US" altLang="zh-CN" dirty="0" smtClean="0"/>
              <a:t>Algorithms</a:t>
            </a:r>
          </a:p>
          <a:p>
            <a:r>
              <a:rPr lang="en-US" altLang="zh-CN" dirty="0" smtClean="0"/>
              <a:t>	Generic function templates for operating on containers.</a:t>
            </a:r>
          </a:p>
          <a:p>
            <a:r>
              <a:rPr lang="en-US" altLang="zh-CN" dirty="0" smtClean="0"/>
              <a:t>Iterators</a:t>
            </a:r>
          </a:p>
          <a:p>
            <a:r>
              <a:rPr lang="en-US" altLang="zh-CN" dirty="0" smtClean="0"/>
              <a:t>	Generalized ‘smart’ pointers that facilitate use of containers.</a:t>
            </a:r>
          </a:p>
          <a:p>
            <a:r>
              <a:rPr lang="en-US" altLang="zh-CN" dirty="0" smtClean="0"/>
              <a:t>	They provide an interface that is needed for STL algorithms to operate on STL containers.</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73</a:t>
            </a:fld>
            <a:endParaRPr kumimoji="1" lang="zh-CN" altLang="en-US"/>
          </a:p>
        </p:txBody>
      </p:sp>
    </p:spTree>
    <p:extLst>
      <p:ext uri="{BB962C8B-B14F-4D97-AF65-F5344CB8AC3E}">
        <p14:creationId xmlns:p14="http://schemas.microsoft.com/office/powerpoint/2010/main" val="1182344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smtClean="0"/>
              <a:t>The </a:t>
            </a:r>
            <a:r>
              <a:rPr lang="en-US" altLang="zh-CN" b="1" dirty="0"/>
              <a:t>road to Rust 1.0</a:t>
            </a:r>
            <a:r>
              <a:rPr lang="en-US" altLang="zh-CN" dirty="0"/>
              <a:t> https://blog.rust-lang.org/2014/09/15/Rust-1.0.html</a:t>
            </a:r>
          </a:p>
          <a:p>
            <a:endParaRPr lang="en-US" altLang="zh-CN" sz="1200" b="0" i="1" kern="1200" dirty="0">
              <a:solidFill>
                <a:schemeClr val="tx1"/>
              </a:solidFill>
              <a:effectLst/>
              <a:latin typeface="+mn-lt"/>
              <a:ea typeface="+mn-ea"/>
              <a:cs typeface="+mn-cs"/>
            </a:endParaRPr>
          </a:p>
          <a:p>
            <a:r>
              <a:rPr lang="en-US" altLang="zh-CN" sz="1200" b="0" i="1" kern="1200" dirty="0">
                <a:solidFill>
                  <a:schemeClr val="tx1"/>
                </a:solidFill>
                <a:effectLst/>
                <a:latin typeface="+mn-lt"/>
                <a:ea typeface="+mn-ea"/>
                <a:cs typeface="+mn-cs"/>
              </a:rPr>
              <a:t>Rust has remained true to its goal of providing the safety and convenience of modern programming languages, while still offering the efficiency and low-level control that C and C++ offer.</a:t>
            </a:r>
          </a:p>
          <a:p>
            <a:r>
              <a:rPr lang="en-US" altLang="zh-CN" sz="1200" b="0" i="1" kern="1200" dirty="0">
                <a:solidFill>
                  <a:schemeClr val="tx1"/>
                </a:solidFill>
                <a:effectLst/>
                <a:latin typeface="+mn-lt"/>
                <a:ea typeface="+mn-ea"/>
                <a:cs typeface="+mn-cs"/>
              </a:rPr>
              <a:t>Rust </a:t>
            </a:r>
            <a:r>
              <a:rPr lang="zh-CN" altLang="en-US" sz="1200" b="0" i="1" kern="1200" dirty="0">
                <a:solidFill>
                  <a:schemeClr val="tx1"/>
                </a:solidFill>
                <a:effectLst/>
                <a:latin typeface="+mn-lt"/>
                <a:ea typeface="+mn-ea"/>
                <a:cs typeface="+mn-cs"/>
              </a:rPr>
              <a:t>始终忠于其目标，即提供现代编程语言的安全性和便利性，同时仍然提供 </a:t>
            </a:r>
            <a:r>
              <a:rPr lang="en-US" altLang="zh-CN" sz="1200" b="0" i="1" kern="1200" dirty="0">
                <a:solidFill>
                  <a:schemeClr val="tx1"/>
                </a:solidFill>
                <a:effectLst/>
                <a:latin typeface="+mn-lt"/>
                <a:ea typeface="+mn-ea"/>
                <a:cs typeface="+mn-cs"/>
              </a:rPr>
              <a:t>C </a:t>
            </a:r>
            <a:r>
              <a:rPr lang="zh-CN" altLang="en-US" sz="1200" b="0" i="1" kern="1200" dirty="0">
                <a:solidFill>
                  <a:schemeClr val="tx1"/>
                </a:solidFill>
                <a:effectLst/>
                <a:latin typeface="+mn-lt"/>
                <a:ea typeface="+mn-ea"/>
                <a:cs typeface="+mn-cs"/>
              </a:rPr>
              <a:t>和 </a:t>
            </a:r>
            <a:r>
              <a:rPr lang="en-US" altLang="zh-CN" sz="1200" b="0" i="1" kern="1200" dirty="0">
                <a:solidFill>
                  <a:schemeClr val="tx1"/>
                </a:solidFill>
                <a:effectLst/>
                <a:latin typeface="+mn-lt"/>
                <a:ea typeface="+mn-ea"/>
                <a:cs typeface="+mn-cs"/>
              </a:rPr>
              <a:t>C++ </a:t>
            </a:r>
            <a:r>
              <a:rPr lang="zh-CN" altLang="en-US" sz="1200" b="0" i="1" kern="1200" dirty="0">
                <a:solidFill>
                  <a:schemeClr val="tx1"/>
                </a:solidFill>
                <a:effectLst/>
                <a:latin typeface="+mn-lt"/>
                <a:ea typeface="+mn-ea"/>
                <a:cs typeface="+mn-cs"/>
              </a:rPr>
              <a:t>提供的效率和低级控制</a:t>
            </a:r>
            <a:r>
              <a:rPr lang="zh-CN" altLang="en-US" sz="1200" b="0" i="1" kern="1200" dirty="0" smtClean="0">
                <a:solidFill>
                  <a:schemeClr val="tx1"/>
                </a:solidFill>
                <a:effectLst/>
                <a:latin typeface="+mn-lt"/>
                <a:ea typeface="+mn-ea"/>
                <a:cs typeface="+mn-cs"/>
              </a:rPr>
              <a:t>。</a:t>
            </a:r>
            <a:endParaRPr lang="en-US" altLang="zh-CN" sz="1200" b="0" i="1" kern="1200" dirty="0" smtClean="0">
              <a:solidFill>
                <a:schemeClr val="tx1"/>
              </a:solidFill>
              <a:effectLst/>
              <a:latin typeface="+mn-lt"/>
              <a:ea typeface="+mn-ea"/>
              <a:cs typeface="+mn-cs"/>
            </a:endParaRPr>
          </a:p>
          <a:p>
            <a:endParaRPr lang="en-US" altLang="zh-CN" sz="1200" b="0" i="1" kern="1200" dirty="0" smtClean="0">
              <a:solidFill>
                <a:schemeClr val="tx1"/>
              </a:solidFill>
              <a:effectLst/>
              <a:latin typeface="+mn-lt"/>
              <a:ea typeface="+mn-ea"/>
              <a:cs typeface="+mn-cs"/>
            </a:endParaRPr>
          </a:p>
          <a:p>
            <a:r>
              <a:rPr lang="en-US" altLang="zh-CN" sz="1200" b="0" i="1" kern="1200" dirty="0" smtClean="0">
                <a:solidFill>
                  <a:schemeClr val="tx1"/>
                </a:solidFill>
                <a:effectLst/>
                <a:latin typeface="+mn-lt"/>
                <a:ea typeface="+mn-ea"/>
                <a:cs typeface="+mn-cs"/>
              </a:rPr>
              <a:t>The key to all these changes has been a focus on the core concepts of ownership and borrowing. </a:t>
            </a:r>
          </a:p>
          <a:p>
            <a:r>
              <a:rPr lang="zh-CN" altLang="en-US" sz="1200" b="0" i="1" kern="1200" dirty="0" smtClean="0">
                <a:solidFill>
                  <a:schemeClr val="tx1"/>
                </a:solidFill>
                <a:effectLst/>
                <a:latin typeface="+mn-lt"/>
                <a:ea typeface="+mn-ea"/>
                <a:cs typeface="+mn-cs"/>
              </a:rPr>
              <a:t>所有这些变化的关键是关注所有权和借用的核心概念。</a:t>
            </a:r>
          </a:p>
          <a:p>
            <a:endParaRPr lang="zh-CN" altLang="en-US" sz="1200" b="0" i="1" kern="1200" dirty="0">
              <a:solidFill>
                <a:schemeClr val="tx1"/>
              </a:solidFill>
              <a:effectLst/>
              <a:latin typeface="+mn-lt"/>
              <a:ea typeface="+mn-ea"/>
              <a:cs typeface="+mn-cs"/>
            </a:endParaRPr>
          </a:p>
          <a:p>
            <a:endParaRPr lang="en-US" altLang="zh-CN" dirty="0"/>
          </a:p>
          <a:p>
            <a:r>
              <a:rPr lang="en-US" altLang="zh-CN" b="1" dirty="0"/>
              <a:t>Announcing Rust 1.0</a:t>
            </a:r>
            <a:r>
              <a:rPr lang="en-US" altLang="zh-CN" dirty="0"/>
              <a:t> https://blog.rust-lang.org/2015/05/15/Rust-1.0.html</a:t>
            </a:r>
          </a:p>
          <a:p>
            <a:r>
              <a:rPr lang="en-US" altLang="zh-CN" sz="1200" b="1" i="1" kern="1200" dirty="0">
                <a:solidFill>
                  <a:schemeClr val="tx1"/>
                </a:solidFill>
                <a:effectLst/>
                <a:latin typeface="+mn-lt"/>
                <a:ea typeface="+mn-ea"/>
                <a:cs typeface="+mn-cs"/>
              </a:rPr>
              <a:t>Rust combines low-level control over performance with high-level convenience and safety guarantees</a:t>
            </a:r>
            <a:r>
              <a:rPr lang="en-US" altLang="zh-CN" sz="1200" b="0" i="1" kern="1200" dirty="0">
                <a:solidFill>
                  <a:schemeClr val="tx1"/>
                </a:solidFill>
                <a:effectLst/>
                <a:latin typeface="+mn-lt"/>
                <a:ea typeface="+mn-ea"/>
                <a:cs typeface="+mn-cs"/>
              </a:rPr>
              <a:t>. Better yet, it achieves these goals without requiring a garbage collector or runtime</a:t>
            </a:r>
          </a:p>
          <a:p>
            <a:endParaRPr lang="en-US" altLang="zh-CN" sz="1200" b="0" i="1" kern="1200" dirty="0">
              <a:solidFill>
                <a:schemeClr val="tx1"/>
              </a:solidFill>
              <a:effectLst/>
              <a:latin typeface="+mn-lt"/>
              <a:ea typeface="+mn-ea"/>
              <a:cs typeface="+mn-cs"/>
            </a:endParaRPr>
          </a:p>
          <a:p>
            <a:r>
              <a:rPr lang="en-US" altLang="zh-CN" sz="1200" b="0" i="1" kern="1200" dirty="0">
                <a:solidFill>
                  <a:schemeClr val="tx1"/>
                </a:solidFill>
                <a:effectLst/>
                <a:latin typeface="+mn-lt"/>
                <a:ea typeface="+mn-ea"/>
                <a:cs typeface="+mn-cs"/>
              </a:rPr>
              <a:t>What makes Rust different from other languages is its type system, which represents a refinement and codification of "best practices" that have been hammered out by generations of C and C++ programmers. As such, Rust has something to offer for both experienced systems programmers and newcomers alike: experienced programmers will find they save time they would have spent debugging, whereas newcomers can write low-level code without worrying about minor mistakes leading to mysterious crashes.</a:t>
            </a:r>
            <a:endParaRPr lang="zh-CN" altLang="en-US" i="1"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a:t>
            </a:fld>
            <a:endParaRPr kumimoji="1" lang="zh-CN" altLang="en-US"/>
          </a:p>
        </p:txBody>
      </p:sp>
    </p:spTree>
    <p:extLst>
      <p:ext uri="{BB962C8B-B14F-4D97-AF65-F5344CB8AC3E}">
        <p14:creationId xmlns:p14="http://schemas.microsoft.com/office/powerpoint/2010/main" val="22486856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solidFill>
                  <a:schemeClr val="accent2"/>
                </a:solidFill>
                <a:latin typeface="Menlo"/>
              </a:rPr>
              <a:t>_</a:t>
            </a:r>
            <a:r>
              <a:rPr lang="en-US" altLang="zh-CN" sz="1200" b="0" i="0" kern="1200" dirty="0" smtClean="0">
                <a:solidFill>
                  <a:schemeClr val="tx1"/>
                </a:solidFill>
                <a:effectLst/>
                <a:latin typeface="+mn-lt"/>
                <a:ea typeface="+mn-ea"/>
                <a:cs typeface="+mn-cs"/>
              </a:rPr>
              <a:t> as a wildcard pattern that will </a:t>
            </a:r>
            <a:r>
              <a:rPr lang="en-US" altLang="zh-CN" sz="1200" b="1" i="0" kern="1200" dirty="0" smtClean="0">
                <a:solidFill>
                  <a:schemeClr val="tx1"/>
                </a:solidFill>
                <a:effectLst/>
                <a:latin typeface="+mn-lt"/>
                <a:ea typeface="+mn-ea"/>
                <a:cs typeface="+mn-cs"/>
              </a:rPr>
              <a:t>match any value </a:t>
            </a:r>
            <a:r>
              <a:rPr lang="en-US" altLang="zh-CN" sz="1200" b="0" i="0" kern="1200" dirty="0" smtClean="0">
                <a:solidFill>
                  <a:schemeClr val="tx1"/>
                </a:solidFill>
                <a:effectLst/>
                <a:latin typeface="+mn-lt"/>
                <a:ea typeface="+mn-ea"/>
                <a:cs typeface="+mn-cs"/>
              </a:rPr>
              <a:t>but </a:t>
            </a:r>
            <a:r>
              <a:rPr lang="en-US" altLang="zh-CN" sz="1200" b="1" i="0" kern="1200" dirty="0" smtClean="0">
                <a:solidFill>
                  <a:schemeClr val="tx1"/>
                </a:solidFill>
                <a:effectLst/>
                <a:latin typeface="+mn-lt"/>
                <a:ea typeface="+mn-ea"/>
                <a:cs typeface="+mn-cs"/>
              </a:rPr>
              <a:t>not bind to </a:t>
            </a:r>
            <a:r>
              <a:rPr lang="en-US" altLang="zh-CN" sz="1200" b="0" i="0" kern="1200" dirty="0" smtClean="0">
                <a:solidFill>
                  <a:schemeClr val="tx1"/>
                </a:solidFill>
                <a:effectLst/>
                <a:latin typeface="+mn-lt"/>
                <a:ea typeface="+mn-ea"/>
                <a:cs typeface="+mn-cs"/>
              </a:rPr>
              <a:t>the value.</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74</a:t>
            </a:fld>
            <a:endParaRPr kumimoji="1" lang="zh-CN" altLang="en-US"/>
          </a:p>
        </p:txBody>
      </p:sp>
    </p:spTree>
    <p:extLst>
      <p:ext uri="{BB962C8B-B14F-4D97-AF65-F5344CB8AC3E}">
        <p14:creationId xmlns:p14="http://schemas.microsoft.com/office/powerpoint/2010/main" val="188775418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When the </a:t>
            </a:r>
            <a:r>
              <a:rPr lang="en-US" altLang="zh-CN" b="1" i="1" dirty="0" smtClean="0">
                <a:solidFill>
                  <a:schemeClr val="accent2"/>
                </a:solidFill>
                <a:latin typeface="Menlo"/>
              </a:rPr>
              <a:t>get</a:t>
            </a:r>
            <a:r>
              <a:rPr lang="en-US" altLang="zh-CN" sz="1200" b="0" i="0" kern="1200" dirty="0" smtClean="0">
                <a:solidFill>
                  <a:schemeClr val="tx1"/>
                </a:solidFill>
                <a:effectLst/>
                <a:latin typeface="+mn-lt"/>
                <a:ea typeface="+mn-ea"/>
                <a:cs typeface="+mn-cs"/>
              </a:rPr>
              <a:t> method is passed an index that is outside the vector, it returns </a:t>
            </a:r>
            <a:r>
              <a:rPr lang="en-US" altLang="zh-CN" b="1" dirty="0" smtClean="0"/>
              <a:t>None</a:t>
            </a:r>
            <a:r>
              <a:rPr lang="en-US" altLang="zh-CN" sz="1200" b="0" i="0" kern="1200" dirty="0" smtClean="0">
                <a:solidFill>
                  <a:schemeClr val="tx1"/>
                </a:solidFill>
                <a:effectLst/>
                <a:latin typeface="+mn-lt"/>
                <a:ea typeface="+mn-ea"/>
                <a:cs typeface="+mn-cs"/>
              </a:rPr>
              <a:t> without panicking.  You would use this method if accessing an element beyond the range of the vector happens occasionally under normal circumstances. Your code will then have logic to handle having either </a:t>
            </a:r>
            <a:r>
              <a:rPr lang="en-US" altLang="zh-CN" dirty="0" smtClean="0"/>
              <a:t>Some(&amp;element)</a:t>
            </a:r>
            <a:r>
              <a:rPr lang="en-US" altLang="zh-CN" sz="1200" b="0" i="0" kern="1200" dirty="0" smtClean="0">
                <a:solidFill>
                  <a:schemeClr val="tx1"/>
                </a:solidFill>
                <a:effectLst/>
                <a:latin typeface="+mn-lt"/>
                <a:ea typeface="+mn-ea"/>
                <a:cs typeface="+mn-cs"/>
              </a:rPr>
              <a:t> or </a:t>
            </a:r>
            <a:r>
              <a:rPr lang="en-US" altLang="zh-CN" dirty="0" smtClean="0"/>
              <a:t>None</a:t>
            </a:r>
            <a:r>
              <a:rPr lang="en-US" altLang="zh-CN" sz="1200" b="0" i="0" kern="1200" dirty="0" smtClean="0">
                <a:solidFill>
                  <a:schemeClr val="tx1"/>
                </a:solidFill>
                <a:effectLst/>
                <a:latin typeface="+mn-lt"/>
                <a:ea typeface="+mn-ea"/>
                <a:cs typeface="+mn-cs"/>
              </a:rPr>
              <a:t>, </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75</a:t>
            </a:fld>
            <a:endParaRPr kumimoji="1" lang="zh-CN" altLang="en-US"/>
          </a:p>
        </p:txBody>
      </p:sp>
    </p:spTree>
    <p:extLst>
      <p:ext uri="{BB962C8B-B14F-4D97-AF65-F5344CB8AC3E}">
        <p14:creationId xmlns:p14="http://schemas.microsoft.com/office/powerpoint/2010/main" val="18363957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为什么第一个元素的引用会关心 </a:t>
            </a:r>
            <a:r>
              <a:rPr lang="en-US" altLang="zh-CN" sz="1200" b="0" i="0" kern="1200" dirty="0" smtClean="0">
                <a:solidFill>
                  <a:schemeClr val="tx1"/>
                </a:solidFill>
                <a:effectLst/>
                <a:latin typeface="+mn-lt"/>
                <a:ea typeface="+mn-ea"/>
                <a:cs typeface="+mn-cs"/>
              </a:rPr>
              <a:t>vector </a:t>
            </a:r>
            <a:r>
              <a:rPr lang="zh-CN" altLang="en-US" sz="1200" b="0" i="0" kern="1200" dirty="0" smtClean="0">
                <a:solidFill>
                  <a:schemeClr val="tx1"/>
                </a:solidFill>
                <a:effectLst/>
                <a:latin typeface="+mn-lt"/>
                <a:ea typeface="+mn-ea"/>
                <a:cs typeface="+mn-cs"/>
              </a:rPr>
              <a:t>结尾的变化？</a:t>
            </a:r>
            <a:endParaRPr lang="en-US" altLang="zh-CN" sz="1200" b="0" i="0" kern="1200" dirty="0" smtClean="0">
              <a:solidFill>
                <a:schemeClr val="tx1"/>
              </a:solidFill>
              <a:effectLst/>
              <a:latin typeface="+mn-lt"/>
              <a:ea typeface="+mn-ea"/>
              <a:cs typeface="+mn-cs"/>
            </a:endParaRPr>
          </a:p>
          <a:p>
            <a:endParaRPr lang="en-US" altLang="zh-CN" sz="1200" b="0" i="0" kern="1200" dirty="0" smtClean="0">
              <a:solidFill>
                <a:schemeClr val="tx1"/>
              </a:solidFill>
              <a:effectLst/>
              <a:latin typeface="+mn-lt"/>
              <a:ea typeface="+mn-ea"/>
              <a:cs typeface="+mn-cs"/>
            </a:endParaRPr>
          </a:p>
          <a:p>
            <a:r>
              <a:rPr lang="en-US" altLang="zh-CN" sz="1200" b="0" i="0" kern="1200" dirty="0" err="1" smtClean="0">
                <a:solidFill>
                  <a:schemeClr val="tx1"/>
                </a:solidFill>
                <a:effectLst/>
                <a:latin typeface="+mn-lt"/>
                <a:ea typeface="+mn-ea"/>
                <a:cs typeface="+mn-cs"/>
              </a:rPr>
              <a:t>realloc</a:t>
            </a:r>
            <a:r>
              <a:rPr lang="en-US" altLang="zh-CN" sz="1200" b="0" i="0" kern="1200" dirty="0" smtClean="0">
                <a:solidFill>
                  <a:schemeClr val="tx1"/>
                </a:solidFill>
                <a:effectLst/>
                <a:latin typeface="+mn-lt"/>
                <a:ea typeface="+mn-ea"/>
                <a:cs typeface="+mn-cs"/>
              </a:rPr>
              <a:t>(3)</a:t>
            </a:r>
          </a:p>
          <a:p>
            <a:r>
              <a:rPr lang="zh-CN" altLang="en-US" sz="1200" b="0" i="0" kern="1200" dirty="0" smtClean="0">
                <a:solidFill>
                  <a:schemeClr val="tx1"/>
                </a:solidFill>
                <a:effectLst/>
                <a:latin typeface="+mn-lt"/>
                <a:ea typeface="+mn-ea"/>
                <a:cs typeface="+mn-cs"/>
              </a:rPr>
              <a:t>不能这么做的原因是由于 </a:t>
            </a:r>
            <a:r>
              <a:rPr lang="en-US" altLang="zh-CN" sz="1200" b="0" i="0" kern="1200" dirty="0" smtClean="0">
                <a:solidFill>
                  <a:schemeClr val="tx1"/>
                </a:solidFill>
                <a:effectLst/>
                <a:latin typeface="+mn-lt"/>
                <a:ea typeface="+mn-ea"/>
                <a:cs typeface="+mn-cs"/>
              </a:rPr>
              <a:t>vector </a:t>
            </a:r>
            <a:r>
              <a:rPr lang="zh-CN" altLang="en-US" sz="1200" b="0" i="0" kern="1200" dirty="0" smtClean="0">
                <a:solidFill>
                  <a:schemeClr val="tx1"/>
                </a:solidFill>
                <a:effectLst/>
                <a:latin typeface="+mn-lt"/>
                <a:ea typeface="+mn-ea"/>
                <a:cs typeface="+mn-cs"/>
              </a:rPr>
              <a:t>的工作方式：在 </a:t>
            </a:r>
            <a:r>
              <a:rPr lang="en-US" altLang="zh-CN" sz="1200" b="0" i="0" kern="1200" dirty="0" smtClean="0">
                <a:solidFill>
                  <a:schemeClr val="tx1"/>
                </a:solidFill>
                <a:effectLst/>
                <a:latin typeface="+mn-lt"/>
                <a:ea typeface="+mn-ea"/>
                <a:cs typeface="+mn-cs"/>
              </a:rPr>
              <a:t>vector </a:t>
            </a:r>
            <a:r>
              <a:rPr lang="zh-CN" altLang="en-US" sz="1200" b="0" i="0" kern="1200" dirty="0" smtClean="0">
                <a:solidFill>
                  <a:schemeClr val="tx1"/>
                </a:solidFill>
                <a:effectLst/>
                <a:latin typeface="+mn-lt"/>
                <a:ea typeface="+mn-ea"/>
                <a:cs typeface="+mn-cs"/>
              </a:rPr>
              <a:t>的结尾增加新元素时，在没有足够空间将所有所有元素依次相邻存放的情况下，可能会要求分配新内存并将老的元素拷贝到新的空间中。这时，第一个元素的引用就指向了被释放的内存。借用规则阻止程序陷入这种状况。</a:t>
            </a:r>
          </a:p>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76</a:t>
            </a:fld>
            <a:endParaRPr kumimoji="1" lang="zh-CN" altLang="en-US"/>
          </a:p>
        </p:txBody>
      </p:sp>
    </p:spTree>
    <p:extLst>
      <p:ext uri="{BB962C8B-B14F-4D97-AF65-F5344CB8AC3E}">
        <p14:creationId xmlns:p14="http://schemas.microsoft.com/office/powerpoint/2010/main" val="280851468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77</a:t>
            </a:fld>
            <a:endParaRPr kumimoji="1" lang="zh-CN" altLang="en-US"/>
          </a:p>
        </p:txBody>
      </p:sp>
    </p:spTree>
    <p:extLst>
      <p:ext uri="{BB962C8B-B14F-4D97-AF65-F5344CB8AC3E}">
        <p14:creationId xmlns:p14="http://schemas.microsoft.com/office/powerpoint/2010/main" val="130460441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1" kern="1200" dirty="0" smtClean="0">
                <a:solidFill>
                  <a:schemeClr val="tx1"/>
                </a:solidFill>
                <a:effectLst/>
                <a:latin typeface="+mn-lt"/>
                <a:ea typeface="+mn-ea"/>
                <a:cs typeface="+mn-cs"/>
              </a:rPr>
              <a:t>string slices</a:t>
            </a:r>
            <a:r>
              <a:rPr lang="en-US" altLang="zh-CN" sz="1200" b="0" i="0" kern="1200" dirty="0" smtClean="0">
                <a:solidFill>
                  <a:schemeClr val="tx1"/>
                </a:solidFill>
                <a:effectLst/>
                <a:latin typeface="+mn-lt"/>
                <a:ea typeface="+mn-ea"/>
                <a:cs typeface="+mn-cs"/>
              </a:rPr>
              <a:t>, which are references to some UTF-8 encoded string data stored elsewhere.</a:t>
            </a:r>
            <a:r>
              <a:rPr lang="en-US" altLang="zh-CN" sz="1200" b="0" i="0" kern="1200" baseline="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 String literals, for example, are stored in the program’s binary and are therefore string slices.</a:t>
            </a:r>
          </a:p>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78</a:t>
            </a:fld>
            <a:endParaRPr kumimoji="1" lang="zh-CN" altLang="en-US"/>
          </a:p>
        </p:txBody>
      </p:sp>
    </p:spTree>
    <p:extLst>
      <p:ext uri="{BB962C8B-B14F-4D97-AF65-F5344CB8AC3E}">
        <p14:creationId xmlns:p14="http://schemas.microsoft.com/office/powerpoint/2010/main" val="424031348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79</a:t>
            </a:fld>
            <a:endParaRPr kumimoji="1" lang="zh-CN" altLang="en-US"/>
          </a:p>
        </p:txBody>
      </p:sp>
    </p:spTree>
    <p:extLst>
      <p:ext uri="{BB962C8B-B14F-4D97-AF65-F5344CB8AC3E}">
        <p14:creationId xmlns:p14="http://schemas.microsoft.com/office/powerpoint/2010/main" val="44071140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80</a:t>
            </a:fld>
            <a:endParaRPr kumimoji="1" lang="zh-CN" altLang="en-US"/>
          </a:p>
        </p:txBody>
      </p:sp>
    </p:spTree>
    <p:extLst>
      <p:ext uri="{BB962C8B-B14F-4D97-AF65-F5344CB8AC3E}">
        <p14:creationId xmlns:p14="http://schemas.microsoft.com/office/powerpoint/2010/main" val="2139219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这里 </a:t>
            </a:r>
            <a:r>
              <a:rPr lang="en-US" altLang="zh-CN" dirty="0" err="1" smtClean="0"/>
              <a:t>HashMap</a:t>
            </a:r>
            <a:r>
              <a:rPr lang="en-US" altLang="zh-CN" dirty="0" smtClean="0"/>
              <a:t>&lt;_, _&gt;</a:t>
            </a:r>
            <a:r>
              <a:rPr lang="zh-CN" altLang="en-US" sz="1200" b="0" i="0" kern="1200" dirty="0" smtClean="0">
                <a:solidFill>
                  <a:schemeClr val="tx1"/>
                </a:solidFill>
                <a:effectLst/>
                <a:latin typeface="+mn-lt"/>
                <a:ea typeface="+mn-ea"/>
                <a:cs typeface="+mn-cs"/>
              </a:rPr>
              <a:t> 类型注解是必要的，因为可能 </a:t>
            </a:r>
            <a:r>
              <a:rPr lang="en-US" altLang="zh-CN" dirty="0" smtClean="0"/>
              <a:t>collect</a:t>
            </a:r>
            <a:r>
              <a:rPr lang="zh-CN" altLang="en-US" sz="1200" b="0" i="0" kern="1200" dirty="0" smtClean="0">
                <a:solidFill>
                  <a:schemeClr val="tx1"/>
                </a:solidFill>
                <a:effectLst/>
                <a:latin typeface="+mn-lt"/>
                <a:ea typeface="+mn-ea"/>
                <a:cs typeface="+mn-cs"/>
              </a:rPr>
              <a:t> 为很多不同的数据结构，而除非显式指定否则 </a:t>
            </a:r>
            <a:r>
              <a:rPr lang="en-US" altLang="zh-CN" sz="1200" b="0" i="0" kern="1200" dirty="0" smtClean="0">
                <a:solidFill>
                  <a:schemeClr val="tx1"/>
                </a:solidFill>
                <a:effectLst/>
                <a:latin typeface="+mn-lt"/>
                <a:ea typeface="+mn-ea"/>
                <a:cs typeface="+mn-cs"/>
              </a:rPr>
              <a:t>Rust </a:t>
            </a:r>
            <a:r>
              <a:rPr lang="zh-CN" altLang="en-US" sz="1200" b="0" i="0" kern="1200" dirty="0" smtClean="0">
                <a:solidFill>
                  <a:schemeClr val="tx1"/>
                </a:solidFill>
                <a:effectLst/>
                <a:latin typeface="+mn-lt"/>
                <a:ea typeface="+mn-ea"/>
                <a:cs typeface="+mn-cs"/>
              </a:rPr>
              <a:t>无从得知你需要的类型。但是对于键和值的类型参数来说，可以使用下划线占位，而 </a:t>
            </a:r>
            <a:r>
              <a:rPr lang="en-US" altLang="zh-CN" sz="1200" b="0" i="0" kern="1200" dirty="0" smtClean="0">
                <a:solidFill>
                  <a:schemeClr val="tx1"/>
                </a:solidFill>
                <a:effectLst/>
                <a:latin typeface="+mn-lt"/>
                <a:ea typeface="+mn-ea"/>
                <a:cs typeface="+mn-cs"/>
              </a:rPr>
              <a:t>Rust </a:t>
            </a:r>
            <a:r>
              <a:rPr lang="zh-CN" altLang="en-US" sz="1200" b="0" i="0" kern="1200" dirty="0" smtClean="0">
                <a:solidFill>
                  <a:schemeClr val="tx1"/>
                </a:solidFill>
                <a:effectLst/>
                <a:latin typeface="+mn-lt"/>
                <a:ea typeface="+mn-ea"/>
                <a:cs typeface="+mn-cs"/>
              </a:rPr>
              <a:t>能够根据 </a:t>
            </a:r>
            <a:r>
              <a:rPr lang="en-US" altLang="zh-CN" sz="1200" b="0" i="0" kern="1200" dirty="0" smtClean="0">
                <a:solidFill>
                  <a:schemeClr val="tx1"/>
                </a:solidFill>
                <a:effectLst/>
                <a:latin typeface="+mn-lt"/>
                <a:ea typeface="+mn-ea"/>
                <a:cs typeface="+mn-cs"/>
              </a:rPr>
              <a:t>vector </a:t>
            </a:r>
            <a:r>
              <a:rPr lang="zh-CN" altLang="en-US" sz="1200" b="0" i="0" kern="1200" dirty="0" smtClean="0">
                <a:solidFill>
                  <a:schemeClr val="tx1"/>
                </a:solidFill>
                <a:effectLst/>
                <a:latin typeface="+mn-lt"/>
                <a:ea typeface="+mn-ea"/>
                <a:cs typeface="+mn-cs"/>
              </a:rPr>
              <a:t>中数据的类型推断出 </a:t>
            </a:r>
            <a:r>
              <a:rPr lang="en-US" altLang="zh-CN" dirty="0" err="1" smtClean="0"/>
              <a:t>HashMap</a:t>
            </a:r>
            <a:r>
              <a:rPr lang="zh-CN" altLang="en-US" sz="1200" b="0" i="0" kern="1200" dirty="0" smtClean="0">
                <a:solidFill>
                  <a:schemeClr val="tx1"/>
                </a:solidFill>
                <a:effectLst/>
                <a:latin typeface="+mn-lt"/>
                <a:ea typeface="+mn-ea"/>
                <a:cs typeface="+mn-cs"/>
              </a:rPr>
              <a:t> 所包含的类型。</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81</a:t>
            </a:fld>
            <a:endParaRPr kumimoji="1" lang="zh-CN" altLang="en-US"/>
          </a:p>
        </p:txBody>
      </p:sp>
    </p:spTree>
    <p:extLst>
      <p:ext uri="{BB962C8B-B14F-4D97-AF65-F5344CB8AC3E}">
        <p14:creationId xmlns:p14="http://schemas.microsoft.com/office/powerpoint/2010/main" val="53425437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82</a:t>
            </a:fld>
            <a:endParaRPr kumimoji="1" lang="zh-CN" altLang="en-US"/>
          </a:p>
        </p:txBody>
      </p:sp>
    </p:spTree>
    <p:extLst>
      <p:ext uri="{BB962C8B-B14F-4D97-AF65-F5344CB8AC3E}">
        <p14:creationId xmlns:p14="http://schemas.microsoft.com/office/powerpoint/2010/main" val="346578203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smtClean="0">
                <a:solidFill>
                  <a:schemeClr val="tx1"/>
                </a:solidFill>
                <a:effectLst/>
                <a:latin typeface="+mn-lt"/>
                <a:ea typeface="+mn-ea"/>
                <a:cs typeface="+mn-cs"/>
              </a:rPr>
              <a:t>Rust </a:t>
            </a:r>
            <a:r>
              <a:rPr lang="zh-CN" altLang="en-US" sz="1200" b="0" i="0" kern="1200" dirty="0" smtClean="0">
                <a:solidFill>
                  <a:schemeClr val="tx1"/>
                </a:solidFill>
                <a:effectLst/>
                <a:latin typeface="+mn-lt"/>
                <a:ea typeface="+mn-ea"/>
                <a:cs typeface="+mn-cs"/>
              </a:rPr>
              <a:t>将错误组合成两个主要类别：</a:t>
            </a:r>
            <a:r>
              <a:rPr lang="zh-CN" altLang="en-US" sz="1200" b="1" i="0" kern="1200" dirty="0" smtClean="0">
                <a:solidFill>
                  <a:schemeClr val="tx1"/>
                </a:solidFill>
                <a:effectLst/>
                <a:latin typeface="+mn-lt"/>
                <a:ea typeface="+mn-ea"/>
                <a:cs typeface="+mn-cs"/>
              </a:rPr>
              <a:t>可恢复错误</a:t>
            </a:r>
            <a:r>
              <a:rPr lang="zh-CN" altLang="en-US" sz="1200" b="0" i="0" kern="1200" dirty="0" smtClean="0">
                <a:solidFill>
                  <a:schemeClr val="tx1"/>
                </a:solidFill>
                <a:effectLst/>
                <a:latin typeface="+mn-lt"/>
                <a:ea typeface="+mn-ea"/>
                <a:cs typeface="+mn-cs"/>
              </a:rPr>
              <a:t>（</a:t>
            </a:r>
            <a:r>
              <a:rPr lang="en-US" altLang="zh-CN" sz="1200" b="0" i="1" kern="1200" dirty="0" smtClean="0">
                <a:solidFill>
                  <a:schemeClr val="tx1"/>
                </a:solidFill>
                <a:effectLst/>
                <a:latin typeface="+mn-lt"/>
                <a:ea typeface="+mn-ea"/>
                <a:cs typeface="+mn-cs"/>
              </a:rPr>
              <a:t>recoverable</a:t>
            </a:r>
            <a:r>
              <a:rPr lang="zh-CN" altLang="en-US" sz="1200" b="0" i="0" kern="1200" dirty="0" smtClean="0">
                <a:solidFill>
                  <a:schemeClr val="tx1"/>
                </a:solidFill>
                <a:effectLst/>
                <a:latin typeface="+mn-lt"/>
                <a:ea typeface="+mn-ea"/>
                <a:cs typeface="+mn-cs"/>
              </a:rPr>
              <a:t>）和 </a:t>
            </a:r>
            <a:r>
              <a:rPr lang="zh-CN" altLang="en-US" sz="1200" b="1" i="0" kern="1200" dirty="0" smtClean="0">
                <a:solidFill>
                  <a:schemeClr val="tx1"/>
                </a:solidFill>
                <a:effectLst/>
                <a:latin typeface="+mn-lt"/>
                <a:ea typeface="+mn-ea"/>
                <a:cs typeface="+mn-cs"/>
              </a:rPr>
              <a:t>不可恢复错误</a:t>
            </a:r>
            <a:r>
              <a:rPr lang="zh-CN" altLang="en-US" sz="1200" b="0" i="0" kern="1200" dirty="0" smtClean="0">
                <a:solidFill>
                  <a:schemeClr val="tx1"/>
                </a:solidFill>
                <a:effectLst/>
                <a:latin typeface="+mn-lt"/>
                <a:ea typeface="+mn-ea"/>
                <a:cs typeface="+mn-cs"/>
              </a:rPr>
              <a:t>（</a:t>
            </a:r>
            <a:r>
              <a:rPr lang="en-US" altLang="zh-CN" sz="1200" b="0" i="1" kern="1200" dirty="0" smtClean="0">
                <a:solidFill>
                  <a:schemeClr val="tx1"/>
                </a:solidFill>
                <a:effectLst/>
                <a:latin typeface="+mn-lt"/>
                <a:ea typeface="+mn-ea"/>
                <a:cs typeface="+mn-cs"/>
              </a:rPr>
              <a:t>unrecoverable</a:t>
            </a:r>
            <a:r>
              <a:rPr lang="zh-CN" altLang="en-US" sz="1200" b="0" i="0" kern="1200" dirty="0" smtClean="0">
                <a:solidFill>
                  <a:schemeClr val="tx1"/>
                </a:solidFill>
                <a:effectLst/>
                <a:latin typeface="+mn-lt"/>
                <a:ea typeface="+mn-ea"/>
                <a:cs typeface="+mn-cs"/>
              </a:rPr>
              <a:t>）。可恢复错误通常代表向用户报告错误和重试操作是合理的情况，比如未找到文件。不可恢复错误通常是 </a:t>
            </a:r>
            <a:r>
              <a:rPr lang="en-US" altLang="zh-CN" sz="1200" b="0" i="0" kern="1200" dirty="0" smtClean="0">
                <a:solidFill>
                  <a:schemeClr val="tx1"/>
                </a:solidFill>
                <a:effectLst/>
                <a:latin typeface="+mn-lt"/>
                <a:ea typeface="+mn-ea"/>
                <a:cs typeface="+mn-cs"/>
              </a:rPr>
              <a:t>bug </a:t>
            </a:r>
            <a:r>
              <a:rPr lang="zh-CN" altLang="en-US" sz="1200" b="0" i="0" kern="1200" dirty="0" smtClean="0">
                <a:solidFill>
                  <a:schemeClr val="tx1"/>
                </a:solidFill>
                <a:effectLst/>
                <a:latin typeface="+mn-lt"/>
                <a:ea typeface="+mn-ea"/>
                <a:cs typeface="+mn-cs"/>
              </a:rPr>
              <a:t>的同义词，比如尝试访问超过数组结尾的位置。</a:t>
            </a:r>
          </a:p>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83</a:t>
            </a:fld>
            <a:endParaRPr kumimoji="1" lang="zh-CN" altLang="en-US"/>
          </a:p>
        </p:txBody>
      </p:sp>
    </p:spTree>
    <p:extLst>
      <p:ext uri="{BB962C8B-B14F-4D97-AF65-F5344CB8AC3E}">
        <p14:creationId xmlns:p14="http://schemas.microsoft.com/office/powerpoint/2010/main" val="427413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a:solidFill>
                  <a:schemeClr val="tx1"/>
                </a:solidFill>
                <a:effectLst/>
                <a:latin typeface="+mn-lt"/>
                <a:ea typeface="+mn-ea"/>
                <a:cs typeface="+mn-cs"/>
              </a:rPr>
              <a:t>Rustaceans</a:t>
            </a:r>
            <a:r>
              <a:rPr lang="en-US" altLang="zh-CN" sz="1200" b="0" i="0" kern="1200" dirty="0">
                <a:solidFill>
                  <a:schemeClr val="tx1"/>
                </a:solidFill>
                <a:effectLst/>
                <a:latin typeface="+mn-lt"/>
                <a:ea typeface="+mn-ea"/>
                <a:cs typeface="+mn-cs"/>
              </a:rPr>
              <a:t>: a silly nickname we call ourselves</a:t>
            </a:r>
          </a:p>
          <a:p>
            <a:r>
              <a:rPr lang="en-US" altLang="zh-CN" sz="1200" b="0" i="0" kern="1200" dirty="0">
                <a:solidFill>
                  <a:schemeClr val="tx1"/>
                </a:solidFill>
                <a:effectLst/>
                <a:latin typeface="+mn-lt"/>
                <a:ea typeface="+mn-ea"/>
                <a:cs typeface="+mn-cs"/>
              </a:rPr>
              <a:t>Rust</a:t>
            </a:r>
            <a:r>
              <a:rPr lang="zh-CN" altLang="en-US" sz="1200" b="0" i="0" kern="1200" dirty="0">
                <a:solidFill>
                  <a:schemeClr val="tx1"/>
                </a:solidFill>
                <a:effectLst/>
                <a:latin typeface="+mn-lt"/>
                <a:ea typeface="+mn-ea"/>
                <a:cs typeface="+mn-cs"/>
              </a:rPr>
              <a:t>用户的称号，有自嘲意味</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10</a:t>
            </a:fld>
            <a:endParaRPr kumimoji="1" lang="zh-CN" altLang="en-US"/>
          </a:p>
        </p:txBody>
      </p:sp>
    </p:spTree>
    <p:extLst>
      <p:ext uri="{BB962C8B-B14F-4D97-AF65-F5344CB8AC3E}">
        <p14:creationId xmlns:p14="http://schemas.microsoft.com/office/powerpoint/2010/main" val="416097682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84</a:t>
            </a:fld>
            <a:endParaRPr kumimoji="1" lang="zh-CN" altLang="en-US"/>
          </a:p>
        </p:txBody>
      </p:sp>
    </p:spTree>
    <p:extLst>
      <p:ext uri="{BB962C8B-B14F-4D97-AF65-F5344CB8AC3E}">
        <p14:creationId xmlns:p14="http://schemas.microsoft.com/office/powerpoint/2010/main" val="412844031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这个返回值类型说明 </a:t>
            </a:r>
            <a:r>
              <a:rPr lang="en-US" altLang="zh-CN" dirty="0" smtClean="0"/>
              <a:t>File::open</a:t>
            </a:r>
            <a:r>
              <a:rPr lang="zh-CN" altLang="en-US" sz="1200" b="0" i="0" kern="1200" dirty="0" smtClean="0">
                <a:solidFill>
                  <a:schemeClr val="tx1"/>
                </a:solidFill>
                <a:effectLst/>
                <a:latin typeface="+mn-lt"/>
                <a:ea typeface="+mn-ea"/>
                <a:cs typeface="+mn-cs"/>
              </a:rPr>
              <a:t> 调用可能会成功，并返回一个可以进行读写的文件对象。</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这个函数也可能会失败：例如，文件可能并不存在，或者可能没有访问文件的权限。</a:t>
            </a:r>
            <a:endParaRPr lang="en-US" altLang="zh-CN" sz="1200" b="0" i="0" kern="1200" dirty="0" smtClean="0">
              <a:solidFill>
                <a:schemeClr val="tx1"/>
              </a:solidFill>
              <a:effectLst/>
              <a:latin typeface="+mn-lt"/>
              <a:ea typeface="+mn-ea"/>
              <a:cs typeface="+mn-cs"/>
            </a:endParaRPr>
          </a:p>
          <a:p>
            <a:r>
              <a:rPr lang="en-US" altLang="zh-CN" dirty="0" smtClean="0"/>
              <a:t>File::open</a:t>
            </a:r>
            <a:r>
              <a:rPr lang="zh-CN" altLang="en-US" sz="1200" b="0" i="0" kern="1200" dirty="0" smtClean="0">
                <a:solidFill>
                  <a:schemeClr val="tx1"/>
                </a:solidFill>
                <a:effectLst/>
                <a:latin typeface="+mn-lt"/>
                <a:ea typeface="+mn-ea"/>
                <a:cs typeface="+mn-cs"/>
              </a:rPr>
              <a:t> 需要一个方式告诉我们是成功还是失败，并同时提供给我们文件句柄或错误信息。而这些信息正是 </a:t>
            </a:r>
            <a:r>
              <a:rPr lang="en-US" altLang="zh-CN" dirty="0" smtClean="0"/>
              <a:t>Result</a:t>
            </a:r>
            <a:r>
              <a:rPr lang="zh-CN" altLang="en-US" sz="1200" b="0" i="0" kern="1200" dirty="0" smtClean="0">
                <a:solidFill>
                  <a:schemeClr val="tx1"/>
                </a:solidFill>
                <a:effectLst/>
                <a:latin typeface="+mn-lt"/>
                <a:ea typeface="+mn-ea"/>
                <a:cs typeface="+mn-cs"/>
              </a:rPr>
              <a:t> 枚举可以提供的。</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85</a:t>
            </a:fld>
            <a:endParaRPr kumimoji="1" lang="zh-CN" altLang="en-US"/>
          </a:p>
        </p:txBody>
      </p:sp>
    </p:spTree>
    <p:extLst>
      <p:ext uri="{BB962C8B-B14F-4D97-AF65-F5344CB8AC3E}">
        <p14:creationId xmlns:p14="http://schemas.microsoft.com/office/powerpoint/2010/main" val="404497497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当 </a:t>
            </a:r>
            <a:r>
              <a:rPr lang="en-US" altLang="zh-CN" dirty="0" smtClean="0"/>
              <a:t>File::open</a:t>
            </a:r>
            <a:r>
              <a:rPr lang="zh-CN" altLang="en-US" sz="1200" b="0" i="0" kern="1200" dirty="0" smtClean="0">
                <a:solidFill>
                  <a:schemeClr val="tx1"/>
                </a:solidFill>
                <a:effectLst/>
                <a:latin typeface="+mn-lt"/>
                <a:ea typeface="+mn-ea"/>
                <a:cs typeface="+mn-cs"/>
              </a:rPr>
              <a:t> 成功的情况下，变量 </a:t>
            </a:r>
            <a:r>
              <a:rPr lang="en-US" altLang="zh-CN" dirty="0" smtClean="0"/>
              <a:t>f</a:t>
            </a:r>
            <a:r>
              <a:rPr lang="zh-CN" altLang="en-US" sz="1200" b="0" i="0" kern="1200" dirty="0" smtClean="0">
                <a:solidFill>
                  <a:schemeClr val="tx1"/>
                </a:solidFill>
                <a:effectLst/>
                <a:latin typeface="+mn-lt"/>
                <a:ea typeface="+mn-ea"/>
                <a:cs typeface="+mn-cs"/>
              </a:rPr>
              <a:t> 的值将会是一个包含文件句柄的 </a:t>
            </a:r>
            <a:r>
              <a:rPr lang="en-US" altLang="zh-CN" dirty="0" smtClean="0"/>
              <a:t>Ok</a:t>
            </a:r>
            <a:r>
              <a:rPr lang="zh-CN" altLang="en-US" sz="1200" b="0" i="0" kern="1200" dirty="0" smtClean="0">
                <a:solidFill>
                  <a:schemeClr val="tx1"/>
                </a:solidFill>
                <a:effectLst/>
                <a:latin typeface="+mn-lt"/>
                <a:ea typeface="+mn-ea"/>
                <a:cs typeface="+mn-cs"/>
              </a:rPr>
              <a:t> 实例。在失败的情况下，</a:t>
            </a:r>
            <a:r>
              <a:rPr lang="en-US" altLang="zh-CN" dirty="0" smtClean="0"/>
              <a:t>f</a:t>
            </a:r>
            <a:r>
              <a:rPr lang="zh-CN" altLang="en-US" sz="1200" b="0" i="0" kern="1200" dirty="0" smtClean="0">
                <a:solidFill>
                  <a:schemeClr val="tx1"/>
                </a:solidFill>
                <a:effectLst/>
                <a:latin typeface="+mn-lt"/>
                <a:ea typeface="+mn-ea"/>
                <a:cs typeface="+mn-cs"/>
              </a:rPr>
              <a:t> 的值会是一个包含更多关于出现了何种错误信息的 </a:t>
            </a:r>
            <a:r>
              <a:rPr lang="en-US" altLang="zh-CN" dirty="0" smtClean="0"/>
              <a:t>Err</a:t>
            </a:r>
            <a:r>
              <a:rPr lang="zh-CN" altLang="en-US" sz="1200" b="0" i="0" kern="1200" dirty="0" smtClean="0">
                <a:solidFill>
                  <a:schemeClr val="tx1"/>
                </a:solidFill>
                <a:effectLst/>
                <a:latin typeface="+mn-lt"/>
                <a:ea typeface="+mn-ea"/>
                <a:cs typeface="+mn-cs"/>
              </a:rPr>
              <a:t> 实例。</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86</a:t>
            </a:fld>
            <a:endParaRPr kumimoji="1" lang="zh-CN" altLang="en-US"/>
          </a:p>
        </p:txBody>
      </p:sp>
    </p:spTree>
    <p:extLst>
      <p:ext uri="{BB962C8B-B14F-4D97-AF65-F5344CB8AC3E}">
        <p14:creationId xmlns:p14="http://schemas.microsoft.com/office/powerpoint/2010/main" val="28537843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87</a:t>
            </a:fld>
            <a:endParaRPr kumimoji="1" lang="zh-CN" altLang="en-US"/>
          </a:p>
        </p:txBody>
      </p:sp>
    </p:spTree>
    <p:extLst>
      <p:ext uri="{BB962C8B-B14F-4D97-AF65-F5344CB8AC3E}">
        <p14:creationId xmlns:p14="http://schemas.microsoft.com/office/powerpoint/2010/main" val="322899607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88</a:t>
            </a:fld>
            <a:endParaRPr kumimoji="1" lang="zh-CN" altLang="en-US"/>
          </a:p>
        </p:txBody>
      </p:sp>
    </p:spTree>
    <p:extLst>
      <p:ext uri="{BB962C8B-B14F-4D97-AF65-F5344CB8AC3E}">
        <p14:creationId xmlns:p14="http://schemas.microsoft.com/office/powerpoint/2010/main" val="424339043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89</a:t>
            </a:fld>
            <a:endParaRPr kumimoji="1" lang="zh-CN" altLang="en-US"/>
          </a:p>
        </p:txBody>
      </p:sp>
    </p:spTree>
    <p:extLst>
      <p:ext uri="{BB962C8B-B14F-4D97-AF65-F5344CB8AC3E}">
        <p14:creationId xmlns:p14="http://schemas.microsoft.com/office/powerpoint/2010/main" val="105189503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90</a:t>
            </a:fld>
            <a:endParaRPr kumimoji="1" lang="zh-CN" altLang="en-US"/>
          </a:p>
        </p:txBody>
      </p:sp>
    </p:spTree>
    <p:extLst>
      <p:ext uri="{BB962C8B-B14F-4D97-AF65-F5344CB8AC3E}">
        <p14:creationId xmlns:p14="http://schemas.microsoft.com/office/powerpoint/2010/main" val="117615587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91</a:t>
            </a:fld>
            <a:endParaRPr kumimoji="1" lang="zh-CN" altLang="en-US"/>
          </a:p>
        </p:txBody>
      </p:sp>
    </p:spTree>
    <p:extLst>
      <p:ext uri="{BB962C8B-B14F-4D97-AF65-F5344CB8AC3E}">
        <p14:creationId xmlns:p14="http://schemas.microsoft.com/office/powerpoint/2010/main" val="334964655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92</a:t>
            </a:fld>
            <a:endParaRPr kumimoji="1" lang="zh-CN" altLang="en-US"/>
          </a:p>
        </p:txBody>
      </p:sp>
    </p:spTree>
    <p:extLst>
      <p:ext uri="{BB962C8B-B14F-4D97-AF65-F5344CB8AC3E}">
        <p14:creationId xmlns:p14="http://schemas.microsoft.com/office/powerpoint/2010/main" val="194956215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93</a:t>
            </a:fld>
            <a:endParaRPr kumimoji="1" lang="zh-CN" altLang="en-US"/>
          </a:p>
        </p:txBody>
      </p:sp>
    </p:spTree>
    <p:extLst>
      <p:ext uri="{BB962C8B-B14F-4D97-AF65-F5344CB8AC3E}">
        <p14:creationId xmlns:p14="http://schemas.microsoft.com/office/powerpoint/2010/main" val="1702608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smtClean="0"/>
              <a:t>About </a:t>
            </a:r>
            <a:r>
              <a:rPr lang="en-US" altLang="zh-CN" b="1" dirty="0"/>
              <a:t>Runtime</a:t>
            </a:r>
          </a:p>
          <a:p>
            <a:r>
              <a:rPr lang="en-US" altLang="zh-CN" sz="1200" b="1" i="1" kern="1200" dirty="0">
                <a:solidFill>
                  <a:schemeClr val="tx1"/>
                </a:solidFill>
                <a:effectLst/>
                <a:latin typeface="+mn-lt"/>
                <a:ea typeface="+mn-ea"/>
                <a:cs typeface="+mn-cs"/>
              </a:rPr>
              <a:t>Runtime</a:t>
            </a:r>
            <a:r>
              <a:rPr lang="en-US" altLang="zh-CN" sz="1200" b="0" i="1" kern="1200" dirty="0">
                <a:solidFill>
                  <a:schemeClr val="tx1"/>
                </a:solidFill>
                <a:effectLst/>
                <a:latin typeface="+mn-lt"/>
                <a:ea typeface="+mn-ea"/>
                <a:cs typeface="+mn-cs"/>
              </a:rPr>
              <a:t> is a confusing term and can have different meanings in different contexts. </a:t>
            </a:r>
            <a:r>
              <a:rPr lang="en-US" altLang="zh-CN" i="1" dirty="0"/>
              <a:t>In this context, by *runtime* we mean *code* that is </a:t>
            </a:r>
            <a:r>
              <a:rPr lang="en-US" altLang="zh-CN" i="1" dirty="0" err="1"/>
              <a:t>includedby</a:t>
            </a:r>
            <a:r>
              <a:rPr lang="en-US" altLang="zh-CN" i="1" dirty="0"/>
              <a:t> the language in every binary. </a:t>
            </a:r>
            <a:r>
              <a:rPr lang="zh-CN" altLang="en-US" i="1" baseline="0" dirty="0"/>
              <a:t> </a:t>
            </a:r>
            <a:r>
              <a:rPr lang="en-US" altLang="zh-CN" i="1" baseline="0" dirty="0"/>
              <a:t>…</a:t>
            </a:r>
            <a:r>
              <a:rPr lang="en-US" altLang="zh-CN" sz="1200" b="0" i="1" kern="1200" dirty="0">
                <a:solidFill>
                  <a:schemeClr val="tx1"/>
                </a:solidFill>
                <a:effectLst/>
                <a:latin typeface="+mn-lt"/>
                <a:ea typeface="+mn-ea"/>
                <a:cs typeface="+mn-cs"/>
              </a:rPr>
              <a:t>Rust needs to have nearly no runtime and cannot compromise on being able to call into C to maintain performance</a:t>
            </a:r>
            <a:endParaRPr lang="en-US" altLang="zh-CN" i="1" dirty="0"/>
          </a:p>
          <a:p>
            <a:r>
              <a:rPr lang="zh-CN" altLang="en-US" sz="1200" b="1" i="0" kern="1200" dirty="0">
                <a:solidFill>
                  <a:schemeClr val="tx1"/>
                </a:solidFill>
                <a:effectLst/>
                <a:latin typeface="+mn-lt"/>
                <a:ea typeface="+mn-ea"/>
                <a:cs typeface="+mn-cs"/>
              </a:rPr>
              <a:t>运行时</a:t>
            </a:r>
            <a:r>
              <a:rPr lang="zh-CN" altLang="en-US" sz="1200" b="0" i="0" kern="1200" dirty="0">
                <a:solidFill>
                  <a:schemeClr val="tx1"/>
                </a:solidFill>
                <a:effectLst/>
                <a:latin typeface="+mn-lt"/>
                <a:ea typeface="+mn-ea"/>
                <a:cs typeface="+mn-cs"/>
              </a:rPr>
              <a:t>代表二进制文件中包含的由语言自身提供的代码</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虽然很多语言觉得增加运行时来换取更多功能没有什么问题，但是 </a:t>
            </a:r>
            <a:r>
              <a:rPr lang="en-US" altLang="zh-CN" sz="1200" b="0" i="0" kern="1200" dirty="0">
                <a:solidFill>
                  <a:schemeClr val="tx1"/>
                </a:solidFill>
                <a:effectLst/>
                <a:latin typeface="+mn-lt"/>
                <a:ea typeface="+mn-ea"/>
                <a:cs typeface="+mn-cs"/>
              </a:rPr>
              <a:t>Rust </a:t>
            </a:r>
            <a:r>
              <a:rPr lang="zh-CN" altLang="en-US" sz="1200" b="0" i="0" kern="1200" dirty="0">
                <a:solidFill>
                  <a:schemeClr val="tx1"/>
                </a:solidFill>
                <a:effectLst/>
                <a:latin typeface="+mn-lt"/>
                <a:ea typeface="+mn-ea"/>
                <a:cs typeface="+mn-cs"/>
              </a:rPr>
              <a:t>需要做到几乎没有运行时，同时为了保持高性能必须能够调用 </a:t>
            </a:r>
            <a:r>
              <a:rPr lang="en-US" altLang="zh-CN" sz="1200" b="0" i="0" kern="1200" dirty="0">
                <a:solidFill>
                  <a:schemeClr val="tx1"/>
                </a:solidFill>
                <a:effectLst/>
                <a:latin typeface="+mn-lt"/>
                <a:ea typeface="+mn-ea"/>
                <a:cs typeface="+mn-cs"/>
              </a:rPr>
              <a:t>C </a:t>
            </a:r>
            <a:r>
              <a:rPr lang="zh-CN" altLang="en-US" sz="1200" b="0" i="0" kern="1200" dirty="0">
                <a:solidFill>
                  <a:schemeClr val="tx1"/>
                </a:solidFill>
                <a:effectLst/>
                <a:latin typeface="+mn-lt"/>
                <a:ea typeface="+mn-ea"/>
                <a:cs typeface="+mn-cs"/>
              </a:rPr>
              <a:t>语言，这点也是不能妥协的。</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r>
              <a:rPr lang="en-US" altLang="zh-CN" sz="1200" b="1" i="0" kern="1200" dirty="0">
                <a:solidFill>
                  <a:schemeClr val="tx1"/>
                </a:solidFill>
                <a:effectLst/>
                <a:latin typeface="+mn-lt"/>
                <a:ea typeface="+mn-ea"/>
                <a:cs typeface="+mn-cs"/>
              </a:rPr>
              <a:t>About </a:t>
            </a:r>
            <a:r>
              <a:rPr lang="en-US" altLang="zh-CN" sz="1200" b="1" i="0" kern="1200" dirty="0" smtClean="0">
                <a:solidFill>
                  <a:schemeClr val="tx1"/>
                </a:solidFill>
                <a:effectLst/>
                <a:latin typeface="+mn-lt"/>
                <a:ea typeface="+mn-ea"/>
                <a:cs typeface="+mn-cs"/>
              </a:rPr>
              <a:t>GC</a:t>
            </a:r>
          </a:p>
          <a:p>
            <a:r>
              <a:rPr lang="en-US" altLang="zh-CN" b="1" dirty="0" smtClean="0"/>
              <a:t>Announcing Rust 1.0</a:t>
            </a:r>
            <a:r>
              <a:rPr lang="en-US" altLang="zh-CN" dirty="0" smtClean="0"/>
              <a:t> https://blog.rust-lang.org/2015/05/15/Rust-1.0.html</a:t>
            </a:r>
          </a:p>
          <a:p>
            <a:r>
              <a:rPr lang="en-US" altLang="zh-CN" sz="1200" b="1" i="1" kern="1200" dirty="0" smtClean="0">
                <a:solidFill>
                  <a:schemeClr val="tx1"/>
                </a:solidFill>
                <a:effectLst/>
                <a:latin typeface="+mn-lt"/>
                <a:ea typeface="+mn-ea"/>
                <a:cs typeface="+mn-cs"/>
              </a:rPr>
              <a:t>Rust combines low-level control over performance with high-level convenience and safety guarantees</a:t>
            </a:r>
            <a:r>
              <a:rPr lang="en-US" altLang="zh-CN" sz="1200" b="0" i="1" kern="1200" dirty="0" smtClean="0">
                <a:solidFill>
                  <a:schemeClr val="tx1"/>
                </a:solidFill>
                <a:effectLst/>
                <a:latin typeface="+mn-lt"/>
                <a:ea typeface="+mn-ea"/>
                <a:cs typeface="+mn-cs"/>
              </a:rPr>
              <a:t>. Better yet, it achieves these goals without requiring a garbage collector or runtime</a:t>
            </a:r>
          </a:p>
          <a:p>
            <a:endParaRPr lang="en-US" altLang="zh-CN" sz="1200" b="1"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对于 </a:t>
            </a:r>
            <a:r>
              <a:rPr lang="en-US" altLang="zh-CN" sz="1200" b="0" i="0" kern="1200" dirty="0">
                <a:solidFill>
                  <a:schemeClr val="tx1"/>
                </a:solidFill>
                <a:effectLst/>
                <a:latin typeface="+mn-lt"/>
                <a:ea typeface="+mn-ea"/>
                <a:cs typeface="+mn-cs"/>
              </a:rPr>
              <a:t>String </a:t>
            </a:r>
            <a:r>
              <a:rPr lang="zh-CN" altLang="en-US" sz="1200" b="0" i="0" kern="1200" dirty="0">
                <a:solidFill>
                  <a:schemeClr val="tx1"/>
                </a:solidFill>
                <a:effectLst/>
                <a:latin typeface="+mn-lt"/>
                <a:ea typeface="+mn-ea"/>
                <a:cs typeface="+mn-cs"/>
              </a:rPr>
              <a:t>类型，为了支持一个可变，可增长的文本片段，需要在堆上分配一块在编译时未知大小的内存来存放内容。这意味着：</a:t>
            </a:r>
          </a:p>
          <a:p>
            <a:r>
              <a:rPr lang="en-US" altLang="zh-CN" sz="1200" b="0" i="0" kern="1200" dirty="0">
                <a:solidFill>
                  <a:schemeClr val="tx1"/>
                </a:solidFill>
                <a:effectLst/>
                <a:latin typeface="+mn-lt"/>
                <a:ea typeface="+mn-ea"/>
                <a:cs typeface="+mn-cs"/>
              </a:rPr>
              <a:t>1</a:t>
            </a:r>
            <a:r>
              <a:rPr lang="zh-CN" altLang="en-US" sz="1200" b="0" i="0" kern="1200" dirty="0">
                <a:solidFill>
                  <a:schemeClr val="tx1"/>
                </a:solidFill>
                <a:effectLst/>
                <a:latin typeface="+mn-lt"/>
                <a:ea typeface="+mn-ea"/>
                <a:cs typeface="+mn-cs"/>
              </a:rPr>
              <a:t>）必须在运行时向内存分配器（</a:t>
            </a:r>
            <a:r>
              <a:rPr lang="en-US" altLang="zh-CN" sz="1200" b="0" i="0" kern="1200" dirty="0">
                <a:solidFill>
                  <a:schemeClr val="tx1"/>
                </a:solidFill>
                <a:effectLst/>
                <a:latin typeface="+mn-lt"/>
                <a:ea typeface="+mn-ea"/>
                <a:cs typeface="+mn-cs"/>
              </a:rPr>
              <a:t>memory allocator</a:t>
            </a:r>
            <a:r>
              <a:rPr lang="zh-CN" altLang="en-US" sz="1200" b="0" i="0" kern="1200" dirty="0">
                <a:solidFill>
                  <a:schemeClr val="tx1"/>
                </a:solidFill>
                <a:effectLst/>
                <a:latin typeface="+mn-lt"/>
                <a:ea typeface="+mn-ea"/>
                <a:cs typeface="+mn-cs"/>
              </a:rPr>
              <a:t>）请求内存。</a:t>
            </a:r>
          </a:p>
          <a:p>
            <a:r>
              <a:rPr lang="en-US" altLang="zh-CN" sz="1200" b="0" i="0" kern="1200" dirty="0">
                <a:solidFill>
                  <a:schemeClr val="tx1"/>
                </a:solidFill>
                <a:effectLst/>
                <a:latin typeface="+mn-lt"/>
                <a:ea typeface="+mn-ea"/>
                <a:cs typeface="+mn-cs"/>
              </a:rPr>
              <a:t>2</a:t>
            </a:r>
            <a:r>
              <a:rPr lang="zh-CN" altLang="en-US" sz="1200" b="0" i="0" kern="1200" dirty="0">
                <a:solidFill>
                  <a:schemeClr val="tx1"/>
                </a:solidFill>
                <a:effectLst/>
                <a:latin typeface="+mn-lt"/>
                <a:ea typeface="+mn-ea"/>
                <a:cs typeface="+mn-cs"/>
              </a:rPr>
              <a:t>）需要一个当我们处理完 </a:t>
            </a:r>
            <a:r>
              <a:rPr lang="en-US" altLang="zh-CN" sz="1200" b="0" i="0" kern="1200" dirty="0">
                <a:solidFill>
                  <a:schemeClr val="tx1"/>
                </a:solidFill>
                <a:effectLst/>
                <a:latin typeface="+mn-lt"/>
                <a:ea typeface="+mn-ea"/>
                <a:cs typeface="+mn-cs"/>
              </a:rPr>
              <a:t>String </a:t>
            </a:r>
            <a:r>
              <a:rPr lang="zh-CN" altLang="en-US" sz="1200" b="0" i="0" kern="1200" dirty="0">
                <a:solidFill>
                  <a:schemeClr val="tx1"/>
                </a:solidFill>
                <a:effectLst/>
                <a:latin typeface="+mn-lt"/>
                <a:ea typeface="+mn-ea"/>
                <a:cs typeface="+mn-cs"/>
              </a:rPr>
              <a:t>时将内存返回给分配器的方法。</a:t>
            </a:r>
          </a:p>
          <a:p>
            <a:r>
              <a:rPr lang="zh-CN" altLang="en-US" sz="1200" b="0" i="0" kern="1200" dirty="0">
                <a:solidFill>
                  <a:schemeClr val="tx1"/>
                </a:solidFill>
                <a:effectLst/>
                <a:latin typeface="+mn-lt"/>
                <a:ea typeface="+mn-ea"/>
                <a:cs typeface="+mn-cs"/>
              </a:rPr>
              <a:t>第一部分由我们完成：当调用 </a:t>
            </a:r>
            <a:r>
              <a:rPr lang="en-US" altLang="zh-CN" sz="1200" b="0" i="0" kern="1200" dirty="0">
                <a:solidFill>
                  <a:schemeClr val="tx1"/>
                </a:solidFill>
                <a:effectLst/>
                <a:latin typeface="+mn-lt"/>
                <a:ea typeface="+mn-ea"/>
                <a:cs typeface="+mn-cs"/>
              </a:rPr>
              <a:t>String::from </a:t>
            </a:r>
            <a:r>
              <a:rPr lang="zh-CN" altLang="en-US" sz="1200" b="0" i="0" kern="1200" dirty="0">
                <a:solidFill>
                  <a:schemeClr val="tx1"/>
                </a:solidFill>
                <a:effectLst/>
                <a:latin typeface="+mn-lt"/>
                <a:ea typeface="+mn-ea"/>
                <a:cs typeface="+mn-cs"/>
              </a:rPr>
              <a:t>时，它的实现 </a:t>
            </a:r>
            <a:r>
              <a:rPr lang="en-US" altLang="zh-CN" sz="1200" b="0" i="0" kern="1200" dirty="0">
                <a:solidFill>
                  <a:schemeClr val="tx1"/>
                </a:solidFill>
                <a:effectLst/>
                <a:latin typeface="+mn-lt"/>
                <a:ea typeface="+mn-ea"/>
                <a:cs typeface="+mn-cs"/>
              </a:rPr>
              <a:t>(</a:t>
            </a:r>
            <a:r>
              <a:rPr lang="en-US" altLang="zh-CN" sz="1200" b="0" i="1" kern="1200" dirty="0">
                <a:solidFill>
                  <a:schemeClr val="tx1"/>
                </a:solidFill>
                <a:effectLst/>
                <a:latin typeface="+mn-lt"/>
                <a:ea typeface="+mn-ea"/>
                <a:cs typeface="+mn-cs"/>
              </a:rPr>
              <a:t>implementation</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请求其所需的内存。这在编程语言中是非常通用的。</a:t>
            </a:r>
          </a:p>
          <a:p>
            <a:r>
              <a:rPr lang="zh-CN" altLang="en-US" sz="1200" b="0" i="0" kern="1200" dirty="0">
                <a:solidFill>
                  <a:schemeClr val="tx1"/>
                </a:solidFill>
                <a:effectLst/>
                <a:latin typeface="+mn-lt"/>
                <a:ea typeface="+mn-ea"/>
                <a:cs typeface="+mn-cs"/>
              </a:rPr>
              <a:t>然而，第二部分实现起来就各有区别了。在有 </a:t>
            </a:r>
            <a:r>
              <a:rPr lang="zh-CN" altLang="en-US" sz="1200" b="1" i="0" kern="1200" dirty="0">
                <a:solidFill>
                  <a:schemeClr val="tx1"/>
                </a:solidFill>
                <a:effectLst/>
                <a:latin typeface="+mn-lt"/>
                <a:ea typeface="+mn-ea"/>
                <a:cs typeface="+mn-cs"/>
              </a:rPr>
              <a:t>垃圾回收</a:t>
            </a:r>
            <a:r>
              <a:rPr lang="zh-CN" altLang="en-US" sz="1200" b="0" i="0" kern="1200" dirty="0">
                <a:solidFill>
                  <a:schemeClr val="tx1"/>
                </a:solidFill>
                <a:effectLst/>
                <a:latin typeface="+mn-lt"/>
                <a:ea typeface="+mn-ea"/>
                <a:cs typeface="+mn-cs"/>
              </a:rPr>
              <a:t>（</a:t>
            </a:r>
            <a:r>
              <a:rPr lang="en-US" altLang="zh-CN" sz="1200" b="0" i="1" kern="1200" dirty="0">
                <a:solidFill>
                  <a:schemeClr val="tx1"/>
                </a:solidFill>
                <a:effectLst/>
                <a:latin typeface="+mn-lt"/>
                <a:ea typeface="+mn-ea"/>
                <a:cs typeface="+mn-cs"/>
              </a:rPr>
              <a:t>garbage collector</a:t>
            </a:r>
            <a:r>
              <a:rPr lang="zh-CN" altLang="en-US" sz="1200" b="0" i="0" kern="1200" dirty="0">
                <a:solidFill>
                  <a:schemeClr val="tx1"/>
                </a:solidFill>
                <a:effectLst/>
                <a:latin typeface="+mn-lt"/>
                <a:ea typeface="+mn-ea"/>
                <a:cs typeface="+mn-cs"/>
              </a:rPr>
              <a:t>，</a:t>
            </a:r>
            <a:r>
              <a:rPr lang="en-US" altLang="zh-CN" sz="1200" b="0" i="1" kern="1200" dirty="0">
                <a:solidFill>
                  <a:schemeClr val="tx1"/>
                </a:solidFill>
                <a:effectLst/>
                <a:latin typeface="+mn-lt"/>
                <a:ea typeface="+mn-ea"/>
                <a:cs typeface="+mn-cs"/>
              </a:rPr>
              <a:t>GC</a:t>
            </a:r>
            <a:r>
              <a:rPr lang="zh-CN" altLang="en-US" sz="1200" b="0" i="0" kern="1200" dirty="0">
                <a:solidFill>
                  <a:schemeClr val="tx1"/>
                </a:solidFill>
                <a:effectLst/>
                <a:latin typeface="+mn-lt"/>
                <a:ea typeface="+mn-ea"/>
                <a:cs typeface="+mn-cs"/>
              </a:rPr>
              <a:t>）的语言中， </a:t>
            </a:r>
            <a:r>
              <a:rPr lang="en-US" altLang="zh-CN" sz="1200" b="0" i="0" kern="1200" dirty="0">
                <a:solidFill>
                  <a:schemeClr val="tx1"/>
                </a:solidFill>
                <a:effectLst/>
                <a:latin typeface="+mn-lt"/>
                <a:ea typeface="+mn-ea"/>
                <a:cs typeface="+mn-cs"/>
              </a:rPr>
              <a:t>GC </a:t>
            </a:r>
            <a:r>
              <a:rPr lang="zh-CN" altLang="en-US" sz="1200" b="0" i="0" kern="1200" dirty="0">
                <a:solidFill>
                  <a:schemeClr val="tx1"/>
                </a:solidFill>
                <a:effectLst/>
                <a:latin typeface="+mn-lt"/>
                <a:ea typeface="+mn-ea"/>
                <a:cs typeface="+mn-cs"/>
              </a:rPr>
              <a:t>记录并清除不再使用的内存，而我们并不需要关心它。没有 </a:t>
            </a:r>
            <a:r>
              <a:rPr lang="en-US" altLang="zh-CN" sz="1200" b="0" i="0" kern="1200" dirty="0">
                <a:solidFill>
                  <a:schemeClr val="tx1"/>
                </a:solidFill>
                <a:effectLst/>
                <a:latin typeface="+mn-lt"/>
                <a:ea typeface="+mn-ea"/>
                <a:cs typeface="+mn-cs"/>
              </a:rPr>
              <a:t>GC </a:t>
            </a:r>
            <a:r>
              <a:rPr lang="zh-CN" altLang="en-US" sz="1200" b="0" i="0" kern="1200" dirty="0">
                <a:solidFill>
                  <a:schemeClr val="tx1"/>
                </a:solidFill>
                <a:effectLst/>
                <a:latin typeface="+mn-lt"/>
                <a:ea typeface="+mn-ea"/>
                <a:cs typeface="+mn-cs"/>
              </a:rPr>
              <a:t>的话，识别出不再使用的内存并调用代码显式释放就是我们的责任了，跟请求内存的时候一样。从历史的角度上说正确处理内存回收曾经是一个困难的编程问题。如果忘记回收了会浪费内存。如果过早回收了，将会出现无效变量。如果重复回收，这也是个 </a:t>
            </a:r>
            <a:r>
              <a:rPr lang="en-US" altLang="zh-CN" sz="1200" b="0" i="0" kern="1200" dirty="0">
                <a:solidFill>
                  <a:schemeClr val="tx1"/>
                </a:solidFill>
                <a:effectLst/>
                <a:latin typeface="+mn-lt"/>
                <a:ea typeface="+mn-ea"/>
                <a:cs typeface="+mn-cs"/>
              </a:rPr>
              <a:t>bug</a:t>
            </a:r>
            <a:r>
              <a:rPr lang="zh-CN" altLang="en-US" sz="1200" b="0" i="0" kern="1200" dirty="0">
                <a:solidFill>
                  <a:schemeClr val="tx1"/>
                </a:solidFill>
                <a:effectLst/>
                <a:latin typeface="+mn-lt"/>
                <a:ea typeface="+mn-ea"/>
                <a:cs typeface="+mn-cs"/>
              </a:rPr>
              <a:t>。我们需要精确的为一个 </a:t>
            </a:r>
            <a:r>
              <a:rPr lang="en-US" altLang="zh-CN" sz="1200" b="0" i="0" kern="1200" dirty="0">
                <a:solidFill>
                  <a:schemeClr val="tx1"/>
                </a:solidFill>
                <a:effectLst/>
                <a:latin typeface="+mn-lt"/>
                <a:ea typeface="+mn-ea"/>
                <a:cs typeface="+mn-cs"/>
              </a:rPr>
              <a:t>allocate </a:t>
            </a:r>
            <a:r>
              <a:rPr lang="zh-CN" altLang="en-US" sz="1200" b="0" i="0" kern="1200" dirty="0">
                <a:solidFill>
                  <a:schemeClr val="tx1"/>
                </a:solidFill>
                <a:effectLst/>
                <a:latin typeface="+mn-lt"/>
                <a:ea typeface="+mn-ea"/>
                <a:cs typeface="+mn-cs"/>
              </a:rPr>
              <a:t>配对一个 </a:t>
            </a:r>
            <a:r>
              <a:rPr lang="en-US" altLang="zh-CN" sz="1200" b="0" i="0" kern="1200" dirty="0">
                <a:solidFill>
                  <a:schemeClr val="tx1"/>
                </a:solidFill>
                <a:effectLst/>
                <a:latin typeface="+mn-lt"/>
                <a:ea typeface="+mn-ea"/>
                <a:cs typeface="+mn-cs"/>
              </a:rPr>
              <a:t>free</a:t>
            </a:r>
            <a:r>
              <a:rPr lang="zh-CN" altLang="en-US" sz="1200" b="0" i="0" kern="1200" dirty="0">
                <a:solidFill>
                  <a:schemeClr val="tx1"/>
                </a:solidFill>
                <a:effectLst/>
                <a:latin typeface="+mn-lt"/>
                <a:ea typeface="+mn-ea"/>
                <a:cs typeface="+mn-cs"/>
              </a:rPr>
              <a:t>。</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11</a:t>
            </a:fld>
            <a:endParaRPr kumimoji="1" lang="zh-CN" altLang="en-US"/>
          </a:p>
        </p:txBody>
      </p:sp>
    </p:spTree>
    <p:extLst>
      <p:ext uri="{BB962C8B-B14F-4D97-AF65-F5344CB8AC3E}">
        <p14:creationId xmlns:p14="http://schemas.microsoft.com/office/powerpoint/2010/main" val="157152234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r>
              <a:rPr lang="zh-CN" altLang="en-US" sz="1200" b="0" i="0" kern="1200" dirty="0" smtClean="0">
                <a:solidFill>
                  <a:schemeClr val="tx1"/>
                </a:solidFill>
                <a:effectLst/>
                <a:latin typeface="+mn-lt"/>
                <a:ea typeface="+mn-ea"/>
                <a:cs typeface="+mn-cs"/>
              </a:rPr>
              <a:t>在当有可能会导致有害状态的情况下建议使用 </a:t>
            </a:r>
            <a:r>
              <a:rPr lang="en-US" altLang="zh-CN" dirty="0" smtClean="0"/>
              <a:t>panic!</a:t>
            </a:r>
            <a:r>
              <a:rPr lang="zh-CN" altLang="en-US" sz="1200" b="0" i="0" kern="1200" dirty="0" smtClean="0">
                <a:solidFill>
                  <a:schemeClr val="tx1"/>
                </a:solidFill>
                <a:effectLst/>
                <a:latin typeface="+mn-lt"/>
                <a:ea typeface="+mn-ea"/>
                <a:cs typeface="+mn-cs"/>
              </a:rPr>
              <a:t> </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在这里，有害状态是指当一些假设、保证、协议或不可变性被打破的状态，例如无效的值、自相矛盾的值或者被传递了不存在的值</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94</a:t>
            </a:fld>
            <a:endParaRPr kumimoji="1" lang="zh-CN" altLang="en-US"/>
          </a:p>
        </p:txBody>
      </p:sp>
    </p:spTree>
    <p:extLst>
      <p:ext uri="{BB962C8B-B14F-4D97-AF65-F5344CB8AC3E}">
        <p14:creationId xmlns:p14="http://schemas.microsoft.com/office/powerpoint/2010/main" val="321295954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
            </a:r>
            <a:br>
              <a:rPr lang="zh-CN" altLang="en-US" dirty="0" smtClean="0"/>
            </a:br>
            <a:r>
              <a:rPr lang="en-US" altLang="zh-CN" b="1" i="1" dirty="0" smtClean="0"/>
              <a:t>Generic</a:t>
            </a:r>
            <a:r>
              <a:rPr lang="en-US" altLang="zh-CN" dirty="0" smtClean="0"/>
              <a:t>:</a:t>
            </a:r>
            <a:r>
              <a:rPr lang="en-US" altLang="zh-CN" baseline="0" dirty="0" smtClean="0"/>
              <a:t> </a:t>
            </a:r>
            <a:r>
              <a:rPr lang="zh-CN" altLang="en-US" sz="1200" b="0" i="0" kern="1200" dirty="0" smtClean="0">
                <a:solidFill>
                  <a:schemeClr val="tx1"/>
                </a:solidFill>
                <a:effectLst/>
                <a:latin typeface="+mn-lt"/>
                <a:ea typeface="+mn-ea"/>
                <a:cs typeface="+mn-cs"/>
              </a:rPr>
              <a:t>高效处理重复概念的工具。在 </a:t>
            </a:r>
            <a:r>
              <a:rPr lang="en-US" altLang="zh-CN" sz="1200" b="0" i="0" kern="1200" dirty="0" smtClean="0">
                <a:solidFill>
                  <a:schemeClr val="tx1"/>
                </a:solidFill>
                <a:effectLst/>
                <a:latin typeface="+mn-lt"/>
                <a:ea typeface="+mn-ea"/>
                <a:cs typeface="+mn-cs"/>
              </a:rPr>
              <a:t>Rust </a:t>
            </a:r>
            <a:r>
              <a:rPr lang="zh-CN" altLang="en-US" sz="1200" b="0" i="0" kern="1200" dirty="0" smtClean="0">
                <a:solidFill>
                  <a:schemeClr val="tx1"/>
                </a:solidFill>
                <a:effectLst/>
                <a:latin typeface="+mn-lt"/>
                <a:ea typeface="+mn-ea"/>
                <a:cs typeface="+mn-cs"/>
              </a:rPr>
              <a:t>中其工具之一就是 </a:t>
            </a:r>
            <a:r>
              <a:rPr lang="zh-CN" altLang="en-US" sz="1200" b="1" i="0" kern="1200" dirty="0" smtClean="0">
                <a:solidFill>
                  <a:schemeClr val="tx1"/>
                </a:solidFill>
                <a:effectLst/>
                <a:latin typeface="+mn-lt"/>
                <a:ea typeface="+mn-ea"/>
                <a:cs typeface="+mn-cs"/>
              </a:rPr>
              <a:t>泛型</a:t>
            </a:r>
            <a:r>
              <a:rPr lang="zh-CN" altLang="en-US" sz="1200" b="0" i="0" kern="1200" dirty="0" smtClean="0">
                <a:solidFill>
                  <a:schemeClr val="tx1"/>
                </a:solidFill>
                <a:effectLst/>
                <a:latin typeface="+mn-lt"/>
                <a:ea typeface="+mn-ea"/>
                <a:cs typeface="+mn-cs"/>
              </a:rPr>
              <a:t>（</a:t>
            </a:r>
            <a:r>
              <a:rPr lang="en-US" altLang="zh-CN" sz="1200" b="0" i="1" kern="1200" dirty="0" smtClean="0">
                <a:solidFill>
                  <a:schemeClr val="tx1"/>
                </a:solidFill>
                <a:effectLst/>
                <a:latin typeface="+mn-lt"/>
                <a:ea typeface="+mn-ea"/>
                <a:cs typeface="+mn-cs"/>
              </a:rPr>
              <a:t>generics</a:t>
            </a:r>
            <a:r>
              <a:rPr lang="zh-CN" altLang="en-US" sz="1200" b="0" i="0" kern="1200" dirty="0" smtClean="0">
                <a:solidFill>
                  <a:schemeClr val="tx1"/>
                </a:solidFill>
                <a:effectLst/>
                <a:latin typeface="+mn-lt"/>
                <a:ea typeface="+mn-ea"/>
                <a:cs typeface="+mn-cs"/>
              </a:rPr>
              <a:t>）</a:t>
            </a:r>
            <a:endParaRPr lang="en-US" altLang="zh-CN" dirty="0" smtClean="0"/>
          </a:p>
          <a:p>
            <a:r>
              <a:rPr lang="en-US" altLang="zh-CN" sz="1200" b="1" i="1" kern="1200" dirty="0" smtClean="0">
                <a:solidFill>
                  <a:schemeClr val="tx1"/>
                </a:solidFill>
                <a:effectLst/>
                <a:latin typeface="+mn-lt"/>
                <a:ea typeface="+mn-ea"/>
                <a:cs typeface="+mn-cs"/>
              </a:rPr>
              <a:t>Trait</a:t>
            </a:r>
            <a:r>
              <a:rPr lang="en-US"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可以与泛型结合来将泛型限制为拥有特定行为的类型，而不是任意类型。</a:t>
            </a:r>
            <a:endParaRPr lang="en-US" altLang="zh-CN" sz="1200" b="0" i="0" kern="1200" dirty="0" smtClean="0">
              <a:solidFill>
                <a:schemeClr val="tx1"/>
              </a:solidFill>
              <a:effectLst/>
              <a:latin typeface="+mn-lt"/>
              <a:ea typeface="+mn-ea"/>
              <a:cs typeface="+mn-cs"/>
            </a:endParaRPr>
          </a:p>
          <a:p>
            <a:r>
              <a:rPr lang="en-US" altLang="zh-CN" sz="1200" b="1" i="1" kern="1200" dirty="0" smtClean="0">
                <a:solidFill>
                  <a:schemeClr val="tx1"/>
                </a:solidFill>
                <a:effectLst/>
                <a:latin typeface="+mn-lt"/>
                <a:ea typeface="+mn-ea"/>
                <a:cs typeface="+mn-cs"/>
              </a:rPr>
              <a:t>Lifetimes</a:t>
            </a:r>
            <a:r>
              <a:rPr lang="zh-CN" altLang="en-US" sz="1200" b="0" i="0" kern="1200" dirty="0" smtClean="0">
                <a:solidFill>
                  <a:schemeClr val="tx1"/>
                </a:solidFill>
                <a:effectLst/>
                <a:latin typeface="+mn-lt"/>
                <a:ea typeface="+mn-ea"/>
                <a:cs typeface="+mn-cs"/>
              </a:rPr>
              <a:t>，它是一类允许我们向编译器提供引用如何相互关联的泛型。</a:t>
            </a:r>
            <a:r>
              <a:rPr lang="en-US" altLang="zh-CN" sz="1200" b="0" i="0" kern="1200" dirty="0" smtClean="0">
                <a:solidFill>
                  <a:schemeClr val="tx1"/>
                </a:solidFill>
                <a:effectLst/>
                <a:latin typeface="+mn-lt"/>
                <a:ea typeface="+mn-ea"/>
                <a:cs typeface="+mn-cs"/>
              </a:rPr>
              <a:t>Rust</a:t>
            </a:r>
            <a:r>
              <a:rPr lang="zh-CN" altLang="en-US" sz="1200" b="0" i="0" kern="1200" dirty="0" smtClean="0">
                <a:solidFill>
                  <a:schemeClr val="tx1"/>
                </a:solidFill>
                <a:effectLst/>
                <a:latin typeface="+mn-lt"/>
                <a:ea typeface="+mn-ea"/>
                <a:cs typeface="+mn-cs"/>
              </a:rPr>
              <a:t>的生命周期功能允许在很多场景下借用值的同时仍然使编译器能够检查这些引用的有效性。</a:t>
            </a:r>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95</a:t>
            </a:fld>
            <a:endParaRPr kumimoji="1" lang="zh-CN" altLang="en-US"/>
          </a:p>
        </p:txBody>
      </p:sp>
    </p:spTree>
    <p:extLst>
      <p:ext uri="{BB962C8B-B14F-4D97-AF65-F5344CB8AC3E}">
        <p14:creationId xmlns:p14="http://schemas.microsoft.com/office/powerpoint/2010/main" val="1497468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在编程语言设计中，高层工程学和底层控制往往不能兼得；</a:t>
            </a:r>
            <a:r>
              <a:rPr lang="en-US" altLang="zh-CN" sz="1200" b="0" i="0" kern="1200" dirty="0" smtClean="0">
                <a:solidFill>
                  <a:schemeClr val="tx1"/>
                </a:solidFill>
                <a:effectLst/>
                <a:latin typeface="+mn-lt"/>
                <a:ea typeface="+mn-ea"/>
                <a:cs typeface="+mn-cs"/>
              </a:rPr>
              <a:t>Rust </a:t>
            </a:r>
            <a:r>
              <a:rPr lang="zh-CN" altLang="en-US" sz="1200" b="0" i="0" kern="1200" dirty="0" smtClean="0">
                <a:solidFill>
                  <a:schemeClr val="tx1"/>
                </a:solidFill>
                <a:effectLst/>
                <a:latin typeface="+mn-lt"/>
                <a:ea typeface="+mn-ea"/>
                <a:cs typeface="+mn-cs"/>
              </a:rPr>
              <a:t>则试图挑战这一矛盾。通过权衡强大的技术能力与优秀的开发体验，</a:t>
            </a:r>
            <a:r>
              <a:rPr lang="en-US" altLang="zh-CN" sz="1200" b="0" i="0" kern="1200" dirty="0" smtClean="0">
                <a:solidFill>
                  <a:schemeClr val="tx1"/>
                </a:solidFill>
                <a:effectLst/>
                <a:latin typeface="+mn-lt"/>
                <a:ea typeface="+mn-ea"/>
                <a:cs typeface="+mn-cs"/>
              </a:rPr>
              <a:t>Rust </a:t>
            </a:r>
            <a:r>
              <a:rPr lang="zh-CN" altLang="en-US" sz="1200" b="0" i="0" kern="1200" dirty="0" smtClean="0">
                <a:solidFill>
                  <a:schemeClr val="tx1"/>
                </a:solidFill>
                <a:effectLst/>
                <a:latin typeface="+mn-lt"/>
                <a:ea typeface="+mn-ea"/>
                <a:cs typeface="+mn-cs"/>
              </a:rPr>
              <a:t>允许你控制底层细节（比如内存使用），并免受以往进行此类控制所经受的所有烦恼。</a:t>
            </a:r>
            <a:endParaRPr lang="en-US" altLang="zh-CN" sz="1200" b="0" i="0" kern="1200" dirty="0" smtClean="0">
              <a:solidFill>
                <a:schemeClr val="tx1"/>
              </a:solidFill>
              <a:effectLst/>
              <a:latin typeface="+mn-lt"/>
              <a:ea typeface="+mn-ea"/>
              <a:cs typeface="+mn-cs"/>
            </a:endParaRPr>
          </a:p>
          <a:p>
            <a:r>
              <a:rPr lang="en-US" altLang="zh-CN" sz="1200" b="0" i="0" kern="1200" dirty="0" smtClean="0">
                <a:solidFill>
                  <a:schemeClr val="tx1"/>
                </a:solidFill>
                <a:effectLst/>
                <a:latin typeface="+mn-lt"/>
                <a:ea typeface="+mn-ea"/>
                <a:cs typeface="+mn-cs"/>
              </a:rPr>
              <a:t>…Rust gives you the option to control low-level details (such as memory usage) without all the hassle traditionally associated with such control.</a:t>
            </a:r>
          </a:p>
          <a:p>
            <a:endParaRPr lang="en-US" altLang="zh-CN" b="1" dirty="0"/>
          </a:p>
          <a:p>
            <a:r>
              <a:rPr lang="en-US" altLang="zh-CN" b="1" dirty="0"/>
              <a:t>Announcing Rust 1.0</a:t>
            </a:r>
            <a:r>
              <a:rPr lang="en-US" altLang="zh-CN" dirty="0"/>
              <a:t> https://blog.rust-lang.org/2015/05/15/Rust-1.0.html</a:t>
            </a:r>
          </a:p>
          <a:p>
            <a:r>
              <a:rPr lang="en-US" altLang="zh-CN" sz="1200" b="1" i="1" kern="1200" dirty="0">
                <a:solidFill>
                  <a:schemeClr val="tx1"/>
                </a:solidFill>
                <a:effectLst/>
                <a:latin typeface="+mn-lt"/>
                <a:ea typeface="+mn-ea"/>
                <a:cs typeface="+mn-cs"/>
              </a:rPr>
              <a:t>Rust combines low-level control over </a:t>
            </a:r>
            <a:r>
              <a:rPr lang="en-US" altLang="zh-CN" sz="1200" b="1" i="1" kern="1200" dirty="0" smtClean="0">
                <a:solidFill>
                  <a:schemeClr val="tx1"/>
                </a:solidFill>
                <a:effectLst/>
                <a:latin typeface="+mn-lt"/>
                <a:ea typeface="+mn-ea"/>
                <a:cs typeface="+mn-cs"/>
              </a:rPr>
              <a:t>performance </a:t>
            </a:r>
            <a:r>
              <a:rPr lang="en-US" altLang="zh-CN" sz="1200" b="1" i="1" kern="1200" dirty="0">
                <a:solidFill>
                  <a:schemeClr val="tx1"/>
                </a:solidFill>
                <a:effectLst/>
                <a:latin typeface="+mn-lt"/>
                <a:ea typeface="+mn-ea"/>
                <a:cs typeface="+mn-cs"/>
              </a:rPr>
              <a:t>with high-level convenience and safety guarantees</a:t>
            </a:r>
            <a:r>
              <a:rPr lang="en-US" altLang="zh-CN" sz="1200" b="0" i="1" kern="1200" dirty="0">
                <a:solidFill>
                  <a:schemeClr val="tx1"/>
                </a:solidFill>
                <a:effectLst/>
                <a:latin typeface="+mn-lt"/>
                <a:ea typeface="+mn-ea"/>
                <a:cs typeface="+mn-cs"/>
              </a:rPr>
              <a:t>. </a:t>
            </a:r>
            <a:endParaRPr lang="en-US" altLang="zh-CN" sz="1200" b="0" i="1" kern="1200" dirty="0" smtClean="0">
              <a:solidFill>
                <a:schemeClr val="tx1"/>
              </a:solidFill>
              <a:effectLst/>
              <a:latin typeface="+mn-lt"/>
              <a:ea typeface="+mn-ea"/>
              <a:cs typeface="+mn-cs"/>
            </a:endParaRPr>
          </a:p>
          <a:p>
            <a:endParaRPr lang="en-US" altLang="zh-CN" sz="1200" b="0" i="1" kern="1200" dirty="0" smtClean="0">
              <a:solidFill>
                <a:schemeClr val="tx1"/>
              </a:solidFill>
              <a:effectLst/>
              <a:latin typeface="+mn-lt"/>
              <a:ea typeface="+mn-ea"/>
              <a:cs typeface="+mn-cs"/>
            </a:endParaRPr>
          </a:p>
          <a:p>
            <a:r>
              <a:rPr lang="en-US" altLang="zh-CN" sz="1200" b="1" i="0" kern="1200" dirty="0" smtClean="0">
                <a:solidFill>
                  <a:schemeClr val="tx1"/>
                </a:solidFill>
                <a:effectLst/>
                <a:latin typeface="+mn-lt"/>
                <a:ea typeface="+mn-ea"/>
                <a:cs typeface="+mn-cs"/>
              </a:rPr>
              <a:t>The Book</a:t>
            </a:r>
          </a:p>
          <a:p>
            <a:r>
              <a:rPr lang="en-US" altLang="zh-CN" sz="1200" b="0" i="1" kern="1200" dirty="0" smtClean="0">
                <a:solidFill>
                  <a:schemeClr val="tx1"/>
                </a:solidFill>
                <a:effectLst/>
                <a:latin typeface="+mn-lt"/>
                <a:ea typeface="+mn-ea"/>
                <a:cs typeface="+mn-cs"/>
              </a:rPr>
              <a:t>Ownership is Rust’s most unique feature, and it enables Rust to make memory safety guarantees without needing a garbage collector.</a:t>
            </a:r>
          </a:p>
          <a:p>
            <a:endParaRPr lang="zh-CN" altLang="en-US" dirty="0"/>
          </a:p>
        </p:txBody>
      </p:sp>
      <p:sp>
        <p:nvSpPr>
          <p:cNvPr id="4" name="灯片编号占位符 3"/>
          <p:cNvSpPr>
            <a:spLocks noGrp="1"/>
          </p:cNvSpPr>
          <p:nvPr>
            <p:ph type="sldNum" sz="quarter" idx="10"/>
          </p:nvPr>
        </p:nvSpPr>
        <p:spPr/>
        <p:txBody>
          <a:bodyPr/>
          <a:lstStyle/>
          <a:p>
            <a:fld id="{54E3F943-F7B4-2F4C-A757-9D589759B048}" type="slidenum">
              <a:rPr kumimoji="1" lang="zh-CN" altLang="en-US" smtClean="0"/>
              <a:t>12</a:t>
            </a:fld>
            <a:endParaRPr kumimoji="1" lang="zh-CN" altLang="en-US"/>
          </a:p>
        </p:txBody>
      </p:sp>
    </p:spTree>
    <p:extLst>
      <p:ext uri="{BB962C8B-B14F-4D97-AF65-F5344CB8AC3E}">
        <p14:creationId xmlns:p14="http://schemas.microsoft.com/office/powerpoint/2010/main" val="333464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kumimoji="1" lang="en-US" altLang="zh-CN"/>
              <a:t>Click to edit Master title style</a:t>
            </a:r>
            <a:endParaRPr kumimoji="1" lang="zh-CN" alt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en-US" altLang="zh-CN"/>
              <a:t>Click to edit Master subtitle style</a:t>
            </a:r>
            <a:endParaRPr kumimoji="1" lang="zh-CN" altLang="en-US"/>
          </a:p>
        </p:txBody>
      </p:sp>
      <p:sp>
        <p:nvSpPr>
          <p:cNvPr id="4" name="Date Placeholder 3"/>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36586280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a:t>Click to edit Master title style</a:t>
            </a:r>
            <a:endParaRPr kumimoji="1" lang="zh-CN" altLang="en-US"/>
          </a:p>
        </p:txBody>
      </p:sp>
      <p:sp>
        <p:nvSpPr>
          <p:cNvPr id="3" name="Vertical Text Placeholder 2"/>
          <p:cNvSpPr>
            <a:spLocks noGrp="1"/>
          </p:cNvSpPr>
          <p:nvPr>
            <p:ph type="body" orient="vert" idx="1"/>
          </p:nvPr>
        </p:nvSpPr>
        <p:spPr/>
        <p:txBody>
          <a:bodyPr vert="eaVert"/>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Date Placeholder 3"/>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320634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kumimoji="1" lang="en-US" altLang="zh-CN"/>
              <a:t>Click to edit Master title style</a:t>
            </a:r>
            <a:endParaRPr kumimoji="1" lang="zh-CN" alt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Date Placeholder 3"/>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30443854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a:t>Click to edit Master title style</a:t>
            </a:r>
            <a:endParaRPr kumimoji="1" lang="zh-CN" altLang="en-US"/>
          </a:p>
        </p:txBody>
      </p:sp>
      <p:sp>
        <p:nvSpPr>
          <p:cNvPr id="3" name="Content Placeholder 2"/>
          <p:cNvSpPr>
            <a:spLocks noGrp="1"/>
          </p:cNvSpPr>
          <p:nvPr>
            <p:ph idx="1"/>
          </p:nvPr>
        </p:nvSpPr>
        <p:spPr/>
        <p:txBody>
          <a:body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Date Placeholder 3"/>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576279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kumimoji="1" lang="en-US" altLang="zh-CN"/>
              <a:t>Click to edit Master title style</a:t>
            </a:r>
            <a:endParaRPr kumimoji="1" lang="zh-CN" alt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en-US" altLang="zh-CN"/>
              <a:t>Click to edit Master text styles</a:t>
            </a:r>
          </a:p>
        </p:txBody>
      </p:sp>
      <p:sp>
        <p:nvSpPr>
          <p:cNvPr id="4" name="Date Placeholder 3"/>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34912178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a:t>Click to edit Master title style</a:t>
            </a:r>
            <a:endParaRPr kumimoji="1" lang="zh-CN" altLang="en-US"/>
          </a:p>
        </p:txBody>
      </p:sp>
      <p:sp>
        <p:nvSpPr>
          <p:cNvPr id="3" name="Content Placeholder 2"/>
          <p:cNvSpPr>
            <a:spLocks noGrp="1"/>
          </p:cNvSpPr>
          <p:nvPr>
            <p:ph sz="half" idx="1"/>
          </p:nvPr>
        </p:nvSpPr>
        <p:spPr>
          <a:xfrm>
            <a:off x="628650" y="1825625"/>
            <a:ext cx="3886200" cy="4351338"/>
          </a:xfrm>
        </p:spPr>
        <p:txBody>
          <a:body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Content Placeholder 3"/>
          <p:cNvSpPr>
            <a:spLocks noGrp="1"/>
          </p:cNvSpPr>
          <p:nvPr>
            <p:ph sz="half" idx="2"/>
          </p:nvPr>
        </p:nvSpPr>
        <p:spPr>
          <a:xfrm>
            <a:off x="4629150" y="1825625"/>
            <a:ext cx="3886200" cy="4351338"/>
          </a:xfrm>
        </p:spPr>
        <p:txBody>
          <a:body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5" name="Date Placeholder 4"/>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47079652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kumimoji="1" lang="en-US" altLang="zh-CN"/>
              <a:t>Click to edit Master title style</a:t>
            </a:r>
            <a:endParaRPr kumimoji="1" lang="zh-CN" alt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en-US" altLang="zh-CN"/>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en-US" altLang="zh-CN"/>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7" name="Date Placeholder 6"/>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1034108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a:t>Click to edit Master title style</a:t>
            </a:r>
            <a:endParaRPr kumimoji="1" lang="zh-CN" altLang="en-US"/>
          </a:p>
        </p:txBody>
      </p:sp>
      <p:sp>
        <p:nvSpPr>
          <p:cNvPr id="3" name="Date Placeholder 2"/>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92137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55943615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kumimoji="1" lang="en-US" altLang="zh-CN"/>
              <a:t>Click to edit Master title style</a:t>
            </a:r>
            <a:endParaRPr kumimoji="1" lang="zh-CN" alt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en-US" altLang="zh-CN"/>
              <a:t>Click to edit Master text styles</a:t>
            </a:r>
          </a:p>
          <a:p>
            <a:pPr lvl="1"/>
            <a:r>
              <a:rPr kumimoji="1" lang="en-US" altLang="zh-CN"/>
              <a:t>Second level</a:t>
            </a:r>
          </a:p>
          <a:p>
            <a:pPr lvl="2"/>
            <a:r>
              <a:rPr kumimoji="1" lang="en-US" altLang="zh-CN"/>
              <a:t>Third level</a:t>
            </a:r>
          </a:p>
          <a:p>
            <a:pPr lvl="3"/>
            <a:r>
              <a:rPr kumimoji="1" lang="en-US" altLang="zh-CN"/>
              <a:t>Fourth level</a:t>
            </a:r>
          </a:p>
          <a:p>
            <a:pPr lvl="4"/>
            <a:r>
              <a:rPr kumimoji="1" lang="en-US" altLang="zh-CN"/>
              <a:t>Fifth level</a:t>
            </a:r>
            <a:endParaRPr kumimoji="1" lang="zh-CN" alt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zh-CN"/>
              <a:t>Click to edit Master text styles</a:t>
            </a:r>
          </a:p>
        </p:txBody>
      </p:sp>
      <p:sp>
        <p:nvSpPr>
          <p:cNvPr id="5" name="Date Placeholder 4"/>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8250517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kumimoji="1" lang="en-US" altLang="zh-CN"/>
              <a:t>Click to edit Master title style</a:t>
            </a:r>
            <a:endParaRPr kumimoji="1" lang="zh-CN" alt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zh-CN" alt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zh-CN"/>
              <a:t>Click to edit Master text styles</a:t>
            </a:r>
          </a:p>
        </p:txBody>
      </p:sp>
      <p:sp>
        <p:nvSpPr>
          <p:cNvPr id="5" name="Date Placeholder 4"/>
          <p:cNvSpPr>
            <a:spLocks noGrp="1"/>
          </p:cNvSpPr>
          <p:nvPr>
            <p:ph type="dt" sz="half" idx="10"/>
          </p:nvPr>
        </p:nvSpPr>
        <p:spPr/>
        <p:txBody>
          <a:bodyPr/>
          <a:lstStyle/>
          <a:p>
            <a:fld id="{9594D31D-1C9A-1143-B987-316841B5F449}" type="datetimeFigureOut">
              <a:rPr kumimoji="1" lang="zh-CN" altLang="en-US" smtClean="0"/>
              <a:t>2022/1/14</a:t>
            </a:fld>
            <a:endParaRPr kumimoji="1"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92B54F-0FAB-5148-8E92-7B786E5E8D9E}" type="slidenum">
              <a:rPr kumimoji="1" lang="zh-CN" altLang="en-US" smtClean="0"/>
              <a:t>‹#›</a:t>
            </a:fld>
            <a:endParaRPr kumimoji="1" lang="zh-CN" altLang="en-US"/>
          </a:p>
        </p:txBody>
      </p:sp>
    </p:spTree>
    <p:extLst>
      <p:ext uri="{BB962C8B-B14F-4D97-AF65-F5344CB8AC3E}">
        <p14:creationId xmlns:p14="http://schemas.microsoft.com/office/powerpoint/2010/main" val="12170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en-US" altLang="zh-CN" dirty="0"/>
              <a:t>Click to edit Master title style</a:t>
            </a:r>
            <a:endParaRPr kumimoji="1" lang="zh-CN" alt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en-US" altLang="zh-CN" dirty="0"/>
              <a:t>Click to edit Master text styles</a:t>
            </a:r>
          </a:p>
          <a:p>
            <a:pPr lvl="1"/>
            <a:r>
              <a:rPr kumimoji="1" lang="en-US" altLang="zh-CN" dirty="0"/>
              <a:t>Second level</a:t>
            </a:r>
          </a:p>
          <a:p>
            <a:pPr lvl="2"/>
            <a:r>
              <a:rPr kumimoji="1" lang="en-US" altLang="zh-CN" dirty="0"/>
              <a:t>Third level</a:t>
            </a:r>
          </a:p>
          <a:p>
            <a:pPr lvl="3"/>
            <a:r>
              <a:rPr kumimoji="1" lang="en-US" altLang="zh-CN" dirty="0"/>
              <a:t>Fourth level</a:t>
            </a:r>
          </a:p>
          <a:p>
            <a:pPr lvl="4"/>
            <a:r>
              <a:rPr kumimoji="1" lang="en-US" altLang="zh-CN" dirty="0"/>
              <a:t>Fifth level</a:t>
            </a:r>
            <a:endParaRPr kumimoji="1" lang="zh-CN" alt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594D31D-1C9A-1143-B987-316841B5F449}" type="datetimeFigureOut">
              <a:rPr kumimoji="1" lang="zh-CN" altLang="en-US" smtClean="0"/>
              <a:t>2022/1/14</a:t>
            </a:fld>
            <a:endParaRPr kumimoji="1"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92B54F-0FAB-5148-8E92-7B786E5E8D9E}" type="slidenum">
              <a:rPr kumimoji="1" lang="zh-CN" altLang="en-US" smtClean="0"/>
              <a:t>‹#›</a:t>
            </a:fld>
            <a:endParaRPr kumimoji="1" lang="zh-CN" altLang="en-US"/>
          </a:p>
        </p:txBody>
      </p:sp>
      <p:pic>
        <p:nvPicPr>
          <p:cNvPr id="7" name="Picture 6" descr="Rust_programming_language_black_logo.svg.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058150" y="6311899"/>
            <a:ext cx="457200" cy="457200"/>
          </a:xfrm>
          <a:prstGeom prst="rect">
            <a:avLst/>
          </a:prstGeom>
        </p:spPr>
      </p:pic>
    </p:spTree>
    <p:extLst>
      <p:ext uri="{BB962C8B-B14F-4D97-AF65-F5344CB8AC3E}">
        <p14:creationId xmlns:p14="http://schemas.microsoft.com/office/powerpoint/2010/main" val="374138644"/>
      </p:ext>
    </p:extLst>
  </p:cSld>
  <p:clrMap bg1="lt1" tx1="dk1" bg2="lt2" tx2="dk2" accent1="accent1" accent2="accent2" accent3="accent3" accent4="accent4" accent5="accent5" accent6="accent6" hlink="hlink" folHlink="folHlink"/>
  <p:sldLayoutIdLst>
    <p:sldLayoutId id="2147484408" r:id="rId1"/>
    <p:sldLayoutId id="2147484409" r:id="rId2"/>
    <p:sldLayoutId id="2147484410" r:id="rId3"/>
    <p:sldLayoutId id="2147484411" r:id="rId4"/>
    <p:sldLayoutId id="2147484412" r:id="rId5"/>
    <p:sldLayoutId id="2147484413" r:id="rId6"/>
    <p:sldLayoutId id="2147484414" r:id="rId7"/>
    <p:sldLayoutId id="2147484415" r:id="rId8"/>
    <p:sldLayoutId id="2147484416" r:id="rId9"/>
    <p:sldLayoutId id="2147484417" r:id="rId10"/>
    <p:sldLayoutId id="2147484418" r:id="rId11"/>
  </p:sldLayoutIdLst>
  <p:txStyles>
    <p:titleStyle>
      <a:lvl1pPr algn="l" defTabSz="6858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c.rust-lang.org/book/ch16-01-thread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oc.rust-lang.org/book/ch04-01-what-is-ownership.html#memory-and-alloca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95.xml"/><Relationship Id="rId3" Type="http://schemas.openxmlformats.org/officeDocument/2006/relationships/slide" Target="slide4.xml"/><Relationship Id="rId7" Type="http://schemas.openxmlformats.org/officeDocument/2006/relationships/slide" Target="slide8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73.xml"/><Relationship Id="rId5" Type="http://schemas.openxmlformats.org/officeDocument/2006/relationships/slide" Target="slide47.xml"/><Relationship Id="rId4" Type="http://schemas.openxmlformats.org/officeDocument/2006/relationships/slide" Target="slide3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8" Type="http://schemas.openxmlformats.org/officeDocument/2006/relationships/hyperlink" Target="https://github.com/rust-lang/rust" TargetMode="External"/><Relationship Id="rId3" Type="http://schemas.openxmlformats.org/officeDocument/2006/relationships/hyperlink" Target="http://rust-lang.org/" TargetMode="External"/><Relationship Id="rId7" Type="http://schemas.openxmlformats.org/officeDocument/2006/relationships/hyperlink" Target="https://internals.rust-lang.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users.rust-lang.org/" TargetMode="External"/><Relationship Id="rId5" Type="http://schemas.openxmlformats.org/officeDocument/2006/relationships/hyperlink" Target="https://doc.rust-lang.org/stable/" TargetMode="External"/><Relationship Id="rId10" Type="http://schemas.openxmlformats.org/officeDocument/2006/relationships/hyperlink" Target="https://doc.rust-lang.org/rust-by-example" TargetMode="External"/><Relationship Id="rId4" Type="http://schemas.openxmlformats.org/officeDocument/2006/relationships/hyperlink" Target="https://doc.rust-lang.org/book/" TargetMode="External"/><Relationship Id="rId9" Type="http://schemas.openxmlformats.org/officeDocument/2006/relationships/hyperlink" Target="https://crates.io/"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oreilly.com/content/why-rust" TargetMode="External"/><Relationship Id="rId2" Type="http://schemas.openxmlformats.org/officeDocument/2006/relationships/hyperlink" Target="https://cheats.rs/" TargetMode="External"/><Relationship Id="rId1" Type="http://schemas.openxmlformats.org/officeDocument/2006/relationships/slideLayout" Target="../slideLayouts/slideLayout2.xml"/><Relationship Id="rId6" Type="http://schemas.openxmlformats.org/officeDocument/2006/relationships/hyperlink" Target="https://stackoverflow.com/questions/tagged/rust" TargetMode="External"/><Relationship Id="rId5" Type="http://schemas.openxmlformats.org/officeDocument/2006/relationships/hyperlink" Target="https://www.cnblogs.com/Chary/p/14097609.html" TargetMode="External"/><Relationship Id="rId4" Type="http://schemas.openxmlformats.org/officeDocument/2006/relationships/hyperlink" Target="https://bitfieldconsulting.com/golang/rust-vs-go"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jetbrains.com/rus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jetbrains.com/clion/"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doc.rust-lang.org/cargo/" TargetMode="External"/><Relationship Id="rId7" Type="http://schemas.openxmlformats.org/officeDocument/2006/relationships/slide" Target="slide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github.com/rust-lang/rust-clippy" TargetMode="External"/><Relationship Id="rId5" Type="http://schemas.openxmlformats.org/officeDocument/2006/relationships/hyperlink" Target="https://github.com/rust-lang/rustfix" TargetMode="External"/><Relationship Id="rId4" Type="http://schemas.openxmlformats.org/officeDocument/2006/relationships/hyperlink" Target="https://github.com/rust-lang/rustfmt"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31.xml"/><Relationship Id="rId5" Type="http://schemas.openxmlformats.org/officeDocument/2006/relationships/slide" Target="slide27.xml"/><Relationship Id="rId4" Type="http://schemas.openxmlformats.org/officeDocument/2006/relationships/slide" Target="slide9.xml"/></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doc.rust-lang.org/stable/book/appendix-03-derivable-traits.html"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en.wikipedia.org/wiki/Algebraic_data_type"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oc.rust-lang.org/std/option/enum.Option.html"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ust-lang.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research.mozilla.org/rust"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doc.rust-lang.org/stable/reference/patterns.html#literal-patterns"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insights.stackoverflow.com/survey/2020#most-loved-dreaded-and-wanted" TargetMode="External"/><Relationship Id="rId5" Type="http://schemas.openxmlformats.org/officeDocument/2006/relationships/hyperlink" Target="https://insights.stackoverflow.com/survey/2021#section-most-loved-dreaded-and-wanted-programming-scripting-and-markup-languages" TargetMode="External"/><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doc.rust-lang.org/cargo/reference/profiles.html#panic" TargetMode="External"/><Relationship Id="rId2" Type="http://schemas.openxmlformats.org/officeDocument/2006/relationships/notesSlide" Target="../notesSlides/notesSlide70.xml"/><Relationship Id="rId1" Type="http://schemas.openxmlformats.org/officeDocument/2006/relationships/slideLayout" Target="../slideLayouts/slideLayout2.xml"/><Relationship Id="rId4" Type="http://schemas.openxmlformats.org/officeDocument/2006/relationships/hyperlink" Target="https://doc.rust-lang.org/std/backtrace/index.html#environment-variables" TargetMode="Externa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kumimoji="1" lang="en-US" altLang="zh-CN" dirty="0"/>
              <a:t>Learning </a:t>
            </a:r>
            <a:r>
              <a:rPr kumimoji="1" lang="en-US" altLang="zh-CN" dirty="0" smtClean="0"/>
              <a:t>Rust</a:t>
            </a:r>
            <a:endParaRPr kumimoji="1" lang="zh-CN" altLang="en-US" dirty="0"/>
          </a:p>
        </p:txBody>
      </p:sp>
      <p:sp>
        <p:nvSpPr>
          <p:cNvPr id="3" name="Subtitle 2"/>
          <p:cNvSpPr>
            <a:spLocks noGrp="1"/>
          </p:cNvSpPr>
          <p:nvPr>
            <p:ph type="subTitle" idx="1"/>
          </p:nvPr>
        </p:nvSpPr>
        <p:spPr/>
        <p:txBody>
          <a:bodyPr/>
          <a:lstStyle/>
          <a:p>
            <a:endParaRPr kumimoji="1" lang="en-US" altLang="zh-CN" dirty="0"/>
          </a:p>
          <a:p>
            <a:r>
              <a:rPr kumimoji="1" lang="en-US" altLang="zh-CN" dirty="0"/>
              <a:t>Li Jing</a:t>
            </a:r>
          </a:p>
          <a:p>
            <a:r>
              <a:rPr kumimoji="1" lang="en-US" altLang="zh-CN" dirty="0"/>
              <a:t>Jun</a:t>
            </a:r>
            <a:r>
              <a:rPr kumimoji="1" lang="zh-CN" altLang="en-US" dirty="0"/>
              <a:t> </a:t>
            </a:r>
            <a:r>
              <a:rPr kumimoji="1" lang="en-US" altLang="zh-CN" dirty="0"/>
              <a:t>4,</a:t>
            </a:r>
            <a:r>
              <a:rPr kumimoji="1" lang="zh-CN" altLang="en-US" dirty="0"/>
              <a:t> </a:t>
            </a:r>
            <a:r>
              <a:rPr kumimoji="1" lang="en-US" altLang="zh-CN" dirty="0"/>
              <a:t>2022</a:t>
            </a:r>
            <a:endParaRPr kumimoji="1" lang="zh-CN" altLang="en-US" dirty="0"/>
          </a:p>
        </p:txBody>
      </p:sp>
      <p:pic>
        <p:nvPicPr>
          <p:cNvPr id="4" name="Picture 3" descr="Rust_programming_language_black_logo.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0" y="207963"/>
            <a:ext cx="914400" cy="914400"/>
          </a:xfrm>
          <a:prstGeom prst="rect">
            <a:avLst/>
          </a:prstGeom>
        </p:spPr>
      </p:pic>
    </p:spTree>
    <p:extLst>
      <p:ext uri="{BB962C8B-B14F-4D97-AF65-F5344CB8AC3E}">
        <p14:creationId xmlns:p14="http://schemas.microsoft.com/office/powerpoint/2010/main" val="8936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In the real world …</a:t>
            </a:r>
            <a:endParaRPr kumimoji="1" lang="zh-CN" altLang="en-US" dirty="0"/>
          </a:p>
        </p:txBody>
      </p:sp>
      <p:sp>
        <p:nvSpPr>
          <p:cNvPr id="3" name="Content Placeholder 2"/>
          <p:cNvSpPr>
            <a:spLocks noGrp="1"/>
          </p:cNvSpPr>
          <p:nvPr>
            <p:ph idx="1"/>
          </p:nvPr>
        </p:nvSpPr>
        <p:spPr/>
        <p:txBody>
          <a:bodyPr/>
          <a:lstStyle/>
          <a:p>
            <a:r>
              <a:rPr kumimoji="1" lang="en-US" altLang="zh-CN" b="1" dirty="0"/>
              <a:t>Rust</a:t>
            </a:r>
            <a:r>
              <a:rPr kumimoji="1" lang="en-US" altLang="zh-CN" dirty="0"/>
              <a:t> is the</a:t>
            </a:r>
            <a:r>
              <a:rPr kumimoji="1" lang="zh-CN" altLang="en-US" dirty="0"/>
              <a:t> </a:t>
            </a:r>
            <a:r>
              <a:rPr kumimoji="1" lang="en-US" altLang="zh-CN" dirty="0"/>
              <a:t>coating </a:t>
            </a:r>
            <a:r>
              <a:rPr kumimoji="1" lang="en-US" altLang="zh-CN" i="1" dirty="0">
                <a:solidFill>
                  <a:srgbClr val="FF0000"/>
                </a:solidFill>
              </a:rPr>
              <a:t>closest</a:t>
            </a:r>
            <a:r>
              <a:rPr kumimoji="1" lang="zh-CN" altLang="en-US" dirty="0"/>
              <a:t> </a:t>
            </a:r>
            <a:r>
              <a:rPr kumimoji="1" lang="en-US" altLang="zh-CN" dirty="0"/>
              <a:t>to</a:t>
            </a:r>
            <a:r>
              <a:rPr kumimoji="1" lang="zh-CN" altLang="en-US" dirty="0"/>
              <a:t> </a:t>
            </a:r>
            <a:r>
              <a:rPr kumimoji="1" lang="en-US" altLang="zh-CN" dirty="0"/>
              <a:t>the</a:t>
            </a:r>
            <a:r>
              <a:rPr kumimoji="1" lang="zh-CN" altLang="en-US" dirty="0"/>
              <a:t> </a:t>
            </a:r>
            <a:r>
              <a:rPr kumimoji="1" lang="en-US" altLang="zh-CN" i="1" dirty="0">
                <a:solidFill>
                  <a:schemeClr val="accent1"/>
                </a:solidFill>
              </a:rPr>
              <a:t>bare</a:t>
            </a:r>
            <a:r>
              <a:rPr kumimoji="1" lang="zh-CN" altLang="en-US" i="1" dirty="0">
                <a:solidFill>
                  <a:schemeClr val="accent1"/>
                </a:solidFill>
              </a:rPr>
              <a:t> </a:t>
            </a:r>
            <a:r>
              <a:rPr kumimoji="1" lang="en-US" altLang="zh-CN" i="1" dirty="0">
                <a:solidFill>
                  <a:schemeClr val="accent1"/>
                </a:solidFill>
              </a:rPr>
              <a:t>metal</a:t>
            </a:r>
            <a:r>
              <a:rPr kumimoji="1" lang="en-US" altLang="zh-CN" dirty="0"/>
              <a:t>.</a:t>
            </a:r>
            <a:endParaRPr kumimoji="1" lang="zh-CN" altLang="en-US" dirty="0"/>
          </a:p>
        </p:txBody>
      </p:sp>
      <p:pic>
        <p:nvPicPr>
          <p:cNvPr id="4" name="Picture 3" descr="rust-gea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2427764"/>
            <a:ext cx="4724400" cy="3147060"/>
          </a:xfrm>
          <a:prstGeom prst="rect">
            <a:avLst/>
          </a:prstGeom>
        </p:spPr>
      </p:pic>
    </p:spTree>
    <p:extLst>
      <p:ext uri="{BB962C8B-B14F-4D97-AF65-F5344CB8AC3E}">
        <p14:creationId xmlns:p14="http://schemas.microsoft.com/office/powerpoint/2010/main" val="2045826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As a programming language …</a:t>
            </a:r>
            <a:endParaRPr kumimoji="1" lang="zh-CN" altLang="en-US" dirty="0"/>
          </a:p>
        </p:txBody>
      </p:sp>
      <p:sp>
        <p:nvSpPr>
          <p:cNvPr id="3" name="Content Placeholder 2"/>
          <p:cNvSpPr>
            <a:spLocks noGrp="1"/>
          </p:cNvSpPr>
          <p:nvPr>
            <p:ph idx="1"/>
          </p:nvPr>
        </p:nvSpPr>
        <p:spPr>
          <a:xfrm>
            <a:off x="628650" y="3332285"/>
            <a:ext cx="7886700" cy="2844678"/>
          </a:xfrm>
        </p:spPr>
        <p:txBody>
          <a:bodyPr/>
          <a:lstStyle/>
          <a:p>
            <a:r>
              <a:rPr kumimoji="1" lang="en-US" altLang="zh-CN" b="1" dirty="0"/>
              <a:t>Rust</a:t>
            </a:r>
            <a:r>
              <a:rPr kumimoji="1" lang="en-US" altLang="zh-CN" dirty="0"/>
              <a:t> is a </a:t>
            </a:r>
            <a:r>
              <a:rPr kumimoji="1" lang="en-US" altLang="zh-CN" i="1" dirty="0">
                <a:solidFill>
                  <a:srgbClr val="FF0000"/>
                </a:solidFill>
              </a:rPr>
              <a:t>system programming language</a:t>
            </a:r>
            <a:r>
              <a:rPr kumimoji="1" lang="en-US" altLang="zh-CN" dirty="0">
                <a:solidFill>
                  <a:srgbClr val="FF0000"/>
                </a:solidFill>
              </a:rPr>
              <a:t> </a:t>
            </a:r>
            <a:r>
              <a:rPr kumimoji="1" lang="en-US" altLang="zh-CN" dirty="0"/>
              <a:t>barely on the </a:t>
            </a:r>
            <a:r>
              <a:rPr kumimoji="1" lang="en-US" altLang="zh-CN" i="1" dirty="0">
                <a:solidFill>
                  <a:schemeClr val="accent1"/>
                </a:solidFill>
              </a:rPr>
              <a:t>hardware</a:t>
            </a:r>
            <a:r>
              <a:rPr kumimoji="1" lang="en-US" altLang="zh-CN" dirty="0"/>
              <a:t>.</a:t>
            </a:r>
          </a:p>
          <a:p>
            <a:pPr lvl="1"/>
            <a:r>
              <a:rPr kumimoji="1" lang="en-US" altLang="zh-CN" dirty="0"/>
              <a:t>No </a:t>
            </a:r>
            <a:r>
              <a:rPr kumimoji="1" lang="en-US" altLang="zh-CN" i="1" dirty="0">
                <a:solidFill>
                  <a:schemeClr val="accent1"/>
                </a:solidFill>
                <a:hlinkClick r:id="rId3"/>
              </a:rPr>
              <a:t>runtime</a:t>
            </a:r>
            <a:r>
              <a:rPr kumimoji="1" lang="en-US" altLang="zh-CN" dirty="0"/>
              <a:t> or </a:t>
            </a:r>
            <a:r>
              <a:rPr kumimoji="1" lang="en-US" altLang="zh-CN" i="1" dirty="0">
                <a:hlinkClick r:id="rId4"/>
              </a:rPr>
              <a:t>GC</a:t>
            </a:r>
            <a:r>
              <a:rPr kumimoji="1" lang="en-US" altLang="zh-CN" dirty="0"/>
              <a:t> requirement</a:t>
            </a:r>
          </a:p>
          <a:p>
            <a:pPr lvl="1"/>
            <a:r>
              <a:rPr kumimoji="1" lang="en-US" altLang="zh-CN" dirty="0"/>
              <a:t>More </a:t>
            </a:r>
            <a:r>
              <a:rPr kumimoji="1" lang="en-US" altLang="zh-CN" i="1" dirty="0">
                <a:solidFill>
                  <a:schemeClr val="accent1"/>
                </a:solidFill>
              </a:rPr>
              <a:t>control </a:t>
            </a:r>
            <a:r>
              <a:rPr kumimoji="1" lang="en-US" altLang="zh-CN" dirty="0"/>
              <a:t>(</a:t>
            </a:r>
            <a:r>
              <a:rPr kumimoji="1" lang="en-US" altLang="zh-CN" i="1" dirty="0"/>
              <a:t>over</a:t>
            </a:r>
            <a:r>
              <a:rPr kumimoji="1" lang="en-US" altLang="zh-CN" dirty="0"/>
              <a:t> memory allocation/destruction/…)</a:t>
            </a:r>
          </a:p>
          <a:p>
            <a:pPr lvl="1"/>
            <a:r>
              <a:rPr kumimoji="1" lang="en-US" altLang="zh-CN" dirty="0"/>
              <a:t>…</a:t>
            </a:r>
          </a:p>
        </p:txBody>
      </p:sp>
      <p:sp>
        <p:nvSpPr>
          <p:cNvPr id="4" name="TextBox 3"/>
          <p:cNvSpPr txBox="1"/>
          <p:nvPr/>
        </p:nvSpPr>
        <p:spPr>
          <a:xfrm>
            <a:off x="1758462" y="1855971"/>
            <a:ext cx="5627076" cy="923330"/>
          </a:xfrm>
          <a:prstGeom prst="rect">
            <a:avLst/>
          </a:prstGeom>
          <a:noFill/>
        </p:spPr>
        <p:txBody>
          <a:bodyPr wrap="square" rtlCol="0">
            <a:spAutoFit/>
          </a:bodyPr>
          <a:lstStyle/>
          <a:p>
            <a:r>
              <a:rPr kumimoji="1" lang="en-US" altLang="zh-CN" b="1" dirty="0" err="1">
                <a:latin typeface="Menlo" charset="0"/>
                <a:ea typeface="Menlo" charset="0"/>
                <a:cs typeface="Menlo" charset="0"/>
              </a:rPr>
              <a:t>fn</a:t>
            </a:r>
            <a:r>
              <a:rPr kumimoji="1" lang="en-US" altLang="zh-CN" dirty="0">
                <a:latin typeface="Menlo" charset="0"/>
                <a:ea typeface="Menlo" charset="0"/>
                <a:cs typeface="Menlo" charset="0"/>
              </a:rPr>
              <a:t> main() {</a:t>
            </a:r>
          </a:p>
          <a:p>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println</a:t>
            </a:r>
            <a:r>
              <a:rPr kumimoji="1" lang="en-US" altLang="zh-CN" dirty="0">
                <a:latin typeface="Menlo" charset="0"/>
                <a:ea typeface="Menlo" charset="0"/>
                <a:cs typeface="Menlo" charset="0"/>
              </a:rPr>
              <a:t>!(“Hello, world!”);</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Tree>
    <p:extLst>
      <p:ext uri="{BB962C8B-B14F-4D97-AF65-F5344CB8AC3E}">
        <p14:creationId xmlns:p14="http://schemas.microsoft.com/office/powerpoint/2010/main" val="77505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More than that …</a:t>
            </a:r>
            <a:endParaRPr kumimoji="1" lang="zh-CN" altLang="en-US" dirty="0"/>
          </a:p>
        </p:txBody>
      </p:sp>
      <p:sp>
        <p:nvSpPr>
          <p:cNvPr id="6" name="Rectangle 5"/>
          <p:cNvSpPr/>
          <p:nvPr/>
        </p:nvSpPr>
        <p:spPr>
          <a:xfrm>
            <a:off x="2039814" y="2735287"/>
            <a:ext cx="5064370" cy="395654"/>
          </a:xfrm>
          <a:prstGeom prst="rect">
            <a:avLst/>
          </a:prstGeom>
          <a:gradFill flip="none" rotWithShape="1">
            <a:gsLst>
              <a:gs pos="50000">
                <a:srgbClr val="7030A0"/>
              </a:gs>
              <a:gs pos="100000">
                <a:schemeClr val="accent1"/>
              </a:gs>
              <a:gs pos="0">
                <a:srgbClr val="FF0000"/>
              </a:gs>
              <a:gs pos="100000">
                <a:schemeClr val="accent1"/>
              </a:gs>
              <a:gs pos="100000">
                <a:schemeClr val="accent1"/>
              </a:gs>
              <a:gs pos="100000">
                <a:schemeClr val="accent1"/>
              </a:gs>
            </a:gsLst>
            <a:lin ang="0" scaled="1"/>
            <a:tileRect/>
          </a:gra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zh-CN" altLang="en-US"/>
          </a:p>
        </p:txBody>
      </p:sp>
      <p:sp>
        <p:nvSpPr>
          <p:cNvPr id="7" name="TextBox 6"/>
          <p:cNvSpPr txBox="1"/>
          <p:nvPr/>
        </p:nvSpPr>
        <p:spPr>
          <a:xfrm>
            <a:off x="2039814" y="2365955"/>
            <a:ext cx="753732" cy="369332"/>
          </a:xfrm>
          <a:prstGeom prst="rect">
            <a:avLst/>
          </a:prstGeom>
          <a:noFill/>
        </p:spPr>
        <p:txBody>
          <a:bodyPr wrap="none" rtlCol="0">
            <a:spAutoFit/>
          </a:bodyPr>
          <a:lstStyle/>
          <a:p>
            <a:r>
              <a:rPr kumimoji="1" lang="en-US" altLang="zh-CN" dirty="0"/>
              <a:t>C/C++</a:t>
            </a:r>
            <a:endParaRPr kumimoji="1" lang="zh-CN" altLang="en-US" dirty="0"/>
          </a:p>
        </p:txBody>
      </p:sp>
      <p:sp>
        <p:nvSpPr>
          <p:cNvPr id="8" name="TextBox 7"/>
          <p:cNvSpPr txBox="1"/>
          <p:nvPr/>
        </p:nvSpPr>
        <p:spPr>
          <a:xfrm>
            <a:off x="2039814" y="3193014"/>
            <a:ext cx="1459630" cy="646331"/>
          </a:xfrm>
          <a:prstGeom prst="rect">
            <a:avLst/>
          </a:prstGeom>
          <a:noFill/>
        </p:spPr>
        <p:txBody>
          <a:bodyPr wrap="none" rtlCol="0">
            <a:spAutoFit/>
          </a:bodyPr>
          <a:lstStyle/>
          <a:p>
            <a:r>
              <a:rPr kumimoji="1" lang="en-US" altLang="zh-CN" dirty="0"/>
              <a:t>more control,</a:t>
            </a:r>
          </a:p>
          <a:p>
            <a:r>
              <a:rPr kumimoji="1" lang="en-US" altLang="zh-CN" dirty="0"/>
              <a:t>less safety</a:t>
            </a:r>
            <a:endParaRPr kumimoji="1" lang="zh-CN" altLang="en-US" dirty="0"/>
          </a:p>
        </p:txBody>
      </p:sp>
      <p:sp>
        <p:nvSpPr>
          <p:cNvPr id="9" name="TextBox 8"/>
          <p:cNvSpPr txBox="1"/>
          <p:nvPr/>
        </p:nvSpPr>
        <p:spPr>
          <a:xfrm>
            <a:off x="5499770" y="2362780"/>
            <a:ext cx="1604414" cy="369332"/>
          </a:xfrm>
          <a:prstGeom prst="rect">
            <a:avLst/>
          </a:prstGeom>
          <a:noFill/>
        </p:spPr>
        <p:txBody>
          <a:bodyPr wrap="none" rtlCol="0">
            <a:spAutoFit/>
          </a:bodyPr>
          <a:lstStyle/>
          <a:p>
            <a:r>
              <a:rPr kumimoji="1" lang="en-US" altLang="zh-CN" dirty="0"/>
              <a:t>Haskell/Python</a:t>
            </a:r>
            <a:endParaRPr kumimoji="1" lang="zh-CN" altLang="en-US" dirty="0"/>
          </a:p>
        </p:txBody>
      </p:sp>
      <p:sp>
        <p:nvSpPr>
          <p:cNvPr id="10" name="TextBox 9"/>
          <p:cNvSpPr txBox="1"/>
          <p:nvPr/>
        </p:nvSpPr>
        <p:spPr>
          <a:xfrm>
            <a:off x="5750544" y="3193014"/>
            <a:ext cx="1353640" cy="646331"/>
          </a:xfrm>
          <a:prstGeom prst="rect">
            <a:avLst/>
          </a:prstGeom>
          <a:noFill/>
        </p:spPr>
        <p:txBody>
          <a:bodyPr wrap="none" rtlCol="0">
            <a:spAutoFit/>
          </a:bodyPr>
          <a:lstStyle/>
          <a:p>
            <a:r>
              <a:rPr kumimoji="1" lang="en-US" altLang="zh-CN" dirty="0"/>
              <a:t>less control,</a:t>
            </a:r>
          </a:p>
          <a:p>
            <a:r>
              <a:rPr kumimoji="1" lang="en-US" altLang="zh-CN" dirty="0"/>
              <a:t>more safety</a:t>
            </a:r>
            <a:endParaRPr kumimoji="1" lang="zh-CN" altLang="en-US" dirty="0"/>
          </a:p>
        </p:txBody>
      </p:sp>
      <p:sp>
        <p:nvSpPr>
          <p:cNvPr id="11" name="Rectangle 10"/>
          <p:cNvSpPr/>
          <p:nvPr/>
        </p:nvSpPr>
        <p:spPr>
          <a:xfrm>
            <a:off x="3771900" y="4862146"/>
            <a:ext cx="1600200" cy="65942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zh-CN" i="1" dirty="0"/>
              <a:t>more control,</a:t>
            </a:r>
          </a:p>
          <a:p>
            <a:pPr algn="ctr"/>
            <a:r>
              <a:rPr kumimoji="1" lang="en-US" altLang="zh-CN" i="1" dirty="0"/>
              <a:t>more safety</a:t>
            </a:r>
          </a:p>
        </p:txBody>
      </p:sp>
      <p:sp>
        <p:nvSpPr>
          <p:cNvPr id="12" name="TextBox 11"/>
          <p:cNvSpPr txBox="1"/>
          <p:nvPr/>
        </p:nvSpPr>
        <p:spPr>
          <a:xfrm>
            <a:off x="4268551" y="4376499"/>
            <a:ext cx="606897" cy="369332"/>
          </a:xfrm>
          <a:prstGeom prst="rect">
            <a:avLst/>
          </a:prstGeom>
          <a:noFill/>
        </p:spPr>
        <p:txBody>
          <a:bodyPr wrap="none" rtlCol="0">
            <a:spAutoFit/>
          </a:bodyPr>
          <a:lstStyle/>
          <a:p>
            <a:r>
              <a:rPr kumimoji="1" lang="en-US" altLang="zh-CN" b="1" dirty="0"/>
              <a:t>Rust</a:t>
            </a:r>
            <a:endParaRPr kumimoji="1" lang="zh-CN" altLang="en-US" b="1" dirty="0"/>
          </a:p>
        </p:txBody>
      </p:sp>
    </p:spTree>
    <p:extLst>
      <p:ext uri="{BB962C8B-B14F-4D97-AF65-F5344CB8AC3E}">
        <p14:creationId xmlns:p14="http://schemas.microsoft.com/office/powerpoint/2010/main" val="140250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dissolve">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dissolv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p:bldP spid="10" grpId="0"/>
      <p:bldP spid="11" grpId="0" animBg="1"/>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What is control?</a:t>
            </a:r>
            <a:endParaRPr kumimoji="1" lang="zh-CN" altLang="en-US" dirty="0"/>
          </a:p>
        </p:txBody>
      </p:sp>
      <p:sp>
        <p:nvSpPr>
          <p:cNvPr id="4" name="TextBox 3"/>
          <p:cNvSpPr txBox="1"/>
          <p:nvPr/>
        </p:nvSpPr>
        <p:spPr>
          <a:xfrm>
            <a:off x="628649" y="1520031"/>
            <a:ext cx="8269166" cy="2031325"/>
          </a:xfrm>
          <a:prstGeom prst="rect">
            <a:avLst/>
          </a:prstGeom>
          <a:noFill/>
        </p:spPr>
        <p:txBody>
          <a:bodyPr wrap="square" rtlCol="0">
            <a:spAutoFit/>
          </a:bodyPr>
          <a:lstStyle/>
          <a:p>
            <a:r>
              <a:rPr kumimoji="1" lang="en-US" altLang="zh-CN" b="1" dirty="0" err="1">
                <a:latin typeface="Menlo" charset="0"/>
                <a:ea typeface="Menlo" charset="0"/>
                <a:cs typeface="Menlo" charset="0"/>
              </a:rPr>
              <a:t>typedef</a:t>
            </a:r>
            <a:r>
              <a:rPr kumimoji="1" lang="en-US" altLang="zh-CN" b="1" dirty="0">
                <a:latin typeface="Menlo" charset="0"/>
                <a:ea typeface="Menlo" charset="0"/>
                <a:cs typeface="Menlo" charset="0"/>
              </a:rPr>
              <a:t> </a:t>
            </a:r>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int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int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 Dummy;</a:t>
            </a:r>
          </a:p>
          <a:p>
            <a:r>
              <a:rPr kumimoji="1" lang="en-US" altLang="zh-CN" dirty="0">
                <a:latin typeface="Menlo" charset="0"/>
                <a:ea typeface="Menlo" charset="0"/>
                <a:cs typeface="Menlo" charset="0"/>
              </a:rPr>
              <a:t> </a:t>
            </a:r>
          </a:p>
          <a:p>
            <a:r>
              <a:rPr kumimoji="1" lang="en-US" altLang="zh-CN" b="1" dirty="0">
                <a:latin typeface="Menlo" charset="0"/>
                <a:ea typeface="Menlo" charset="0"/>
                <a:cs typeface="Menlo" charset="0"/>
              </a:rPr>
              <a:t>void</a:t>
            </a:r>
            <a:r>
              <a:rPr kumimoji="1" lang="en-US" altLang="zh-CN" dirty="0">
                <a:latin typeface="Menlo" charset="0"/>
                <a:ea typeface="Menlo" charset="0"/>
                <a:cs typeface="Menlo" charset="0"/>
              </a:rPr>
              <a:t> foo(</a:t>
            </a:r>
            <a:r>
              <a:rPr kumimoji="1" lang="en-US" altLang="zh-CN" b="1" dirty="0">
                <a:latin typeface="Menlo" charset="0"/>
                <a:ea typeface="Menlo" charset="0"/>
                <a:cs typeface="Menlo" charset="0"/>
              </a:rPr>
              <a:t>void</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Dummy *</a:t>
            </a:r>
            <a:r>
              <a:rPr kumimoji="1" lang="en-US" altLang="zh-CN" i="1" dirty="0" err="1">
                <a:latin typeface="Menlo" charset="0"/>
                <a:ea typeface="Menlo" charset="0"/>
                <a:cs typeface="Menlo" charset="0"/>
              </a:rPr>
              <a:t>ptr</a:t>
            </a:r>
            <a:r>
              <a:rPr kumimoji="1" lang="en-US" altLang="zh-CN" dirty="0">
                <a:latin typeface="Menlo" charset="0"/>
                <a:ea typeface="Menlo" charset="0"/>
                <a:cs typeface="Menlo" charset="0"/>
              </a:rPr>
              <a:t> = (Dummy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malloc</a:t>
            </a:r>
            <a:r>
              <a:rPr kumimoji="1" lang="en-US" altLang="zh-CN" dirty="0">
                <a:latin typeface="Menlo" charset="0"/>
                <a:ea typeface="Menlo" charset="0"/>
                <a:cs typeface="Menlo" charset="0"/>
              </a:rPr>
              <a:t>(</a:t>
            </a:r>
            <a:r>
              <a:rPr kumimoji="1" lang="en-US" altLang="zh-CN" b="1" dirty="0" err="1">
                <a:latin typeface="Menlo" charset="0"/>
                <a:ea typeface="Menlo" charset="0"/>
                <a:cs typeface="Menlo" charset="0"/>
              </a:rPr>
              <a:t>sizeof</a:t>
            </a:r>
            <a:r>
              <a:rPr kumimoji="1" lang="en-US" altLang="zh-CN" dirty="0">
                <a:latin typeface="Menlo" charset="0"/>
                <a:ea typeface="Menlo" charset="0"/>
                <a:cs typeface="Menlo" charset="0"/>
              </a:rPr>
              <a:t>(</a:t>
            </a:r>
            <a:r>
              <a:rPr kumimoji="1" lang="en-US" altLang="zh-CN" b="1" dirty="0" err="1">
                <a:latin typeface="Menlo" charset="0"/>
                <a:ea typeface="Menlo" charset="0"/>
                <a:cs typeface="Menlo" charset="0"/>
              </a:rPr>
              <a:t>struct</a:t>
            </a:r>
            <a:r>
              <a:rPr kumimoji="1" lang="en-US" altLang="zh-CN" dirty="0">
                <a:latin typeface="Menlo" charset="0"/>
                <a:ea typeface="Menlo" charset="0"/>
                <a:cs typeface="Menlo" charset="0"/>
              </a:rPr>
              <a:t> Dummy));</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ptr</a:t>
            </a:r>
            <a:r>
              <a:rPr kumimoji="1" lang="en-US" altLang="zh-CN" dirty="0">
                <a:latin typeface="Menlo" charset="0"/>
                <a:ea typeface="Menlo" charset="0"/>
                <a:cs typeface="Menlo" charset="0"/>
              </a:rPr>
              <a:t>-&gt;a = 2048;</a:t>
            </a:r>
          </a:p>
          <a:p>
            <a:r>
              <a:rPr kumimoji="1" lang="en-US" altLang="zh-CN" dirty="0">
                <a:latin typeface="Menlo" charset="0"/>
                <a:ea typeface="Menlo" charset="0"/>
                <a:cs typeface="Menlo" charset="0"/>
              </a:rPr>
              <a:t>    free(</a:t>
            </a:r>
            <a:r>
              <a:rPr kumimoji="1" lang="en-US" altLang="zh-CN" i="1" dirty="0" err="1">
                <a:latin typeface="Menlo" charset="0"/>
                <a:ea typeface="Menlo" charset="0"/>
                <a:cs typeface="Menlo" charset="0"/>
              </a:rPr>
              <a:t>ptr</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
        <p:nvSpPr>
          <p:cNvPr id="5" name="Rectangle 4"/>
          <p:cNvSpPr/>
          <p:nvPr/>
        </p:nvSpPr>
        <p:spPr>
          <a:xfrm>
            <a:off x="2036885" y="4123505"/>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Rectangle 5"/>
          <p:cNvSpPr/>
          <p:nvPr/>
        </p:nvSpPr>
        <p:spPr>
          <a:xfrm>
            <a:off x="2036885" y="4536744"/>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t>ptr</a:t>
            </a:r>
            <a:endParaRPr kumimoji="1" lang="zh-CN" altLang="en-US" dirty="0"/>
          </a:p>
        </p:txBody>
      </p:sp>
      <p:sp>
        <p:nvSpPr>
          <p:cNvPr id="7" name="Rectangle 6"/>
          <p:cNvSpPr/>
          <p:nvPr/>
        </p:nvSpPr>
        <p:spPr>
          <a:xfrm>
            <a:off x="2036885" y="4949983"/>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Rectangle 7"/>
          <p:cNvSpPr/>
          <p:nvPr/>
        </p:nvSpPr>
        <p:spPr>
          <a:xfrm>
            <a:off x="5442439" y="4123505"/>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.a</a:t>
            </a:r>
            <a:endParaRPr kumimoji="1" lang="zh-CN" altLang="en-US" dirty="0"/>
          </a:p>
        </p:txBody>
      </p:sp>
      <p:sp>
        <p:nvSpPr>
          <p:cNvPr id="9" name="Rectangle 8"/>
          <p:cNvSpPr/>
          <p:nvPr/>
        </p:nvSpPr>
        <p:spPr>
          <a:xfrm>
            <a:off x="5442439" y="4536744"/>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.b</a:t>
            </a:r>
            <a:endParaRPr kumimoji="1" lang="zh-CN" altLang="en-US" dirty="0"/>
          </a:p>
        </p:txBody>
      </p:sp>
      <p:cxnSp>
        <p:nvCxnSpPr>
          <p:cNvPr id="15" name="Curved Connector 14"/>
          <p:cNvCxnSpPr>
            <a:stCxn id="6" idx="3"/>
            <a:endCxn id="8" idx="1"/>
          </p:cNvCxnSpPr>
          <p:nvPr/>
        </p:nvCxnSpPr>
        <p:spPr>
          <a:xfrm flipV="1">
            <a:off x="3584331" y="4330125"/>
            <a:ext cx="1858108" cy="413239"/>
          </a:xfrm>
          <a:prstGeom prst="curved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471990" y="5750540"/>
            <a:ext cx="677237" cy="369332"/>
          </a:xfrm>
          <a:prstGeom prst="rect">
            <a:avLst/>
          </a:prstGeom>
          <a:noFill/>
        </p:spPr>
        <p:txBody>
          <a:bodyPr wrap="none" rtlCol="0">
            <a:spAutoFit/>
          </a:bodyPr>
          <a:lstStyle/>
          <a:p>
            <a:r>
              <a:rPr kumimoji="1" lang="en-US" altLang="zh-CN" dirty="0"/>
              <a:t>Stack</a:t>
            </a:r>
            <a:endParaRPr kumimoji="1" lang="zh-CN" altLang="en-US" dirty="0"/>
          </a:p>
        </p:txBody>
      </p:sp>
      <p:sp>
        <p:nvSpPr>
          <p:cNvPr id="17" name="TextBox 16"/>
          <p:cNvSpPr txBox="1"/>
          <p:nvPr/>
        </p:nvSpPr>
        <p:spPr>
          <a:xfrm>
            <a:off x="5877769" y="5750540"/>
            <a:ext cx="676788" cy="369332"/>
          </a:xfrm>
          <a:prstGeom prst="rect">
            <a:avLst/>
          </a:prstGeom>
          <a:noFill/>
        </p:spPr>
        <p:txBody>
          <a:bodyPr wrap="none" rtlCol="0">
            <a:spAutoFit/>
          </a:bodyPr>
          <a:lstStyle/>
          <a:p>
            <a:r>
              <a:rPr kumimoji="1" lang="en-US" altLang="zh-CN" dirty="0"/>
              <a:t>Heap</a:t>
            </a:r>
            <a:endParaRPr kumimoji="1" lang="zh-CN" altLang="en-US" dirty="0"/>
          </a:p>
        </p:txBody>
      </p:sp>
      <p:sp>
        <p:nvSpPr>
          <p:cNvPr id="18" name="Right Arrow 17"/>
          <p:cNvSpPr/>
          <p:nvPr/>
        </p:nvSpPr>
        <p:spPr>
          <a:xfrm>
            <a:off x="246185" y="240820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TextBox 18"/>
          <p:cNvSpPr txBox="1"/>
          <p:nvPr/>
        </p:nvSpPr>
        <p:spPr>
          <a:xfrm>
            <a:off x="5763242" y="1847892"/>
            <a:ext cx="3042371" cy="461665"/>
          </a:xfrm>
          <a:prstGeom prst="rect">
            <a:avLst/>
          </a:prstGeom>
          <a:noFill/>
        </p:spPr>
        <p:txBody>
          <a:bodyPr wrap="none" rtlCol="0">
            <a:spAutoFit/>
          </a:bodyPr>
          <a:lstStyle/>
          <a:p>
            <a:r>
              <a:rPr kumimoji="1" lang="en-US" altLang="zh-CN" sz="2400" i="1" dirty="0">
                <a:solidFill>
                  <a:srgbClr val="FF0000"/>
                </a:solidFill>
              </a:rPr>
              <a:t>Precise memory layout</a:t>
            </a:r>
            <a:endParaRPr kumimoji="1" lang="zh-CN" altLang="en-US" sz="2400" i="1" dirty="0">
              <a:solidFill>
                <a:srgbClr val="FF0000"/>
              </a:solidFill>
            </a:endParaRPr>
          </a:p>
        </p:txBody>
      </p:sp>
      <p:cxnSp>
        <p:nvCxnSpPr>
          <p:cNvPr id="21" name="Curved Connector 20"/>
          <p:cNvCxnSpPr>
            <a:stCxn id="19" idx="1"/>
          </p:cNvCxnSpPr>
          <p:nvPr/>
        </p:nvCxnSpPr>
        <p:spPr>
          <a:xfrm rot="10800000" flipV="1">
            <a:off x="5503986" y="2078724"/>
            <a:ext cx="259257" cy="322035"/>
          </a:xfrm>
          <a:prstGeom prst="curvedConnector2">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101306" y="2782418"/>
            <a:ext cx="2906501" cy="461665"/>
          </a:xfrm>
          <a:prstGeom prst="rect">
            <a:avLst/>
          </a:prstGeom>
          <a:noFill/>
        </p:spPr>
        <p:txBody>
          <a:bodyPr wrap="none" rtlCol="0">
            <a:spAutoFit/>
          </a:bodyPr>
          <a:lstStyle/>
          <a:p>
            <a:r>
              <a:rPr kumimoji="1" lang="en-US" altLang="zh-CN" sz="2400" i="1" dirty="0">
                <a:solidFill>
                  <a:srgbClr val="FF0000"/>
                </a:solidFill>
              </a:rPr>
              <a:t>Lightweight reference</a:t>
            </a:r>
            <a:endParaRPr kumimoji="1" lang="zh-CN" altLang="en-US" sz="2400" i="1" dirty="0">
              <a:solidFill>
                <a:srgbClr val="FF0000"/>
              </a:solidFill>
            </a:endParaRPr>
          </a:p>
        </p:txBody>
      </p:sp>
      <p:sp>
        <p:nvSpPr>
          <p:cNvPr id="28" name="TextBox 27"/>
          <p:cNvSpPr txBox="1"/>
          <p:nvPr/>
        </p:nvSpPr>
        <p:spPr>
          <a:xfrm>
            <a:off x="3786473" y="3291511"/>
            <a:ext cx="3311932" cy="461665"/>
          </a:xfrm>
          <a:prstGeom prst="rect">
            <a:avLst/>
          </a:prstGeom>
          <a:noFill/>
        </p:spPr>
        <p:txBody>
          <a:bodyPr wrap="none" rtlCol="0">
            <a:spAutoFit/>
          </a:bodyPr>
          <a:lstStyle/>
          <a:p>
            <a:r>
              <a:rPr kumimoji="1" lang="en-US" altLang="zh-CN" sz="2400" i="1" dirty="0">
                <a:solidFill>
                  <a:srgbClr val="FF0000"/>
                </a:solidFill>
              </a:rPr>
              <a:t>Deterministic destruction</a:t>
            </a:r>
            <a:endParaRPr kumimoji="1" lang="zh-CN" altLang="en-US" sz="2400" i="1" dirty="0">
              <a:solidFill>
                <a:srgbClr val="FF0000"/>
              </a:solidFill>
            </a:endParaRPr>
          </a:p>
        </p:txBody>
      </p:sp>
      <p:sp>
        <p:nvSpPr>
          <p:cNvPr id="31" name="Freeform 30"/>
          <p:cNvSpPr/>
          <p:nvPr/>
        </p:nvSpPr>
        <p:spPr>
          <a:xfrm>
            <a:off x="2206868" y="3217507"/>
            <a:ext cx="1635369" cy="363514"/>
          </a:xfrm>
          <a:custGeom>
            <a:avLst/>
            <a:gdLst>
              <a:gd name="connsiteX0" fmla="*/ 1635369 w 1635369"/>
              <a:gd name="connsiteY0" fmla="*/ 325315 h 363514"/>
              <a:gd name="connsiteX1" fmla="*/ 422031 w 1635369"/>
              <a:gd name="connsiteY1" fmla="*/ 334107 h 363514"/>
              <a:gd name="connsiteX2" fmla="*/ 0 w 1635369"/>
              <a:gd name="connsiteY2" fmla="*/ 0 h 363514"/>
            </a:gdLst>
            <a:ahLst/>
            <a:cxnLst>
              <a:cxn ang="0">
                <a:pos x="connsiteX0" y="connsiteY0"/>
              </a:cxn>
              <a:cxn ang="0">
                <a:pos x="connsiteX1" y="connsiteY1"/>
              </a:cxn>
              <a:cxn ang="0">
                <a:pos x="connsiteX2" y="connsiteY2"/>
              </a:cxn>
            </a:cxnLst>
            <a:rect l="l" t="t" r="r" b="b"/>
            <a:pathLst>
              <a:path w="1635369" h="363514">
                <a:moveTo>
                  <a:pt x="1635369" y="325315"/>
                </a:moveTo>
                <a:cubicBezTo>
                  <a:pt x="1164981" y="356820"/>
                  <a:pt x="694593" y="388326"/>
                  <a:pt x="422031" y="334107"/>
                </a:cubicBezTo>
                <a:cubicBezTo>
                  <a:pt x="149469" y="279888"/>
                  <a:pt x="74734" y="139944"/>
                  <a:pt x="0" y="0"/>
                </a:cubicBezTo>
              </a:path>
            </a:pathLst>
          </a:custGeom>
          <a:noFill/>
          <a:ln w="3810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33" name="Straight Arrow Connector 32"/>
          <p:cNvCxnSpPr>
            <a:stCxn id="25" idx="1"/>
          </p:cNvCxnSpPr>
          <p:nvPr/>
        </p:nvCxnSpPr>
        <p:spPr>
          <a:xfrm flipH="1" flipV="1">
            <a:off x="3244362" y="2811012"/>
            <a:ext cx="1856944" cy="20223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Right Arrow 33"/>
          <p:cNvSpPr/>
          <p:nvPr/>
        </p:nvSpPr>
        <p:spPr>
          <a:xfrm>
            <a:off x="246185" y="267800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Right Arrow 34"/>
          <p:cNvSpPr/>
          <p:nvPr/>
        </p:nvSpPr>
        <p:spPr>
          <a:xfrm>
            <a:off x="246184" y="294780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7" name="Rectangle 36"/>
          <p:cNvSpPr/>
          <p:nvPr/>
        </p:nvSpPr>
        <p:spPr>
          <a:xfrm>
            <a:off x="5442439" y="4116825"/>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.a = 2048</a:t>
            </a:r>
            <a:endParaRPr kumimoji="1" lang="zh-CN" altLang="en-US" dirty="0"/>
          </a:p>
        </p:txBody>
      </p:sp>
    </p:spTree>
    <p:extLst>
      <p:ext uri="{BB962C8B-B14F-4D97-AF65-F5344CB8AC3E}">
        <p14:creationId xmlns:p14="http://schemas.microsoft.com/office/powerpoint/2010/main" val="44942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dissolve">
                                      <p:cBhvr>
                                        <p:cTn id="30" dur="500"/>
                                        <p:tgtEl>
                                          <p:spTgt spid="1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dissolve">
                                      <p:cBhvr>
                                        <p:cTn id="33" dur="500"/>
                                        <p:tgtEl>
                                          <p:spTgt spid="17"/>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par>
                          <p:cTn id="43" fill="hold">
                            <p:stCondLst>
                              <p:cond delay="500"/>
                            </p:stCondLst>
                            <p:childTnLst>
                              <p:par>
                                <p:cTn id="44" presetID="22" presetClass="entr" presetSubtype="2"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8"/>
                                        </p:tgtEl>
                                        <p:attrNameLst>
                                          <p:attrName>style.visibility</p:attrName>
                                        </p:attrNameLst>
                                      </p:cBhvr>
                                      <p:to>
                                        <p:strVal val="hidden"/>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3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dissolve">
                                      <p:cBhvr>
                                        <p:cTn id="58" dur="500"/>
                                        <p:tgtEl>
                                          <p:spTgt spid="37"/>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dissolve">
                                      <p:cBhvr>
                                        <p:cTn id="63" dur="500"/>
                                        <p:tgtEl>
                                          <p:spTgt spid="25"/>
                                        </p:tgtEl>
                                      </p:cBhvr>
                                    </p:animEffect>
                                  </p:childTnLst>
                                </p:cTn>
                              </p:par>
                            </p:childTnLst>
                          </p:cTn>
                        </p:par>
                        <p:par>
                          <p:cTn id="64" fill="hold">
                            <p:stCondLst>
                              <p:cond delay="500"/>
                            </p:stCondLst>
                            <p:childTnLst>
                              <p:par>
                                <p:cTn id="65" presetID="22" presetClass="entr" presetSubtype="2" fill="hold" nodeType="after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wipe(right)">
                                      <p:cBhvr>
                                        <p:cTn id="67" dur="500"/>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grpId="1" nodeType="clickEffect">
                                  <p:stCondLst>
                                    <p:cond delay="0"/>
                                  </p:stCondLst>
                                  <p:childTnLst>
                                    <p:set>
                                      <p:cBhvr>
                                        <p:cTn id="71" dur="1" fill="hold">
                                          <p:stCondLst>
                                            <p:cond delay="0"/>
                                          </p:stCondLst>
                                        </p:cTn>
                                        <p:tgtEl>
                                          <p:spTgt spid="34"/>
                                        </p:tgtEl>
                                        <p:attrNameLst>
                                          <p:attrName>style.visibility</p:attrName>
                                        </p:attrNameLst>
                                      </p:cBhvr>
                                      <p:to>
                                        <p:strVal val="hidden"/>
                                      </p:to>
                                    </p:set>
                                  </p:childTnLst>
                                </p:cTn>
                              </p:par>
                            </p:childTnLst>
                          </p:cTn>
                        </p:par>
                        <p:par>
                          <p:cTn id="72" fill="hold">
                            <p:stCondLst>
                              <p:cond delay="0"/>
                            </p:stCondLst>
                            <p:childTnLst>
                              <p:par>
                                <p:cTn id="73" presetID="1"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9" presetClass="exit" presetSubtype="0" fill="hold" grpId="1" nodeType="clickEffect">
                                  <p:stCondLst>
                                    <p:cond delay="0"/>
                                  </p:stCondLst>
                                  <p:childTnLst>
                                    <p:animEffect transition="out" filter="dissolve">
                                      <p:cBhvr>
                                        <p:cTn id="78" dur="500"/>
                                        <p:tgtEl>
                                          <p:spTgt spid="8"/>
                                        </p:tgtEl>
                                      </p:cBhvr>
                                    </p:animEffect>
                                    <p:set>
                                      <p:cBhvr>
                                        <p:cTn id="79" dur="1" fill="hold">
                                          <p:stCondLst>
                                            <p:cond delay="499"/>
                                          </p:stCondLst>
                                        </p:cTn>
                                        <p:tgtEl>
                                          <p:spTgt spid="8"/>
                                        </p:tgtEl>
                                        <p:attrNameLst>
                                          <p:attrName>style.visibility</p:attrName>
                                        </p:attrNameLst>
                                      </p:cBhvr>
                                      <p:to>
                                        <p:strVal val="hidden"/>
                                      </p:to>
                                    </p:set>
                                  </p:childTnLst>
                                </p:cTn>
                              </p:par>
                              <p:par>
                                <p:cTn id="80" presetID="9" presetClass="exit" presetSubtype="0" fill="hold" grpId="1" nodeType="withEffect">
                                  <p:stCondLst>
                                    <p:cond delay="0"/>
                                  </p:stCondLst>
                                  <p:childTnLst>
                                    <p:animEffect transition="out" filter="dissolve">
                                      <p:cBhvr>
                                        <p:cTn id="81" dur="500"/>
                                        <p:tgtEl>
                                          <p:spTgt spid="9"/>
                                        </p:tgtEl>
                                      </p:cBhvr>
                                    </p:animEffect>
                                    <p:set>
                                      <p:cBhvr>
                                        <p:cTn id="82" dur="1" fill="hold">
                                          <p:stCondLst>
                                            <p:cond delay="499"/>
                                          </p:stCondLst>
                                        </p:cTn>
                                        <p:tgtEl>
                                          <p:spTgt spid="9"/>
                                        </p:tgtEl>
                                        <p:attrNameLst>
                                          <p:attrName>style.visibility</p:attrName>
                                        </p:attrNameLst>
                                      </p:cBhvr>
                                      <p:to>
                                        <p:strVal val="hidden"/>
                                      </p:to>
                                    </p:set>
                                  </p:childTnLst>
                                </p:cTn>
                              </p:par>
                              <p:par>
                                <p:cTn id="83" presetID="9" presetClass="exit" presetSubtype="0" fill="hold" grpId="1" nodeType="withEffect">
                                  <p:stCondLst>
                                    <p:cond delay="0"/>
                                  </p:stCondLst>
                                  <p:childTnLst>
                                    <p:animEffect transition="out" filter="dissolve">
                                      <p:cBhvr>
                                        <p:cTn id="84" dur="500"/>
                                        <p:tgtEl>
                                          <p:spTgt spid="37"/>
                                        </p:tgtEl>
                                      </p:cBhvr>
                                    </p:animEffect>
                                    <p:set>
                                      <p:cBhvr>
                                        <p:cTn id="85" dur="1" fill="hold">
                                          <p:stCondLst>
                                            <p:cond delay="499"/>
                                          </p:stCondLst>
                                        </p:cTn>
                                        <p:tgtEl>
                                          <p:spTgt spid="37"/>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28"/>
                                        </p:tgtEl>
                                        <p:attrNameLst>
                                          <p:attrName>style.visibility</p:attrName>
                                        </p:attrNameLst>
                                      </p:cBhvr>
                                      <p:to>
                                        <p:strVal val="visible"/>
                                      </p:to>
                                    </p:set>
                                    <p:animEffect transition="in" filter="dissolve">
                                      <p:cBhvr>
                                        <p:cTn id="90" dur="500"/>
                                        <p:tgtEl>
                                          <p:spTgt spid="28"/>
                                        </p:tgtEl>
                                      </p:cBhvr>
                                    </p:animEffect>
                                  </p:childTnLst>
                                </p:cTn>
                              </p:par>
                            </p:childTnLst>
                          </p:cTn>
                        </p:par>
                        <p:par>
                          <p:cTn id="91" fill="hold">
                            <p:stCondLst>
                              <p:cond delay="500"/>
                            </p:stCondLst>
                            <p:childTnLst>
                              <p:par>
                                <p:cTn id="92" presetID="22" presetClass="entr" presetSubtype="2" fill="hold" grpId="0" nodeType="after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wipe(right)">
                                      <p:cBhvr>
                                        <p:cTn id="9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8" grpId="1" animBg="1"/>
      <p:bldP spid="9" grpId="0" animBg="1"/>
      <p:bldP spid="9" grpId="1" animBg="1"/>
      <p:bldP spid="16" grpId="0"/>
      <p:bldP spid="17" grpId="0"/>
      <p:bldP spid="18" grpId="0" animBg="1"/>
      <p:bldP spid="18" grpId="1" animBg="1"/>
      <p:bldP spid="19" grpId="0"/>
      <p:bldP spid="25" grpId="0"/>
      <p:bldP spid="28" grpId="0"/>
      <p:bldP spid="31" grpId="0" animBg="1"/>
      <p:bldP spid="34" grpId="0" animBg="1"/>
      <p:bldP spid="34" grpId="1" animBg="1"/>
      <p:bldP spid="35" grpId="0" animBg="1"/>
      <p:bldP spid="37" grpId="0" animBg="1"/>
      <p:bldP spid="37"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Rust’s Solution: Zero-cost Abstraction</a:t>
            </a:r>
            <a:endParaRPr kumimoji="1" lang="zh-CN" altLang="en-US" dirty="0"/>
          </a:p>
        </p:txBody>
      </p:sp>
      <p:sp>
        <p:nvSpPr>
          <p:cNvPr id="4" name="TextBox 3"/>
          <p:cNvSpPr txBox="1"/>
          <p:nvPr/>
        </p:nvSpPr>
        <p:spPr>
          <a:xfrm>
            <a:off x="628649" y="1520031"/>
            <a:ext cx="7530612" cy="2585323"/>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 Box&lt;Dummy&gt; = Box::new(Dummy {</a:t>
            </a:r>
          </a:p>
          <a:p>
            <a:r>
              <a:rPr kumimoji="1" lang="en-US" altLang="zh-CN" dirty="0">
                <a:latin typeface="Menlo" charset="0"/>
                <a:ea typeface="Menlo" charset="0"/>
                <a:cs typeface="Menlo" charset="0"/>
              </a:rPr>
              <a:t>                                  a: 0, </a:t>
            </a:r>
          </a:p>
          <a:p>
            <a:r>
              <a:rPr kumimoji="1" lang="en-US" altLang="zh-CN" dirty="0">
                <a:latin typeface="Menlo" charset="0"/>
                <a:ea typeface="Menlo" charset="0"/>
                <a:cs typeface="Menlo" charset="0"/>
              </a:rPr>
              <a:t>                                  b: 0</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2048;</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
        <p:nvSpPr>
          <p:cNvPr id="5" name="Rectangle 4"/>
          <p:cNvSpPr/>
          <p:nvPr/>
        </p:nvSpPr>
        <p:spPr>
          <a:xfrm>
            <a:off x="2036885" y="4483994"/>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Rectangle 5"/>
          <p:cNvSpPr/>
          <p:nvPr/>
        </p:nvSpPr>
        <p:spPr>
          <a:xfrm>
            <a:off x="2036885" y="4897233"/>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res</a:t>
            </a:r>
            <a:endParaRPr kumimoji="1" lang="zh-CN" altLang="en-US" dirty="0"/>
          </a:p>
        </p:txBody>
      </p:sp>
      <p:sp>
        <p:nvSpPr>
          <p:cNvPr id="7" name="Rectangle 6"/>
          <p:cNvSpPr/>
          <p:nvPr/>
        </p:nvSpPr>
        <p:spPr>
          <a:xfrm>
            <a:off x="2036885" y="5310472"/>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Rectangle 7"/>
          <p:cNvSpPr/>
          <p:nvPr/>
        </p:nvSpPr>
        <p:spPr>
          <a:xfrm>
            <a:off x="5442439" y="4483994"/>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.a = 0</a:t>
            </a:r>
            <a:endParaRPr kumimoji="1" lang="zh-CN" altLang="en-US" dirty="0"/>
          </a:p>
        </p:txBody>
      </p:sp>
      <p:sp>
        <p:nvSpPr>
          <p:cNvPr id="9" name="Rectangle 8"/>
          <p:cNvSpPr/>
          <p:nvPr/>
        </p:nvSpPr>
        <p:spPr>
          <a:xfrm>
            <a:off x="5442439" y="4897233"/>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.b = 0</a:t>
            </a:r>
            <a:endParaRPr kumimoji="1" lang="zh-CN" altLang="en-US" dirty="0"/>
          </a:p>
        </p:txBody>
      </p:sp>
      <p:cxnSp>
        <p:nvCxnSpPr>
          <p:cNvPr id="10" name="Curved Connector 9"/>
          <p:cNvCxnSpPr>
            <a:stCxn id="9" idx="3"/>
            <a:endCxn id="11" idx="1"/>
          </p:cNvCxnSpPr>
          <p:nvPr/>
        </p:nvCxnSpPr>
        <p:spPr>
          <a:xfrm flipV="1">
            <a:off x="3584331" y="4690614"/>
            <a:ext cx="1858108" cy="413239"/>
          </a:xfrm>
          <a:prstGeom prst="curved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71990" y="6111029"/>
            <a:ext cx="677237" cy="369332"/>
          </a:xfrm>
          <a:prstGeom prst="rect">
            <a:avLst/>
          </a:prstGeom>
          <a:noFill/>
        </p:spPr>
        <p:txBody>
          <a:bodyPr wrap="none" rtlCol="0">
            <a:spAutoFit/>
          </a:bodyPr>
          <a:lstStyle/>
          <a:p>
            <a:r>
              <a:rPr kumimoji="1" lang="en-US" altLang="zh-CN" dirty="0"/>
              <a:t>Stack</a:t>
            </a:r>
            <a:endParaRPr kumimoji="1" lang="zh-CN" altLang="en-US" dirty="0"/>
          </a:p>
        </p:txBody>
      </p:sp>
      <p:sp>
        <p:nvSpPr>
          <p:cNvPr id="12" name="TextBox 11"/>
          <p:cNvSpPr txBox="1"/>
          <p:nvPr/>
        </p:nvSpPr>
        <p:spPr>
          <a:xfrm>
            <a:off x="5877769" y="6111029"/>
            <a:ext cx="676788" cy="369332"/>
          </a:xfrm>
          <a:prstGeom prst="rect">
            <a:avLst/>
          </a:prstGeom>
          <a:noFill/>
        </p:spPr>
        <p:txBody>
          <a:bodyPr wrap="none" rtlCol="0">
            <a:spAutoFit/>
          </a:bodyPr>
          <a:lstStyle/>
          <a:p>
            <a:r>
              <a:rPr kumimoji="1" lang="en-US" altLang="zh-CN" dirty="0"/>
              <a:t>Heap</a:t>
            </a:r>
            <a:endParaRPr kumimoji="1" lang="zh-CN" altLang="en-US" dirty="0"/>
          </a:p>
        </p:txBody>
      </p:sp>
      <p:sp>
        <p:nvSpPr>
          <p:cNvPr id="13" name="Rectangle 12"/>
          <p:cNvSpPr/>
          <p:nvPr/>
        </p:nvSpPr>
        <p:spPr>
          <a:xfrm>
            <a:off x="5442439" y="4483993"/>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a:t>.a = 2048</a:t>
            </a:r>
            <a:endParaRPr kumimoji="1" lang="zh-CN" altLang="en-US" dirty="0"/>
          </a:p>
        </p:txBody>
      </p:sp>
      <p:sp>
        <p:nvSpPr>
          <p:cNvPr id="15" name="Right Arrow 14"/>
          <p:cNvSpPr/>
          <p:nvPr/>
        </p:nvSpPr>
        <p:spPr>
          <a:xfrm>
            <a:off x="246185" y="240820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TextBox 15"/>
          <p:cNvSpPr txBox="1"/>
          <p:nvPr/>
        </p:nvSpPr>
        <p:spPr>
          <a:xfrm>
            <a:off x="1907235" y="2845594"/>
            <a:ext cx="2218556" cy="461665"/>
          </a:xfrm>
          <a:prstGeom prst="rect">
            <a:avLst/>
          </a:prstGeom>
          <a:noFill/>
        </p:spPr>
        <p:txBody>
          <a:bodyPr wrap="none" rtlCol="0">
            <a:spAutoFit/>
          </a:bodyPr>
          <a:lstStyle/>
          <a:p>
            <a:r>
              <a:rPr kumimoji="1" lang="en-US" altLang="zh-CN" sz="2400" i="1" dirty="0">
                <a:solidFill>
                  <a:schemeClr val="accent1"/>
                </a:solidFill>
              </a:rPr>
              <a:t>Variable binding</a:t>
            </a:r>
            <a:endParaRPr kumimoji="1" lang="zh-CN" altLang="en-US" sz="2400" i="1" dirty="0">
              <a:solidFill>
                <a:schemeClr val="accent1"/>
              </a:solidFill>
            </a:endParaRPr>
          </a:p>
        </p:txBody>
      </p:sp>
      <p:sp>
        <p:nvSpPr>
          <p:cNvPr id="17" name="TextBox 16"/>
          <p:cNvSpPr txBox="1"/>
          <p:nvPr/>
        </p:nvSpPr>
        <p:spPr>
          <a:xfrm>
            <a:off x="6145823" y="1838148"/>
            <a:ext cx="2545569" cy="461665"/>
          </a:xfrm>
          <a:prstGeom prst="rect">
            <a:avLst/>
          </a:prstGeom>
          <a:noFill/>
        </p:spPr>
        <p:txBody>
          <a:bodyPr wrap="none" rtlCol="0">
            <a:spAutoFit/>
          </a:bodyPr>
          <a:lstStyle/>
          <a:p>
            <a:r>
              <a:rPr kumimoji="1" lang="en-US" altLang="zh-CN" sz="2400" i="1" dirty="0">
                <a:solidFill>
                  <a:schemeClr val="accent1"/>
                </a:solidFill>
              </a:rPr>
              <a:t>Memory allocation</a:t>
            </a:r>
            <a:endParaRPr kumimoji="1" lang="zh-CN" altLang="en-US" sz="2400" i="1" dirty="0">
              <a:solidFill>
                <a:schemeClr val="accent1"/>
              </a:solidFill>
            </a:endParaRPr>
          </a:p>
        </p:txBody>
      </p:sp>
      <p:sp>
        <p:nvSpPr>
          <p:cNvPr id="3" name="Freeform 2"/>
          <p:cNvSpPr/>
          <p:nvPr/>
        </p:nvSpPr>
        <p:spPr>
          <a:xfrm>
            <a:off x="4062046" y="2664069"/>
            <a:ext cx="622970" cy="461540"/>
          </a:xfrm>
          <a:custGeom>
            <a:avLst/>
            <a:gdLst>
              <a:gd name="connsiteX0" fmla="*/ 0 w 622970"/>
              <a:gd name="connsiteY0" fmla="*/ 457200 h 461540"/>
              <a:gd name="connsiteX1" fmla="*/ 536331 w 622970"/>
              <a:gd name="connsiteY1" fmla="*/ 395654 h 461540"/>
              <a:gd name="connsiteX2" fmla="*/ 615462 w 622970"/>
              <a:gd name="connsiteY2" fmla="*/ 0 h 461540"/>
            </a:gdLst>
            <a:ahLst/>
            <a:cxnLst>
              <a:cxn ang="0">
                <a:pos x="connsiteX0" y="connsiteY0"/>
              </a:cxn>
              <a:cxn ang="0">
                <a:pos x="connsiteX1" y="connsiteY1"/>
              </a:cxn>
              <a:cxn ang="0">
                <a:pos x="connsiteX2" y="connsiteY2"/>
              </a:cxn>
            </a:cxnLst>
            <a:rect l="l" t="t" r="r" b="b"/>
            <a:pathLst>
              <a:path w="622970" h="461540">
                <a:moveTo>
                  <a:pt x="0" y="457200"/>
                </a:moveTo>
                <a:cubicBezTo>
                  <a:pt x="216877" y="464527"/>
                  <a:pt x="433754" y="471854"/>
                  <a:pt x="536331" y="395654"/>
                </a:cubicBezTo>
                <a:cubicBezTo>
                  <a:pt x="638908" y="319454"/>
                  <a:pt x="627185" y="159727"/>
                  <a:pt x="615462" y="0"/>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Freeform 13"/>
          <p:cNvSpPr/>
          <p:nvPr/>
        </p:nvSpPr>
        <p:spPr>
          <a:xfrm>
            <a:off x="5671038" y="2063754"/>
            <a:ext cx="501162" cy="318961"/>
          </a:xfrm>
          <a:custGeom>
            <a:avLst/>
            <a:gdLst>
              <a:gd name="connsiteX0" fmla="*/ 501162 w 501162"/>
              <a:gd name="connsiteY0" fmla="*/ 2438 h 318961"/>
              <a:gd name="connsiteX1" fmla="*/ 96716 w 501162"/>
              <a:gd name="connsiteY1" fmla="*/ 46400 h 318961"/>
              <a:gd name="connsiteX2" fmla="*/ 0 w 501162"/>
              <a:gd name="connsiteY2" fmla="*/ 318961 h 318961"/>
            </a:gdLst>
            <a:ahLst/>
            <a:cxnLst>
              <a:cxn ang="0">
                <a:pos x="connsiteX0" y="connsiteY0"/>
              </a:cxn>
              <a:cxn ang="0">
                <a:pos x="connsiteX1" y="connsiteY1"/>
              </a:cxn>
              <a:cxn ang="0">
                <a:pos x="connsiteX2" y="connsiteY2"/>
              </a:cxn>
            </a:cxnLst>
            <a:rect l="l" t="t" r="r" b="b"/>
            <a:pathLst>
              <a:path w="501162" h="318961">
                <a:moveTo>
                  <a:pt x="501162" y="2438"/>
                </a:moveTo>
                <a:cubicBezTo>
                  <a:pt x="340702" y="-1958"/>
                  <a:pt x="180243" y="-6354"/>
                  <a:pt x="96716" y="46400"/>
                </a:cubicBezTo>
                <a:cubicBezTo>
                  <a:pt x="13189" y="99154"/>
                  <a:pt x="6594" y="209057"/>
                  <a:pt x="0" y="318961"/>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Right Arrow 19"/>
          <p:cNvSpPr/>
          <p:nvPr/>
        </p:nvSpPr>
        <p:spPr>
          <a:xfrm>
            <a:off x="246183" y="3782033"/>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TextBox 17"/>
          <p:cNvSpPr txBox="1"/>
          <p:nvPr/>
        </p:nvSpPr>
        <p:spPr>
          <a:xfrm>
            <a:off x="1907235" y="3886088"/>
            <a:ext cx="5794471" cy="461665"/>
          </a:xfrm>
          <a:prstGeom prst="rect">
            <a:avLst/>
          </a:prstGeom>
          <a:noFill/>
        </p:spPr>
        <p:txBody>
          <a:bodyPr wrap="none" rtlCol="0">
            <a:spAutoFit/>
          </a:bodyPr>
          <a:lstStyle/>
          <a:p>
            <a:r>
              <a:rPr kumimoji="1" lang="en-US" altLang="zh-CN" sz="2400" i="1" dirty="0">
                <a:solidFill>
                  <a:schemeClr val="accent1"/>
                </a:solidFill>
              </a:rPr>
              <a:t>Resource owned by </a:t>
            </a:r>
            <a:r>
              <a:rPr kumimoji="1" lang="en-US" altLang="zh-CN" sz="2400" i="1" dirty="0"/>
              <a:t>res</a:t>
            </a:r>
            <a:r>
              <a:rPr kumimoji="1" lang="en-US" altLang="zh-CN" sz="2400" i="1" dirty="0">
                <a:solidFill>
                  <a:schemeClr val="accent1"/>
                </a:solidFill>
              </a:rPr>
              <a:t> is freed automatically</a:t>
            </a:r>
            <a:endParaRPr kumimoji="1" lang="zh-CN" altLang="en-US" sz="2400" i="1" dirty="0">
              <a:solidFill>
                <a:schemeClr val="accent1"/>
              </a:solidFill>
            </a:endParaRPr>
          </a:p>
        </p:txBody>
      </p:sp>
      <p:cxnSp>
        <p:nvCxnSpPr>
          <p:cNvPr id="22" name="Straight Arrow Connector 21"/>
          <p:cNvCxnSpPr>
            <a:stCxn id="18" idx="1"/>
          </p:cNvCxnSpPr>
          <p:nvPr/>
        </p:nvCxnSpPr>
        <p:spPr>
          <a:xfrm flipH="1" flipV="1">
            <a:off x="923193" y="3909521"/>
            <a:ext cx="984042" cy="207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80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9"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dissolve">
                                      <p:cBhvr>
                                        <p:cTn id="14" dur="500"/>
                                        <p:tgtEl>
                                          <p:spTgt spid="6"/>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ssolve">
                                      <p:cBhvr>
                                        <p:cTn id="23" dur="500"/>
                                        <p:tgtEl>
                                          <p:spTgt spid="9"/>
                                        </p:tgtEl>
                                      </p:cBhvr>
                                    </p:animEffect>
                                  </p:childTnLst>
                                </p:cTn>
                              </p:par>
                              <p:par>
                                <p:cTn id="24" presetID="9"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dissolve">
                                      <p:cBhvr>
                                        <p:cTn id="26" dur="500"/>
                                        <p:tgtEl>
                                          <p:spTgt spid="1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dissolve">
                                      <p:cBhvr>
                                        <p:cTn id="29" dur="500"/>
                                        <p:tgtEl>
                                          <p:spTgt spid="11"/>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dissolv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dissolve">
                                      <p:cBhvr>
                                        <p:cTn id="37" dur="500"/>
                                        <p:tgtEl>
                                          <p:spTgt spid="17"/>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right)">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dissolve">
                                      <p:cBhvr>
                                        <p:cTn id="45" dur="500"/>
                                        <p:tgtEl>
                                          <p:spTgt spid="16"/>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wipe(left)">
                                      <p:cBhvr>
                                        <p:cTn id="48" dur="500"/>
                                        <p:tgtEl>
                                          <p:spTgt spid="3"/>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5"/>
                                        </p:tgtEl>
                                        <p:attrNameLst>
                                          <p:attrName>style.visibility</p:attrName>
                                        </p:attrNameLst>
                                      </p:cBhvr>
                                      <p:to>
                                        <p:strVal val="hidden"/>
                                      </p:to>
                                    </p:set>
                                  </p:childTnLst>
                                </p:cTn>
                              </p:par>
                            </p:childTnLst>
                          </p:cTn>
                        </p:par>
                        <p:par>
                          <p:cTn id="53" fill="hold">
                            <p:stCondLst>
                              <p:cond delay="0"/>
                            </p:stCondLst>
                            <p:childTnLst>
                              <p:par>
                                <p:cTn id="54" presetID="1" presetClass="entr" presetSubtype="0" fill="hold" grpId="0" nodeType="afterEffect">
                                  <p:stCondLst>
                                    <p:cond delay="0"/>
                                  </p:stCondLst>
                                  <p:childTnLst>
                                    <p:set>
                                      <p:cBhvr>
                                        <p:cTn id="55" dur="1" fill="hold">
                                          <p:stCondLst>
                                            <p:cond delay="0"/>
                                          </p:stCondLst>
                                        </p:cTn>
                                        <p:tgtEl>
                                          <p:spTgt spid="20"/>
                                        </p:tgtEl>
                                        <p:attrNameLst>
                                          <p:attrName>style.visibility</p:attrName>
                                        </p:attrNameLst>
                                      </p:cBhvr>
                                      <p:to>
                                        <p:strVal val="visible"/>
                                      </p:to>
                                    </p:set>
                                  </p:childTnLst>
                                </p:cTn>
                              </p:par>
                              <p:par>
                                <p:cTn id="56" presetID="9" presetClass="entr" presetSubtype="0"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dissolve">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xit" presetSubtype="0" fill="hold" grpId="1" nodeType="clickEffect">
                                  <p:stCondLst>
                                    <p:cond delay="0"/>
                                  </p:stCondLst>
                                  <p:childTnLst>
                                    <p:animEffect transition="out" filter="dissolve">
                                      <p:cBhvr>
                                        <p:cTn id="62" dur="500"/>
                                        <p:tgtEl>
                                          <p:spTgt spid="8"/>
                                        </p:tgtEl>
                                      </p:cBhvr>
                                    </p:animEffect>
                                    <p:set>
                                      <p:cBhvr>
                                        <p:cTn id="63" dur="1" fill="hold">
                                          <p:stCondLst>
                                            <p:cond delay="499"/>
                                          </p:stCondLst>
                                        </p:cTn>
                                        <p:tgtEl>
                                          <p:spTgt spid="8"/>
                                        </p:tgtEl>
                                        <p:attrNameLst>
                                          <p:attrName>style.visibility</p:attrName>
                                        </p:attrNameLst>
                                      </p:cBhvr>
                                      <p:to>
                                        <p:strVal val="hidden"/>
                                      </p:to>
                                    </p:set>
                                  </p:childTnLst>
                                </p:cTn>
                              </p:par>
                              <p:par>
                                <p:cTn id="64" presetID="9" presetClass="exit" presetSubtype="0" fill="hold" grpId="1" nodeType="withEffect">
                                  <p:stCondLst>
                                    <p:cond delay="0"/>
                                  </p:stCondLst>
                                  <p:childTnLst>
                                    <p:animEffect transition="out" filter="dissolve">
                                      <p:cBhvr>
                                        <p:cTn id="65" dur="500"/>
                                        <p:tgtEl>
                                          <p:spTgt spid="9"/>
                                        </p:tgtEl>
                                      </p:cBhvr>
                                    </p:animEffect>
                                    <p:set>
                                      <p:cBhvr>
                                        <p:cTn id="66" dur="1" fill="hold">
                                          <p:stCondLst>
                                            <p:cond delay="499"/>
                                          </p:stCondLst>
                                        </p:cTn>
                                        <p:tgtEl>
                                          <p:spTgt spid="9"/>
                                        </p:tgtEl>
                                        <p:attrNameLst>
                                          <p:attrName>style.visibility</p:attrName>
                                        </p:attrNameLst>
                                      </p:cBhvr>
                                      <p:to>
                                        <p:strVal val="hidden"/>
                                      </p:to>
                                    </p:set>
                                  </p:childTnLst>
                                </p:cTn>
                              </p:par>
                              <p:par>
                                <p:cTn id="67" presetID="9" presetClass="exit" presetSubtype="0" fill="hold" grpId="1" nodeType="withEffect">
                                  <p:stCondLst>
                                    <p:cond delay="0"/>
                                  </p:stCondLst>
                                  <p:childTnLst>
                                    <p:animEffect transition="out" filter="dissolve">
                                      <p:cBhvr>
                                        <p:cTn id="68" dur="500"/>
                                        <p:tgtEl>
                                          <p:spTgt spid="13"/>
                                        </p:tgtEl>
                                      </p:cBhvr>
                                    </p:animEffect>
                                    <p:set>
                                      <p:cBhvr>
                                        <p:cTn id="69" dur="1" fill="hold">
                                          <p:stCondLst>
                                            <p:cond delay="499"/>
                                          </p:stCondLst>
                                        </p:cTn>
                                        <p:tgtEl>
                                          <p:spTgt spid="13"/>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dissolve">
                                      <p:cBhvr>
                                        <p:cTn id="74" dur="500"/>
                                        <p:tgtEl>
                                          <p:spTgt spid="18"/>
                                        </p:tgtEl>
                                      </p:cBhvr>
                                    </p:animEffect>
                                  </p:childTnLst>
                                </p:cTn>
                              </p:par>
                              <p:par>
                                <p:cTn id="75" presetID="22" presetClass="entr" presetSubtype="2" fill="hold" nodeType="with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wipe(right)">
                                      <p:cBhvr>
                                        <p:cTn id="7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8" grpId="1" animBg="1"/>
      <p:bldP spid="9" grpId="0" animBg="1"/>
      <p:bldP spid="9" grpId="1" animBg="1"/>
      <p:bldP spid="11" grpId="0"/>
      <p:bldP spid="12" grpId="0"/>
      <p:bldP spid="13" grpId="0" animBg="1"/>
      <p:bldP spid="13" grpId="1" animBg="1"/>
      <p:bldP spid="15" grpId="0" animBg="1"/>
      <p:bldP spid="15" grpId="1" animBg="1"/>
      <p:bldP spid="16" grpId="0"/>
      <p:bldP spid="17" grpId="0"/>
      <p:bldP spid="3" grpId="0" animBg="1"/>
      <p:bldP spid="14" grpId="0" animBg="1"/>
      <p:bldP spid="20" grpId="0" animBg="1"/>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Side Slide: Type Inference</a:t>
            </a:r>
            <a:endParaRPr kumimoji="1" lang="zh-CN" altLang="en-US" dirty="0"/>
          </a:p>
        </p:txBody>
      </p:sp>
      <p:sp>
        <p:nvSpPr>
          <p:cNvPr id="5" name="TextBox 4"/>
          <p:cNvSpPr txBox="1"/>
          <p:nvPr/>
        </p:nvSpPr>
        <p:spPr>
          <a:xfrm>
            <a:off x="628649" y="1520031"/>
            <a:ext cx="7530612" cy="2585323"/>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strike="sngStrike" dirty="0">
                <a:solidFill>
                  <a:srgbClr val="FF0000"/>
                </a:solidFill>
                <a:latin typeface="Menlo" charset="0"/>
                <a:ea typeface="Menlo" charset="0"/>
                <a:cs typeface="Menlo" charset="0"/>
              </a:rPr>
              <a:t>: Box&lt;Dummy&gt; </a:t>
            </a:r>
            <a:r>
              <a:rPr kumimoji="1" lang="en-US" altLang="zh-CN" dirty="0">
                <a:latin typeface="Menlo" charset="0"/>
                <a:ea typeface="Menlo" charset="0"/>
                <a:cs typeface="Menlo" charset="0"/>
              </a:rPr>
              <a:t>= Box::new(Dummy {</a:t>
            </a:r>
          </a:p>
          <a:p>
            <a:r>
              <a:rPr kumimoji="1" lang="en-US" altLang="zh-CN" dirty="0">
                <a:latin typeface="Menlo" charset="0"/>
                <a:ea typeface="Menlo" charset="0"/>
                <a:cs typeface="Menlo" charset="0"/>
              </a:rPr>
              <a:t>                                  a: 0, </a:t>
            </a:r>
          </a:p>
          <a:p>
            <a:r>
              <a:rPr kumimoji="1" lang="en-US" altLang="zh-CN" dirty="0">
                <a:latin typeface="Menlo" charset="0"/>
                <a:ea typeface="Menlo" charset="0"/>
                <a:cs typeface="Menlo" charset="0"/>
              </a:rPr>
              <a:t>                                  b: 0</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2048;</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Tree>
    <p:extLst>
      <p:ext uri="{BB962C8B-B14F-4D97-AF65-F5344CB8AC3E}">
        <p14:creationId xmlns:p14="http://schemas.microsoft.com/office/powerpoint/2010/main" val="1750621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What is safety?</a:t>
            </a:r>
            <a:endParaRPr kumimoji="1" lang="zh-CN" altLang="en-US" dirty="0"/>
          </a:p>
        </p:txBody>
      </p:sp>
      <p:sp>
        <p:nvSpPr>
          <p:cNvPr id="56" name="TextBox 55"/>
          <p:cNvSpPr txBox="1"/>
          <p:nvPr/>
        </p:nvSpPr>
        <p:spPr>
          <a:xfrm>
            <a:off x="628649" y="1520031"/>
            <a:ext cx="7979020" cy="2585323"/>
          </a:xfrm>
          <a:prstGeom prst="rect">
            <a:avLst/>
          </a:prstGeom>
          <a:noFill/>
        </p:spPr>
        <p:txBody>
          <a:bodyPr wrap="square" rtlCol="0">
            <a:spAutoFit/>
          </a:bodyPr>
          <a:lstStyle/>
          <a:p>
            <a:r>
              <a:rPr kumimoji="1" lang="en-US" altLang="zh-CN" b="1" dirty="0" err="1">
                <a:latin typeface="Menlo" charset="0"/>
                <a:ea typeface="Menlo" charset="0"/>
                <a:cs typeface="Menlo" charset="0"/>
              </a:rPr>
              <a:t>typedef</a:t>
            </a:r>
            <a:r>
              <a:rPr kumimoji="1" lang="en-US" altLang="zh-CN" b="1" dirty="0">
                <a:latin typeface="Menlo" charset="0"/>
                <a:ea typeface="Menlo" charset="0"/>
                <a:cs typeface="Menlo" charset="0"/>
              </a:rPr>
              <a:t> </a:t>
            </a:r>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int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int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 Dummy;</a:t>
            </a:r>
          </a:p>
          <a:p>
            <a:r>
              <a:rPr kumimoji="1" lang="en-US" altLang="zh-CN" dirty="0">
                <a:latin typeface="Menlo" charset="0"/>
                <a:ea typeface="Menlo" charset="0"/>
                <a:cs typeface="Menlo" charset="0"/>
              </a:rPr>
              <a:t> </a:t>
            </a:r>
          </a:p>
          <a:p>
            <a:r>
              <a:rPr kumimoji="1" lang="en-US" altLang="zh-CN" b="1" dirty="0">
                <a:latin typeface="Menlo" charset="0"/>
                <a:ea typeface="Menlo" charset="0"/>
                <a:cs typeface="Menlo" charset="0"/>
              </a:rPr>
              <a:t>void</a:t>
            </a:r>
            <a:r>
              <a:rPr kumimoji="1" lang="en-US" altLang="zh-CN" dirty="0">
                <a:latin typeface="Menlo" charset="0"/>
                <a:ea typeface="Menlo" charset="0"/>
                <a:cs typeface="Menlo" charset="0"/>
              </a:rPr>
              <a:t> foo(</a:t>
            </a:r>
            <a:r>
              <a:rPr kumimoji="1" lang="en-US" altLang="zh-CN" b="1" dirty="0">
                <a:latin typeface="Menlo" charset="0"/>
                <a:ea typeface="Menlo" charset="0"/>
                <a:cs typeface="Menlo" charset="0"/>
              </a:rPr>
              <a:t>void</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Dummy *</a:t>
            </a:r>
            <a:r>
              <a:rPr kumimoji="1" lang="en-US" altLang="zh-CN" i="1" dirty="0" err="1">
                <a:latin typeface="Menlo" charset="0"/>
                <a:ea typeface="Menlo" charset="0"/>
                <a:cs typeface="Menlo" charset="0"/>
              </a:rPr>
              <a:t>ptr</a:t>
            </a:r>
            <a:r>
              <a:rPr kumimoji="1" lang="en-US" altLang="zh-CN" dirty="0">
                <a:latin typeface="Menlo" charset="0"/>
                <a:ea typeface="Menlo" charset="0"/>
                <a:cs typeface="Menlo" charset="0"/>
              </a:rPr>
              <a:t> = (Dummy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malloc</a:t>
            </a:r>
            <a:r>
              <a:rPr kumimoji="1" lang="en-US" altLang="zh-CN" dirty="0">
                <a:latin typeface="Menlo" charset="0"/>
                <a:ea typeface="Menlo" charset="0"/>
                <a:cs typeface="Menlo" charset="0"/>
              </a:rPr>
              <a:t>(</a:t>
            </a:r>
            <a:r>
              <a:rPr kumimoji="1" lang="en-US" altLang="zh-CN" b="1" dirty="0" err="1">
                <a:latin typeface="Menlo" charset="0"/>
                <a:ea typeface="Menlo" charset="0"/>
                <a:cs typeface="Menlo" charset="0"/>
              </a:rPr>
              <a:t>sizeof</a:t>
            </a:r>
            <a:r>
              <a:rPr kumimoji="1" lang="en-US" altLang="zh-CN" dirty="0">
                <a:latin typeface="Menlo" charset="0"/>
                <a:ea typeface="Menlo" charset="0"/>
                <a:cs typeface="Menlo" charset="0"/>
              </a:rPr>
              <a:t>(</a:t>
            </a:r>
            <a:r>
              <a:rPr kumimoji="1" lang="en-US" altLang="zh-CN" b="1" dirty="0" err="1">
                <a:latin typeface="Menlo" charset="0"/>
                <a:ea typeface="Menlo" charset="0"/>
                <a:cs typeface="Menlo" charset="0"/>
              </a:rPr>
              <a:t>struct</a:t>
            </a:r>
            <a:r>
              <a:rPr kumimoji="1" lang="en-US" altLang="zh-CN" dirty="0">
                <a:latin typeface="Menlo" charset="0"/>
                <a:ea typeface="Menlo" charset="0"/>
                <a:cs typeface="Menlo" charset="0"/>
              </a:rPr>
              <a:t> Dummy));</a:t>
            </a:r>
          </a:p>
          <a:p>
            <a:r>
              <a:rPr kumimoji="1" lang="en-US" altLang="zh-CN" dirty="0">
                <a:latin typeface="Menlo" charset="0"/>
                <a:ea typeface="Menlo" charset="0"/>
                <a:cs typeface="Menlo" charset="0"/>
              </a:rPr>
              <a:t>    Dummy *</a:t>
            </a:r>
            <a:r>
              <a:rPr kumimoji="1" lang="en-US" altLang="zh-CN" i="1" dirty="0">
                <a:latin typeface="Menlo" charset="0"/>
                <a:ea typeface="Menlo" charset="0"/>
                <a:cs typeface="Menlo" charset="0"/>
              </a:rPr>
              <a:t>alias </a:t>
            </a:r>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ptr</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free(</a:t>
            </a:r>
            <a:r>
              <a:rPr kumimoji="1" lang="en-US" altLang="zh-CN" i="1" dirty="0" err="1">
                <a:latin typeface="Menlo" charset="0"/>
                <a:ea typeface="Menlo" charset="0"/>
                <a:cs typeface="Menlo" charset="0"/>
              </a:rPr>
              <a:t>ptr</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int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 </a:t>
            </a:r>
            <a:r>
              <a:rPr kumimoji="1" lang="en-US" altLang="zh-CN" i="1" dirty="0" err="1">
                <a:latin typeface="Menlo" charset="0"/>
                <a:ea typeface="Menlo" charset="0"/>
                <a:cs typeface="Menlo" charset="0"/>
              </a:rPr>
              <a:t>alias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free(</a:t>
            </a:r>
            <a:r>
              <a:rPr kumimoji="1" lang="en-US" altLang="zh-CN" i="1" dirty="0">
                <a:latin typeface="Menlo" charset="0"/>
                <a:ea typeface="Menlo" charset="0"/>
                <a:cs typeface="Menlo" charset="0"/>
              </a:rPr>
              <a:t>alias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
        <p:nvSpPr>
          <p:cNvPr id="57" name="Rectangle 56"/>
          <p:cNvSpPr/>
          <p:nvPr/>
        </p:nvSpPr>
        <p:spPr>
          <a:xfrm>
            <a:off x="2036885" y="4440035"/>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8" name="Rectangle 57"/>
          <p:cNvSpPr/>
          <p:nvPr/>
        </p:nvSpPr>
        <p:spPr>
          <a:xfrm>
            <a:off x="2036885" y="4853274"/>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t>ptr</a:t>
            </a:r>
            <a:endParaRPr kumimoji="1" lang="zh-CN" altLang="en-US" dirty="0"/>
          </a:p>
        </p:txBody>
      </p:sp>
      <p:sp>
        <p:nvSpPr>
          <p:cNvPr id="59" name="Rectangle 58"/>
          <p:cNvSpPr/>
          <p:nvPr/>
        </p:nvSpPr>
        <p:spPr>
          <a:xfrm>
            <a:off x="2036885" y="5266513"/>
            <a:ext cx="1547446" cy="41323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a:t>alias</a:t>
            </a:r>
            <a:endParaRPr kumimoji="1" lang="zh-CN" altLang="en-US" dirty="0"/>
          </a:p>
        </p:txBody>
      </p:sp>
      <p:sp>
        <p:nvSpPr>
          <p:cNvPr id="60" name="Rectangle 59"/>
          <p:cNvSpPr/>
          <p:nvPr/>
        </p:nvSpPr>
        <p:spPr>
          <a:xfrm>
            <a:off x="5442439" y="4440035"/>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.a</a:t>
            </a:r>
            <a:endParaRPr kumimoji="1" lang="zh-CN" altLang="en-US" dirty="0"/>
          </a:p>
        </p:txBody>
      </p:sp>
      <p:sp>
        <p:nvSpPr>
          <p:cNvPr id="61" name="Rectangle 60"/>
          <p:cNvSpPr/>
          <p:nvPr/>
        </p:nvSpPr>
        <p:spPr>
          <a:xfrm>
            <a:off x="5442439" y="4853274"/>
            <a:ext cx="1547446" cy="413239"/>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a:t>.b</a:t>
            </a:r>
            <a:endParaRPr kumimoji="1" lang="zh-CN" altLang="en-US" dirty="0"/>
          </a:p>
        </p:txBody>
      </p:sp>
      <p:cxnSp>
        <p:nvCxnSpPr>
          <p:cNvPr id="62" name="Curved Connector 61"/>
          <p:cNvCxnSpPr>
            <a:stCxn id="61" idx="3"/>
            <a:endCxn id="63" idx="1"/>
          </p:cNvCxnSpPr>
          <p:nvPr/>
        </p:nvCxnSpPr>
        <p:spPr>
          <a:xfrm flipV="1">
            <a:off x="3584331" y="4646655"/>
            <a:ext cx="1858108" cy="413239"/>
          </a:xfrm>
          <a:prstGeom prst="curved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471990" y="6067070"/>
            <a:ext cx="677237" cy="369332"/>
          </a:xfrm>
          <a:prstGeom prst="rect">
            <a:avLst/>
          </a:prstGeom>
          <a:noFill/>
        </p:spPr>
        <p:txBody>
          <a:bodyPr wrap="none" rtlCol="0">
            <a:spAutoFit/>
          </a:bodyPr>
          <a:lstStyle/>
          <a:p>
            <a:r>
              <a:rPr kumimoji="1" lang="en-US" altLang="zh-CN" dirty="0"/>
              <a:t>Stack</a:t>
            </a:r>
            <a:endParaRPr kumimoji="1" lang="zh-CN" altLang="en-US" dirty="0"/>
          </a:p>
        </p:txBody>
      </p:sp>
      <p:sp>
        <p:nvSpPr>
          <p:cNvPr id="64" name="TextBox 63"/>
          <p:cNvSpPr txBox="1"/>
          <p:nvPr/>
        </p:nvSpPr>
        <p:spPr>
          <a:xfrm>
            <a:off x="5877769" y="6067070"/>
            <a:ext cx="676788" cy="369332"/>
          </a:xfrm>
          <a:prstGeom prst="rect">
            <a:avLst/>
          </a:prstGeom>
          <a:noFill/>
        </p:spPr>
        <p:txBody>
          <a:bodyPr wrap="none" rtlCol="0">
            <a:spAutoFit/>
          </a:bodyPr>
          <a:lstStyle/>
          <a:p>
            <a:r>
              <a:rPr kumimoji="1" lang="en-US" altLang="zh-CN" dirty="0"/>
              <a:t>Heap</a:t>
            </a:r>
            <a:endParaRPr kumimoji="1" lang="zh-CN" altLang="en-US" dirty="0"/>
          </a:p>
        </p:txBody>
      </p:sp>
      <p:cxnSp>
        <p:nvCxnSpPr>
          <p:cNvPr id="67" name="Curved Connector 66"/>
          <p:cNvCxnSpPr>
            <a:stCxn id="59" idx="3"/>
            <a:endCxn id="60" idx="1"/>
          </p:cNvCxnSpPr>
          <p:nvPr/>
        </p:nvCxnSpPr>
        <p:spPr>
          <a:xfrm flipV="1">
            <a:off x="3584331" y="4646655"/>
            <a:ext cx="1858108" cy="826478"/>
          </a:xfrm>
          <a:prstGeom prst="curved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ight Arrow 67"/>
          <p:cNvSpPr/>
          <p:nvPr/>
        </p:nvSpPr>
        <p:spPr>
          <a:xfrm>
            <a:off x="246184" y="2962122"/>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9" name="TextBox 68"/>
          <p:cNvSpPr txBox="1"/>
          <p:nvPr/>
        </p:nvSpPr>
        <p:spPr>
          <a:xfrm>
            <a:off x="5430275" y="4440035"/>
            <a:ext cx="2248564" cy="461665"/>
          </a:xfrm>
          <a:prstGeom prst="rect">
            <a:avLst/>
          </a:prstGeom>
          <a:noFill/>
        </p:spPr>
        <p:txBody>
          <a:bodyPr wrap="none" rtlCol="0">
            <a:spAutoFit/>
          </a:bodyPr>
          <a:lstStyle/>
          <a:p>
            <a:r>
              <a:rPr kumimoji="1" lang="en-US" altLang="zh-CN" sz="2400" i="1" dirty="0">
                <a:solidFill>
                  <a:srgbClr val="FF0000"/>
                </a:solidFill>
              </a:rPr>
              <a:t>Dangling Pointer</a:t>
            </a:r>
            <a:endParaRPr kumimoji="1" lang="zh-CN" altLang="en-US" sz="2400" i="1" dirty="0">
              <a:solidFill>
                <a:srgbClr val="FF0000"/>
              </a:solidFill>
            </a:endParaRPr>
          </a:p>
        </p:txBody>
      </p:sp>
      <p:sp>
        <p:nvSpPr>
          <p:cNvPr id="70" name="Right Arrow 69"/>
          <p:cNvSpPr/>
          <p:nvPr/>
        </p:nvSpPr>
        <p:spPr>
          <a:xfrm>
            <a:off x="246183" y="327876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1" name="TextBox 70"/>
          <p:cNvSpPr txBox="1"/>
          <p:nvPr/>
        </p:nvSpPr>
        <p:spPr>
          <a:xfrm>
            <a:off x="4024152" y="3063647"/>
            <a:ext cx="1888787" cy="461665"/>
          </a:xfrm>
          <a:prstGeom prst="rect">
            <a:avLst/>
          </a:prstGeom>
          <a:noFill/>
        </p:spPr>
        <p:txBody>
          <a:bodyPr wrap="none" rtlCol="0">
            <a:spAutoFit/>
          </a:bodyPr>
          <a:lstStyle/>
          <a:p>
            <a:r>
              <a:rPr kumimoji="1" lang="en-US" altLang="zh-CN" sz="2400" i="1" dirty="0">
                <a:solidFill>
                  <a:srgbClr val="FF0000"/>
                </a:solidFill>
              </a:rPr>
              <a:t>Use after free</a:t>
            </a:r>
            <a:endParaRPr kumimoji="1" lang="zh-CN" altLang="en-US" sz="2400" i="1" dirty="0">
              <a:solidFill>
                <a:srgbClr val="FF0000"/>
              </a:solidFill>
            </a:endParaRPr>
          </a:p>
        </p:txBody>
      </p:sp>
      <p:sp>
        <p:nvSpPr>
          <p:cNvPr id="72" name="TextBox 71"/>
          <p:cNvSpPr txBox="1"/>
          <p:nvPr/>
        </p:nvSpPr>
        <p:spPr>
          <a:xfrm>
            <a:off x="4513385" y="3707719"/>
            <a:ext cx="1632178" cy="461665"/>
          </a:xfrm>
          <a:prstGeom prst="rect">
            <a:avLst/>
          </a:prstGeom>
          <a:noFill/>
        </p:spPr>
        <p:txBody>
          <a:bodyPr wrap="none" rtlCol="0">
            <a:spAutoFit/>
          </a:bodyPr>
          <a:lstStyle/>
          <a:p>
            <a:r>
              <a:rPr kumimoji="1" lang="en-US" altLang="zh-CN" sz="2400" i="1" dirty="0">
                <a:solidFill>
                  <a:srgbClr val="FF0000"/>
                </a:solidFill>
              </a:rPr>
              <a:t>Double free</a:t>
            </a:r>
            <a:endParaRPr kumimoji="1" lang="zh-CN" altLang="en-US" sz="2400" i="1" dirty="0">
              <a:solidFill>
                <a:srgbClr val="FF0000"/>
              </a:solidFill>
            </a:endParaRPr>
          </a:p>
        </p:txBody>
      </p:sp>
      <p:cxnSp>
        <p:nvCxnSpPr>
          <p:cNvPr id="78" name="Straight Arrow Connector 77"/>
          <p:cNvCxnSpPr/>
          <p:nvPr/>
        </p:nvCxnSpPr>
        <p:spPr>
          <a:xfrm flipH="1">
            <a:off x="3446585" y="3309546"/>
            <a:ext cx="562707" cy="8428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72" idx="1"/>
          </p:cNvCxnSpPr>
          <p:nvPr/>
        </p:nvCxnSpPr>
        <p:spPr>
          <a:xfrm flipH="1" flipV="1">
            <a:off x="2971800" y="3631223"/>
            <a:ext cx="1541585" cy="30732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056238" y="3230448"/>
            <a:ext cx="1170513" cy="461665"/>
          </a:xfrm>
          <a:prstGeom prst="rect">
            <a:avLst/>
          </a:prstGeom>
          <a:noFill/>
        </p:spPr>
        <p:txBody>
          <a:bodyPr wrap="none" rtlCol="0">
            <a:spAutoFit/>
          </a:bodyPr>
          <a:lstStyle/>
          <a:p>
            <a:r>
              <a:rPr kumimoji="1" lang="en-US" altLang="zh-CN" sz="2400" i="1" dirty="0">
                <a:solidFill>
                  <a:schemeClr val="accent1"/>
                </a:solidFill>
              </a:rPr>
              <a:t>Aliasing</a:t>
            </a:r>
            <a:endParaRPr kumimoji="1" lang="zh-CN" altLang="en-US" sz="2400" i="1" dirty="0">
              <a:solidFill>
                <a:schemeClr val="accent1"/>
              </a:solidFill>
            </a:endParaRPr>
          </a:p>
        </p:txBody>
      </p:sp>
      <p:sp>
        <p:nvSpPr>
          <p:cNvPr id="4" name="Plus 3"/>
          <p:cNvSpPr/>
          <p:nvPr/>
        </p:nvSpPr>
        <p:spPr>
          <a:xfrm>
            <a:off x="7255326" y="3331366"/>
            <a:ext cx="298938" cy="298938"/>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2" name="TextBox 21"/>
          <p:cNvSpPr txBox="1"/>
          <p:nvPr/>
        </p:nvSpPr>
        <p:spPr>
          <a:xfrm>
            <a:off x="7630556" y="3230448"/>
            <a:ext cx="1354089" cy="461665"/>
          </a:xfrm>
          <a:prstGeom prst="rect">
            <a:avLst/>
          </a:prstGeom>
          <a:noFill/>
        </p:spPr>
        <p:txBody>
          <a:bodyPr wrap="none" rtlCol="0">
            <a:spAutoFit/>
          </a:bodyPr>
          <a:lstStyle/>
          <a:p>
            <a:r>
              <a:rPr kumimoji="1" lang="en-US" altLang="zh-CN" sz="2400" i="1" dirty="0">
                <a:solidFill>
                  <a:srgbClr val="FF0000"/>
                </a:solidFill>
              </a:rPr>
              <a:t>Mutation</a:t>
            </a:r>
            <a:endParaRPr kumimoji="1" lang="zh-CN" altLang="en-US" sz="2400" i="1" dirty="0">
              <a:solidFill>
                <a:srgbClr val="FF0000"/>
              </a:solidFill>
            </a:endParaRPr>
          </a:p>
        </p:txBody>
      </p:sp>
    </p:spTree>
    <p:extLst>
      <p:ext uri="{BB962C8B-B14F-4D97-AF65-F5344CB8AC3E}">
        <p14:creationId xmlns:p14="http://schemas.microsoft.com/office/powerpoint/2010/main" val="21102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par>
                                <p:cTn id="9" presetID="9" presetClass="entr" presetSubtype="0" fill="hold" grpId="0" nodeType="with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dissolve">
                                      <p:cBhvr>
                                        <p:cTn id="11" dur="500"/>
                                        <p:tgtEl>
                                          <p:spTgt spid="57"/>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59"/>
                                        </p:tgtEl>
                                        <p:attrNameLst>
                                          <p:attrName>style.visibility</p:attrName>
                                        </p:attrNameLst>
                                      </p:cBhvr>
                                      <p:to>
                                        <p:strVal val="visible"/>
                                      </p:to>
                                    </p:set>
                                    <p:animEffect transition="in" filter="dissolve">
                                      <p:cBhvr>
                                        <p:cTn id="14" dur="500"/>
                                        <p:tgtEl>
                                          <p:spTgt spid="59"/>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dissolve">
                                      <p:cBhvr>
                                        <p:cTn id="17" dur="500"/>
                                        <p:tgtEl>
                                          <p:spTgt spid="60"/>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61"/>
                                        </p:tgtEl>
                                        <p:attrNameLst>
                                          <p:attrName>style.visibility</p:attrName>
                                        </p:attrNameLst>
                                      </p:cBhvr>
                                      <p:to>
                                        <p:strVal val="visible"/>
                                      </p:to>
                                    </p:set>
                                    <p:animEffect transition="in" filter="dissolve">
                                      <p:cBhvr>
                                        <p:cTn id="20" dur="500"/>
                                        <p:tgtEl>
                                          <p:spTgt spid="61"/>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animEffect transition="in" filter="dissolve">
                                      <p:cBhvr>
                                        <p:cTn id="23" dur="500"/>
                                        <p:tgtEl>
                                          <p:spTgt spid="5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63"/>
                                        </p:tgtEl>
                                        <p:attrNameLst>
                                          <p:attrName>style.visibility</p:attrName>
                                        </p:attrNameLst>
                                      </p:cBhvr>
                                      <p:to>
                                        <p:strVal val="visible"/>
                                      </p:to>
                                    </p:set>
                                    <p:animEffect transition="in" filter="dissolve">
                                      <p:cBhvr>
                                        <p:cTn id="26" dur="500"/>
                                        <p:tgtEl>
                                          <p:spTgt spid="63"/>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dissolve">
                                      <p:cBhvr>
                                        <p:cTn id="29" dur="500"/>
                                        <p:tgtEl>
                                          <p:spTgt spid="64"/>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62"/>
                                        </p:tgtEl>
                                        <p:attrNameLst>
                                          <p:attrName>style.visibility</p:attrName>
                                        </p:attrNameLst>
                                      </p:cBhvr>
                                      <p:to>
                                        <p:strVal val="visible"/>
                                      </p:to>
                                    </p:set>
                                    <p:animEffect transition="in" filter="wipe(left)">
                                      <p:cBhvr>
                                        <p:cTn id="33" dur="500"/>
                                        <p:tgtEl>
                                          <p:spTgt spid="62"/>
                                        </p:tgtEl>
                                      </p:cBhvr>
                                    </p:animEffect>
                                  </p:childTnLst>
                                </p:cTn>
                              </p:par>
                              <p:par>
                                <p:cTn id="34" presetID="22" presetClass="entr" presetSubtype="8" fill="hold" nodeType="with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wipe(left)">
                                      <p:cBhvr>
                                        <p:cTn id="36" dur="500"/>
                                        <p:tgtEl>
                                          <p:spTgt spid="67"/>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xit" presetSubtype="0" fill="hold" grpId="1" nodeType="clickEffect">
                                  <p:stCondLst>
                                    <p:cond delay="0"/>
                                  </p:stCondLst>
                                  <p:childTnLst>
                                    <p:animEffect transition="out" filter="dissolve">
                                      <p:cBhvr>
                                        <p:cTn id="40" dur="500"/>
                                        <p:tgtEl>
                                          <p:spTgt spid="60"/>
                                        </p:tgtEl>
                                      </p:cBhvr>
                                    </p:animEffect>
                                    <p:set>
                                      <p:cBhvr>
                                        <p:cTn id="41" dur="1" fill="hold">
                                          <p:stCondLst>
                                            <p:cond delay="499"/>
                                          </p:stCondLst>
                                        </p:cTn>
                                        <p:tgtEl>
                                          <p:spTgt spid="60"/>
                                        </p:tgtEl>
                                        <p:attrNameLst>
                                          <p:attrName>style.visibility</p:attrName>
                                        </p:attrNameLst>
                                      </p:cBhvr>
                                      <p:to>
                                        <p:strVal val="hidden"/>
                                      </p:to>
                                    </p:set>
                                  </p:childTnLst>
                                </p:cTn>
                              </p:par>
                              <p:par>
                                <p:cTn id="42" presetID="9" presetClass="exit" presetSubtype="0" fill="hold" grpId="1" nodeType="withEffect">
                                  <p:stCondLst>
                                    <p:cond delay="0"/>
                                  </p:stCondLst>
                                  <p:childTnLst>
                                    <p:animEffect transition="out" filter="dissolve">
                                      <p:cBhvr>
                                        <p:cTn id="43" dur="500"/>
                                        <p:tgtEl>
                                          <p:spTgt spid="61"/>
                                        </p:tgtEl>
                                      </p:cBhvr>
                                    </p:animEffect>
                                    <p:set>
                                      <p:cBhvr>
                                        <p:cTn id="44" dur="1" fill="hold">
                                          <p:stCondLst>
                                            <p:cond delay="499"/>
                                          </p:stCondLst>
                                        </p:cTn>
                                        <p:tgtEl>
                                          <p:spTgt spid="6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69"/>
                                        </p:tgtEl>
                                        <p:attrNameLst>
                                          <p:attrName>style.visibility</p:attrName>
                                        </p:attrNameLst>
                                      </p:cBhvr>
                                      <p:to>
                                        <p:strVal val="visible"/>
                                      </p:to>
                                    </p:set>
                                    <p:animEffect transition="in" filter="dissolve">
                                      <p:cBhvr>
                                        <p:cTn id="49" dur="500"/>
                                        <p:tgtEl>
                                          <p:spTgt spid="69"/>
                                        </p:tgtEl>
                                      </p:cBhvr>
                                    </p:animEffect>
                                  </p:childTnLst>
                                </p:cTn>
                              </p:par>
                              <p:par>
                                <p:cTn id="50" presetID="7" presetClass="emph" presetSubtype="2" fill="hold" nodeType="withEffect">
                                  <p:stCondLst>
                                    <p:cond delay="0"/>
                                  </p:stCondLst>
                                  <p:childTnLst>
                                    <p:animClr clrSpc="rgb" dir="cw">
                                      <p:cBhvr>
                                        <p:cTn id="51" dur="2000" fill="hold"/>
                                        <p:tgtEl>
                                          <p:spTgt spid="62"/>
                                        </p:tgtEl>
                                        <p:attrNameLst>
                                          <p:attrName>stroke.color</p:attrName>
                                        </p:attrNameLst>
                                      </p:cBhvr>
                                      <p:to>
                                        <a:srgbClr val="FF2600"/>
                                      </p:to>
                                    </p:animClr>
                                    <p:set>
                                      <p:cBhvr>
                                        <p:cTn id="52" dur="2000" fill="hold"/>
                                        <p:tgtEl>
                                          <p:spTgt spid="62"/>
                                        </p:tgtEl>
                                        <p:attrNameLst>
                                          <p:attrName>stroke.on</p:attrName>
                                        </p:attrNameLst>
                                      </p:cBhvr>
                                      <p:to>
                                        <p:strVal val="true"/>
                                      </p:to>
                                    </p:set>
                                  </p:childTnLst>
                                </p:cTn>
                              </p:par>
                              <p:par>
                                <p:cTn id="53" presetID="7" presetClass="emph" presetSubtype="2" fill="hold" nodeType="withEffect">
                                  <p:stCondLst>
                                    <p:cond delay="0"/>
                                  </p:stCondLst>
                                  <p:childTnLst>
                                    <p:animClr clrSpc="rgb" dir="cw">
                                      <p:cBhvr>
                                        <p:cTn id="54" dur="2000" fill="hold"/>
                                        <p:tgtEl>
                                          <p:spTgt spid="67"/>
                                        </p:tgtEl>
                                        <p:attrNameLst>
                                          <p:attrName>stroke.color</p:attrName>
                                        </p:attrNameLst>
                                      </p:cBhvr>
                                      <p:to>
                                        <a:srgbClr val="FF2600"/>
                                      </p:to>
                                    </p:animClr>
                                    <p:set>
                                      <p:cBhvr>
                                        <p:cTn id="55" dur="2000" fill="hold"/>
                                        <p:tgtEl>
                                          <p:spTgt spid="67"/>
                                        </p:tgtEl>
                                        <p:attrNameLst>
                                          <p:attrName>stroke.on</p:attrName>
                                        </p:attrNameLst>
                                      </p:cBhvr>
                                      <p:to>
                                        <p:strVal val="true"/>
                                      </p:to>
                                    </p:se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68"/>
                                        </p:tgtEl>
                                        <p:attrNameLst>
                                          <p:attrName>style.visibility</p:attrName>
                                        </p:attrNameLst>
                                      </p:cBhvr>
                                      <p:to>
                                        <p:strVal val="hidden"/>
                                      </p:to>
                                    </p:set>
                                  </p:childTnLst>
                                </p:cTn>
                              </p:par>
                            </p:childTnLst>
                          </p:cTn>
                        </p:par>
                        <p:par>
                          <p:cTn id="60" fill="hold">
                            <p:stCondLst>
                              <p:cond delay="0"/>
                            </p:stCondLst>
                            <p:childTnLst>
                              <p:par>
                                <p:cTn id="61" presetID="1" presetClass="entr" presetSubtype="0" fill="hold" grpId="0" nodeType="afterEffect">
                                  <p:stCondLst>
                                    <p:cond delay="0"/>
                                  </p:stCondLst>
                                  <p:childTnLst>
                                    <p:set>
                                      <p:cBhvr>
                                        <p:cTn id="62" dur="1" fill="hold">
                                          <p:stCondLst>
                                            <p:cond delay="0"/>
                                          </p:stCondLst>
                                        </p:cTn>
                                        <p:tgtEl>
                                          <p:spTgt spid="7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3" presetClass="emph" presetSubtype="2" fill="hold" nodeType="clickEffect">
                                  <p:stCondLst>
                                    <p:cond delay="0"/>
                                  </p:stCondLst>
                                  <p:childTnLst>
                                    <p:animClr clrSpc="rgb" dir="cw">
                                      <p:cBhvr override="childStyle">
                                        <p:cTn id="66" dur="2000" fill="hold"/>
                                        <p:tgtEl>
                                          <p:spTgt spid="56">
                                            <p:txEl>
                                              <p:pRg st="6" end="6"/>
                                            </p:txEl>
                                          </p:spTgt>
                                        </p:tgtEl>
                                        <p:attrNameLst>
                                          <p:attrName>style.color</p:attrName>
                                        </p:attrNameLst>
                                      </p:cBhvr>
                                      <p:to>
                                        <a:srgbClr val="FF2600"/>
                                      </p:to>
                                    </p:animClr>
                                  </p:childTnLst>
                                </p:cTn>
                              </p:par>
                              <p:par>
                                <p:cTn id="67" presetID="3" presetClass="emph" presetSubtype="2" fill="hold" nodeType="withEffect">
                                  <p:stCondLst>
                                    <p:cond delay="0"/>
                                  </p:stCondLst>
                                  <p:childTnLst>
                                    <p:animClr clrSpc="rgb" dir="cw">
                                      <p:cBhvr override="childStyle">
                                        <p:cTn id="68" dur="2000" fill="hold"/>
                                        <p:tgtEl>
                                          <p:spTgt spid="56">
                                            <p:txEl>
                                              <p:pRg st="7" end="7"/>
                                            </p:txEl>
                                          </p:spTgt>
                                        </p:tgtEl>
                                        <p:attrNameLst>
                                          <p:attrName>style.color</p:attrName>
                                        </p:attrNameLst>
                                      </p:cBhvr>
                                      <p:to>
                                        <a:srgbClr val="FF2600"/>
                                      </p:to>
                                    </p:animClr>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grpId="0" nodeType="click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dissolve">
                                      <p:cBhvr>
                                        <p:cTn id="73" dur="500"/>
                                        <p:tgtEl>
                                          <p:spTgt spid="71"/>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2"/>
                                        </p:tgtEl>
                                        <p:attrNameLst>
                                          <p:attrName>style.visibility</p:attrName>
                                        </p:attrNameLst>
                                      </p:cBhvr>
                                      <p:to>
                                        <p:strVal val="visible"/>
                                      </p:to>
                                    </p:set>
                                    <p:animEffect transition="in" filter="dissolve">
                                      <p:cBhvr>
                                        <p:cTn id="76" dur="500"/>
                                        <p:tgtEl>
                                          <p:spTgt spid="72"/>
                                        </p:tgtEl>
                                      </p:cBhvr>
                                    </p:animEffect>
                                  </p:childTnLst>
                                </p:cTn>
                              </p:par>
                              <p:par>
                                <p:cTn id="77" presetID="22" presetClass="entr" presetSubtype="2" fill="hold" nodeType="withEffect">
                                  <p:stCondLst>
                                    <p:cond delay="0"/>
                                  </p:stCondLst>
                                  <p:childTnLst>
                                    <p:set>
                                      <p:cBhvr>
                                        <p:cTn id="78" dur="1" fill="hold">
                                          <p:stCondLst>
                                            <p:cond delay="0"/>
                                          </p:stCondLst>
                                        </p:cTn>
                                        <p:tgtEl>
                                          <p:spTgt spid="78"/>
                                        </p:tgtEl>
                                        <p:attrNameLst>
                                          <p:attrName>style.visibility</p:attrName>
                                        </p:attrNameLst>
                                      </p:cBhvr>
                                      <p:to>
                                        <p:strVal val="visible"/>
                                      </p:to>
                                    </p:set>
                                    <p:animEffect transition="in" filter="wipe(right)">
                                      <p:cBhvr>
                                        <p:cTn id="79" dur="500"/>
                                        <p:tgtEl>
                                          <p:spTgt spid="78"/>
                                        </p:tgtEl>
                                      </p:cBhvr>
                                    </p:animEffect>
                                  </p:childTnLst>
                                </p:cTn>
                              </p:par>
                              <p:par>
                                <p:cTn id="80" presetID="22" presetClass="entr" presetSubtype="2" fill="hold" nodeType="withEffect">
                                  <p:stCondLst>
                                    <p:cond delay="0"/>
                                  </p:stCondLst>
                                  <p:childTnLst>
                                    <p:set>
                                      <p:cBhvr>
                                        <p:cTn id="81" dur="1" fill="hold">
                                          <p:stCondLst>
                                            <p:cond delay="0"/>
                                          </p:stCondLst>
                                        </p:cTn>
                                        <p:tgtEl>
                                          <p:spTgt spid="80"/>
                                        </p:tgtEl>
                                        <p:attrNameLst>
                                          <p:attrName>style.visibility</p:attrName>
                                        </p:attrNameLst>
                                      </p:cBhvr>
                                      <p:to>
                                        <p:strVal val="visible"/>
                                      </p:to>
                                    </p:set>
                                    <p:animEffect transition="in" filter="wipe(right)">
                                      <p:cBhvr>
                                        <p:cTn id="82" dur="500"/>
                                        <p:tgtEl>
                                          <p:spTgt spid="80"/>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dissolve">
                                      <p:cBhvr>
                                        <p:cTn id="87" dur="500"/>
                                        <p:tgtEl>
                                          <p:spTgt spid="3"/>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4"/>
                                        </p:tgtEl>
                                        <p:attrNameLst>
                                          <p:attrName>style.visibility</p:attrName>
                                        </p:attrNameLst>
                                      </p:cBhvr>
                                      <p:to>
                                        <p:strVal val="visible"/>
                                      </p:to>
                                    </p:set>
                                    <p:animEffect transition="in" filter="dissolve">
                                      <p:cBhvr>
                                        <p:cTn id="90" dur="500"/>
                                        <p:tgtEl>
                                          <p:spTgt spid="4"/>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dissolve">
                                      <p:cBhvr>
                                        <p:cTn id="9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animBg="1"/>
      <p:bldP spid="58" grpId="0" animBg="1"/>
      <p:bldP spid="59" grpId="0" animBg="1"/>
      <p:bldP spid="60" grpId="0" animBg="1"/>
      <p:bldP spid="60" grpId="1" animBg="1"/>
      <p:bldP spid="61" grpId="0" animBg="1"/>
      <p:bldP spid="61" grpId="1" animBg="1"/>
      <p:bldP spid="63" grpId="0"/>
      <p:bldP spid="64" grpId="0"/>
      <p:bldP spid="68" grpId="0" animBg="1"/>
      <p:bldP spid="68" grpId="1" animBg="1"/>
      <p:bldP spid="69" grpId="0"/>
      <p:bldP spid="70" grpId="0" animBg="1"/>
      <p:bldP spid="71" grpId="0"/>
      <p:bldP spid="72" grpId="0"/>
      <p:bldP spid="3" grpId="0"/>
      <p:bldP spid="4" grpId="0" animBg="1"/>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en-US" altLang="zh-CN" sz="3600" dirty="0"/>
              <a:t>Rust’s Solution: Ownership &amp; Borrowing</a:t>
            </a:r>
            <a:br>
              <a:rPr kumimoji="1" lang="en-US" altLang="zh-CN" sz="3600" dirty="0"/>
            </a:br>
            <a:r>
              <a:rPr lang="en-US" altLang="zh-CN" sz="2400" i="1" dirty="0"/>
              <a:t>core concepts</a:t>
            </a:r>
            <a:endParaRPr kumimoji="1" lang="zh-CN" altLang="en-US" sz="3600" dirty="0"/>
          </a:p>
        </p:txBody>
      </p:sp>
      <p:sp>
        <p:nvSpPr>
          <p:cNvPr id="3" name="Content Placeholder 2"/>
          <p:cNvSpPr>
            <a:spLocks noGrp="1"/>
          </p:cNvSpPr>
          <p:nvPr>
            <p:ph idx="1"/>
          </p:nvPr>
        </p:nvSpPr>
        <p:spPr/>
        <p:txBody>
          <a:bodyPr/>
          <a:lstStyle/>
          <a:p>
            <a:pPr marL="0" indent="0">
              <a:buNone/>
            </a:pPr>
            <a:endParaRPr kumimoji="1" lang="en-US" altLang="zh-CN" dirty="0"/>
          </a:p>
          <a:p>
            <a:pPr marL="0" indent="0">
              <a:buNone/>
            </a:pPr>
            <a:r>
              <a:rPr kumimoji="1" lang="en-US" altLang="zh-CN" dirty="0"/>
              <a:t>Compiler enforces:</a:t>
            </a:r>
          </a:p>
          <a:p>
            <a:r>
              <a:rPr kumimoji="1" lang="en-US" altLang="zh-CN" dirty="0"/>
              <a:t>Every resource has a unique </a:t>
            </a:r>
            <a:r>
              <a:rPr kumimoji="1" lang="en-US" altLang="zh-CN" i="1" dirty="0">
                <a:solidFill>
                  <a:schemeClr val="accent1"/>
                </a:solidFill>
              </a:rPr>
              <a:t>owner</a:t>
            </a:r>
            <a:r>
              <a:rPr kumimoji="1" lang="en-US" altLang="zh-CN" dirty="0"/>
              <a:t>.</a:t>
            </a:r>
          </a:p>
          <a:p>
            <a:r>
              <a:rPr kumimoji="1" lang="en-US" altLang="zh-CN" dirty="0"/>
              <a:t>Others can </a:t>
            </a:r>
            <a:r>
              <a:rPr kumimoji="1" lang="en-US" altLang="zh-CN" i="1" dirty="0">
                <a:solidFill>
                  <a:schemeClr val="accent1"/>
                </a:solidFill>
              </a:rPr>
              <a:t>borrow</a:t>
            </a:r>
            <a:r>
              <a:rPr kumimoji="1" lang="en-US" altLang="zh-CN" dirty="0"/>
              <a:t> the resource from its owner.</a:t>
            </a:r>
          </a:p>
          <a:p>
            <a:r>
              <a:rPr kumimoji="1" lang="en-US" altLang="zh-CN" dirty="0"/>
              <a:t>Owner </a:t>
            </a:r>
            <a:r>
              <a:rPr kumimoji="1" lang="en-US" altLang="zh-CN" i="1" dirty="0">
                <a:solidFill>
                  <a:srgbClr val="FF0000"/>
                </a:solidFill>
              </a:rPr>
              <a:t>cannot</a:t>
            </a:r>
            <a:r>
              <a:rPr kumimoji="1" lang="en-US" altLang="zh-CN" dirty="0">
                <a:solidFill>
                  <a:srgbClr val="FF0000"/>
                </a:solidFill>
              </a:rPr>
              <a:t> </a:t>
            </a:r>
            <a:r>
              <a:rPr kumimoji="1" lang="en-US" altLang="zh-CN" dirty="0"/>
              <a:t>free or mutate its resource while it is borrowed.</a:t>
            </a:r>
            <a:endParaRPr kumimoji="1" lang="zh-CN" altLang="en-US" dirty="0"/>
          </a:p>
        </p:txBody>
      </p:sp>
      <p:sp>
        <p:nvSpPr>
          <p:cNvPr id="6" name="TextBox 5"/>
          <p:cNvSpPr txBox="1"/>
          <p:nvPr/>
        </p:nvSpPr>
        <p:spPr>
          <a:xfrm>
            <a:off x="3285556" y="1825625"/>
            <a:ext cx="1170513" cy="461665"/>
          </a:xfrm>
          <a:prstGeom prst="rect">
            <a:avLst/>
          </a:prstGeom>
          <a:noFill/>
        </p:spPr>
        <p:txBody>
          <a:bodyPr wrap="none" rtlCol="0">
            <a:spAutoFit/>
          </a:bodyPr>
          <a:lstStyle/>
          <a:p>
            <a:r>
              <a:rPr kumimoji="1" lang="en-US" altLang="zh-CN" sz="2400" i="1" dirty="0">
                <a:solidFill>
                  <a:schemeClr val="accent1"/>
                </a:solidFill>
              </a:rPr>
              <a:t>Aliasing</a:t>
            </a:r>
            <a:endParaRPr kumimoji="1" lang="zh-CN" altLang="en-US" sz="2400" i="1" dirty="0">
              <a:solidFill>
                <a:schemeClr val="accent1"/>
              </a:solidFill>
            </a:endParaRPr>
          </a:p>
        </p:txBody>
      </p:sp>
      <p:sp>
        <p:nvSpPr>
          <p:cNvPr id="7" name="Plus 6"/>
          <p:cNvSpPr/>
          <p:nvPr/>
        </p:nvSpPr>
        <p:spPr>
          <a:xfrm>
            <a:off x="4484644" y="1926543"/>
            <a:ext cx="298938" cy="298938"/>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TextBox 7"/>
          <p:cNvSpPr txBox="1"/>
          <p:nvPr/>
        </p:nvSpPr>
        <p:spPr>
          <a:xfrm>
            <a:off x="4859874" y="1825625"/>
            <a:ext cx="1354089" cy="461665"/>
          </a:xfrm>
          <a:prstGeom prst="rect">
            <a:avLst/>
          </a:prstGeom>
          <a:noFill/>
        </p:spPr>
        <p:txBody>
          <a:bodyPr wrap="none" rtlCol="0">
            <a:spAutoFit/>
          </a:bodyPr>
          <a:lstStyle/>
          <a:p>
            <a:r>
              <a:rPr kumimoji="1" lang="en-US" altLang="zh-CN" sz="2400" i="1" dirty="0">
                <a:solidFill>
                  <a:srgbClr val="FF0000"/>
                </a:solidFill>
              </a:rPr>
              <a:t>Mutation</a:t>
            </a:r>
            <a:endParaRPr kumimoji="1" lang="zh-CN" altLang="en-US" sz="2400" i="1" dirty="0">
              <a:solidFill>
                <a:srgbClr val="FF0000"/>
              </a:solidFill>
            </a:endParaRPr>
          </a:p>
        </p:txBody>
      </p:sp>
      <p:sp>
        <p:nvSpPr>
          <p:cNvPr id="9" name="Multiply 8"/>
          <p:cNvSpPr/>
          <p:nvPr/>
        </p:nvSpPr>
        <p:spPr>
          <a:xfrm>
            <a:off x="3264142" y="1895769"/>
            <a:ext cx="1213339" cy="360485"/>
          </a:xfrm>
          <a:prstGeom prst="mathMultiply">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Multiply 9"/>
          <p:cNvSpPr/>
          <p:nvPr/>
        </p:nvSpPr>
        <p:spPr>
          <a:xfrm>
            <a:off x="4889264" y="1876214"/>
            <a:ext cx="1213339" cy="360485"/>
          </a:xfrm>
          <a:prstGeom prst="mathMultiply">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TextBox 10"/>
          <p:cNvSpPr txBox="1"/>
          <p:nvPr/>
        </p:nvSpPr>
        <p:spPr>
          <a:xfrm>
            <a:off x="628650" y="5328138"/>
            <a:ext cx="2742161" cy="461665"/>
          </a:xfrm>
          <a:prstGeom prst="rect">
            <a:avLst/>
          </a:prstGeom>
          <a:noFill/>
        </p:spPr>
        <p:txBody>
          <a:bodyPr wrap="none" rtlCol="0">
            <a:spAutoFit/>
          </a:bodyPr>
          <a:lstStyle/>
          <a:p>
            <a:r>
              <a:rPr kumimoji="1" lang="en-US" altLang="zh-CN" sz="2400" dirty="0"/>
              <a:t>No need for runtime</a:t>
            </a:r>
          </a:p>
        </p:txBody>
      </p:sp>
      <p:sp>
        <p:nvSpPr>
          <p:cNvPr id="12" name="TextBox 11"/>
          <p:cNvSpPr txBox="1"/>
          <p:nvPr/>
        </p:nvSpPr>
        <p:spPr>
          <a:xfrm>
            <a:off x="3597419" y="5328138"/>
            <a:ext cx="2073388" cy="461665"/>
          </a:xfrm>
          <a:prstGeom prst="rect">
            <a:avLst/>
          </a:prstGeom>
          <a:noFill/>
        </p:spPr>
        <p:txBody>
          <a:bodyPr wrap="none" rtlCol="0">
            <a:spAutoFit/>
          </a:bodyPr>
          <a:lstStyle/>
          <a:p>
            <a:r>
              <a:rPr kumimoji="1" lang="en-US" altLang="zh-CN" sz="2400" dirty="0"/>
              <a:t>Memory safety</a:t>
            </a:r>
            <a:endParaRPr kumimoji="1" lang="zh-CN" altLang="en-US" sz="2400" dirty="0"/>
          </a:p>
        </p:txBody>
      </p:sp>
      <p:sp>
        <p:nvSpPr>
          <p:cNvPr id="13" name="TextBox 12"/>
          <p:cNvSpPr txBox="1"/>
          <p:nvPr/>
        </p:nvSpPr>
        <p:spPr>
          <a:xfrm>
            <a:off x="5979656" y="5328138"/>
            <a:ext cx="2535694" cy="461665"/>
          </a:xfrm>
          <a:prstGeom prst="rect">
            <a:avLst/>
          </a:prstGeom>
          <a:noFill/>
        </p:spPr>
        <p:txBody>
          <a:bodyPr wrap="none" rtlCol="0">
            <a:spAutoFit/>
          </a:bodyPr>
          <a:lstStyle/>
          <a:p>
            <a:r>
              <a:rPr kumimoji="1" lang="en-US" altLang="zh-CN" sz="2400" dirty="0"/>
              <a:t>Data-race freedom</a:t>
            </a:r>
            <a:endParaRPr kumimoji="1" lang="zh-CN" altLang="en-US" sz="2400" dirty="0"/>
          </a:p>
        </p:txBody>
      </p:sp>
      <p:sp>
        <p:nvSpPr>
          <p:cNvPr id="14" name="Down Arrow 13"/>
          <p:cNvSpPr/>
          <p:nvPr/>
        </p:nvSpPr>
        <p:spPr>
          <a:xfrm>
            <a:off x="4432210" y="4545623"/>
            <a:ext cx="403805" cy="782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Left Arrow 14"/>
          <p:cNvSpPr/>
          <p:nvPr/>
        </p:nvSpPr>
        <p:spPr>
          <a:xfrm rot="20608348">
            <a:off x="2020871" y="4719269"/>
            <a:ext cx="1670539" cy="3912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Left Arrow 15"/>
          <p:cNvSpPr/>
          <p:nvPr/>
        </p:nvSpPr>
        <p:spPr>
          <a:xfrm rot="991652" flipH="1">
            <a:off x="5571393" y="4725011"/>
            <a:ext cx="1670539" cy="3912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84598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1"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hidden"/>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right)">
                                      <p:cBhvr>
                                        <p:cTn id="45" dur="500"/>
                                        <p:tgtEl>
                                          <p:spTgt spid="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dissolv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up)">
                                      <p:cBhvr>
                                        <p:cTn id="53" dur="500"/>
                                        <p:tgtEl>
                                          <p:spTgt spid="14"/>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dissolve">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left)">
                                      <p:cBhvr>
                                        <p:cTn id="61" dur="500"/>
                                        <p:tgtEl>
                                          <p:spTgt spid="16"/>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dissolve">
                                      <p:cBhvr>
                                        <p:cTn id="6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animBg="1"/>
      <p:bldP spid="8" grpId="0"/>
      <p:bldP spid="9" grpId="0" animBg="1"/>
      <p:bldP spid="9" grpId="1" animBg="1"/>
      <p:bldP spid="10" grpId="0" animBg="1"/>
      <p:bldP spid="11" grpId="0"/>
      <p:bldP spid="12" grpId="0"/>
      <p:bldP spid="13" grpId="0"/>
      <p:bldP spid="14" grpId="0" animBg="1"/>
      <p:bldP spid="15"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Ownership</a:t>
            </a:r>
            <a:br>
              <a:rPr kumimoji="1" lang="en-US" altLang="zh-CN" dirty="0"/>
            </a:br>
            <a:r>
              <a:rPr kumimoji="1" lang="en-US" altLang="zh-CN" sz="2400" dirty="0"/>
              <a:t>data move</a:t>
            </a:r>
            <a:endParaRPr kumimoji="1" lang="zh-CN" altLang="en-US" dirty="0"/>
          </a:p>
        </p:txBody>
      </p:sp>
      <p:sp>
        <p:nvSpPr>
          <p:cNvPr id="4" name="TextBox 3"/>
          <p:cNvSpPr txBox="1"/>
          <p:nvPr/>
        </p:nvSpPr>
        <p:spPr>
          <a:xfrm>
            <a:off x="628649" y="1837531"/>
            <a:ext cx="7530612" cy="1477328"/>
          </a:xfrm>
          <a:prstGeom prst="rect">
            <a:avLst/>
          </a:prstGeom>
          <a:noFill/>
        </p:spPr>
        <p:txBody>
          <a:bodyPr wrap="square" rtlCol="0">
            <a:spAutoFit/>
          </a:bodyPr>
          <a:lstStyle/>
          <a:p>
            <a:r>
              <a:rPr kumimoji="1" lang="en-US" altLang="zh-CN" b="1" dirty="0">
                <a:latin typeface="Menlo" charset="0"/>
                <a:ea typeface="Menlo" charset="0"/>
                <a:cs typeface="Menlo" charset="0"/>
              </a:rPr>
              <a:t>let </a:t>
            </a:r>
            <a:r>
              <a:rPr kumimoji="1" lang="en-US" altLang="zh-CN" dirty="0">
                <a:latin typeface="Menlo" charset="0"/>
                <a:ea typeface="Menlo" charset="0"/>
                <a:cs typeface="Menlo" charset="0"/>
              </a:rPr>
              <a:t>s1 = String::from("hello"); </a:t>
            </a:r>
          </a:p>
          <a:p>
            <a:r>
              <a:rPr kumimoji="1" lang="en-US" altLang="zh-CN" b="1" dirty="0">
                <a:latin typeface="Menlo" charset="0"/>
                <a:ea typeface="Menlo" charset="0"/>
                <a:cs typeface="Menlo" charset="0"/>
              </a:rPr>
              <a:t>let </a:t>
            </a:r>
            <a:r>
              <a:rPr kumimoji="1" lang="en-US" altLang="zh-CN" dirty="0">
                <a:latin typeface="Menlo" charset="0"/>
                <a:ea typeface="Menlo" charset="0"/>
                <a:cs typeface="Menlo" charset="0"/>
              </a:rPr>
              <a:t>s2 = s1; </a:t>
            </a:r>
          </a:p>
          <a:p>
            <a:endParaRPr kumimoji="1" lang="en-US" altLang="zh-CN" b="1" dirty="0">
              <a:latin typeface="Menlo" charset="0"/>
              <a:ea typeface="Menlo" charset="0"/>
              <a:cs typeface="Menlo" charset="0"/>
            </a:endParaRPr>
          </a:p>
          <a:p>
            <a:r>
              <a:rPr kumimoji="1" lang="en-US" altLang="zh-CN" dirty="0" err="1">
                <a:latin typeface="Menlo" charset="0"/>
                <a:ea typeface="Menlo" charset="0"/>
                <a:cs typeface="Menlo" charset="0"/>
              </a:rPr>
              <a:t>println</a:t>
            </a:r>
            <a:r>
              <a:rPr kumimoji="1" lang="en-US" altLang="zh-CN" dirty="0">
                <a:latin typeface="Menlo" charset="0"/>
                <a:ea typeface="Menlo" charset="0"/>
                <a:cs typeface="Menlo" charset="0"/>
              </a:rPr>
              <a:t>!("{}, world!", s1); </a:t>
            </a:r>
          </a:p>
          <a:p>
            <a:r>
              <a:rPr kumimoji="1" lang="en-US" altLang="zh-CN" dirty="0">
                <a:latin typeface="Menlo" charset="0"/>
                <a:ea typeface="Menlo" charset="0"/>
                <a:cs typeface="Menlo" charset="0"/>
              </a:rPr>
              <a:t>                               </a:t>
            </a:r>
            <a:r>
              <a:rPr kumimoji="1" lang="en-US" altLang="zh-CN" dirty="0">
                <a:solidFill>
                  <a:srgbClr val="FF0000"/>
                </a:solidFill>
                <a:latin typeface="Menlo" charset="0"/>
                <a:ea typeface="Menlo" charset="0"/>
                <a:cs typeface="Menlo" charset="0"/>
              </a:rPr>
              <a:t>^^ value borrowed here after move</a:t>
            </a:r>
            <a:endParaRPr kumimoji="1" lang="zh-CN" altLang="en-US" dirty="0">
              <a:solidFill>
                <a:srgbClr val="FF0000"/>
              </a:solidFill>
              <a:latin typeface="Menlo" charset="0"/>
              <a:ea typeface="Menlo" charset="0"/>
              <a:cs typeface="Menlo" charset="0"/>
            </a:endParaRPr>
          </a:p>
        </p:txBody>
      </p:sp>
      <p:sp>
        <p:nvSpPr>
          <p:cNvPr id="12" name="TextBox 11"/>
          <p:cNvSpPr txBox="1"/>
          <p:nvPr/>
        </p:nvSpPr>
        <p:spPr>
          <a:xfrm>
            <a:off x="2471990" y="6111029"/>
            <a:ext cx="677237" cy="369332"/>
          </a:xfrm>
          <a:prstGeom prst="rect">
            <a:avLst/>
          </a:prstGeom>
          <a:noFill/>
        </p:spPr>
        <p:txBody>
          <a:bodyPr wrap="none" rtlCol="0">
            <a:spAutoFit/>
          </a:bodyPr>
          <a:lstStyle/>
          <a:p>
            <a:r>
              <a:rPr kumimoji="1" lang="en-US" altLang="zh-CN" dirty="0"/>
              <a:t>Stack</a:t>
            </a:r>
            <a:endParaRPr kumimoji="1" lang="zh-CN" altLang="en-US" dirty="0"/>
          </a:p>
        </p:txBody>
      </p:sp>
      <p:sp>
        <p:nvSpPr>
          <p:cNvPr id="13" name="TextBox 12"/>
          <p:cNvSpPr txBox="1"/>
          <p:nvPr/>
        </p:nvSpPr>
        <p:spPr>
          <a:xfrm>
            <a:off x="5200981" y="6111029"/>
            <a:ext cx="676788" cy="369332"/>
          </a:xfrm>
          <a:prstGeom prst="rect">
            <a:avLst/>
          </a:prstGeom>
          <a:noFill/>
        </p:spPr>
        <p:txBody>
          <a:bodyPr wrap="none" rtlCol="0">
            <a:spAutoFit/>
          </a:bodyPr>
          <a:lstStyle/>
          <a:p>
            <a:r>
              <a:rPr kumimoji="1" lang="en-US" altLang="zh-CN" dirty="0"/>
              <a:t>Heap</a:t>
            </a:r>
            <a:endParaRPr kumimoji="1" lang="zh-CN" altLang="en-US" dirty="0"/>
          </a:p>
        </p:txBody>
      </p:sp>
      <p:pic>
        <p:nvPicPr>
          <p:cNvPr id="14" name="图片 13"/>
          <p:cNvPicPr>
            <a:picLocks noChangeAspect="1"/>
          </p:cNvPicPr>
          <p:nvPr/>
        </p:nvPicPr>
        <p:blipFill>
          <a:blip r:embed="rId3"/>
          <a:stretch>
            <a:fillRect/>
          </a:stretch>
        </p:blipFill>
        <p:spPr>
          <a:xfrm>
            <a:off x="2308225" y="3472709"/>
            <a:ext cx="3790950" cy="2696369"/>
          </a:xfrm>
          <a:prstGeom prst="rect">
            <a:avLst/>
          </a:prstGeom>
        </p:spPr>
      </p:pic>
    </p:spTree>
    <p:extLst>
      <p:ext uri="{BB962C8B-B14F-4D97-AF65-F5344CB8AC3E}">
        <p14:creationId xmlns:p14="http://schemas.microsoft.com/office/powerpoint/2010/main" val="109596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9"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dissolve">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Ownership</a:t>
            </a:r>
            <a:br>
              <a:rPr kumimoji="1" lang="en-US" altLang="zh-CN" dirty="0"/>
            </a:br>
            <a:r>
              <a:rPr kumimoji="1" lang="en-US" altLang="zh-CN" sz="2400" dirty="0"/>
              <a:t>data clone</a:t>
            </a:r>
            <a:endParaRPr kumimoji="1" lang="zh-CN" altLang="en-US" dirty="0"/>
          </a:p>
        </p:txBody>
      </p:sp>
      <p:sp>
        <p:nvSpPr>
          <p:cNvPr id="4" name="TextBox 3"/>
          <p:cNvSpPr txBox="1"/>
          <p:nvPr/>
        </p:nvSpPr>
        <p:spPr>
          <a:xfrm>
            <a:off x="628649" y="1837531"/>
            <a:ext cx="7530612" cy="1200329"/>
          </a:xfrm>
          <a:prstGeom prst="rect">
            <a:avLst/>
          </a:prstGeom>
          <a:noFill/>
        </p:spPr>
        <p:txBody>
          <a:bodyPr wrap="square" rtlCol="0">
            <a:spAutoFit/>
          </a:bodyPr>
          <a:lstStyle/>
          <a:p>
            <a:r>
              <a:rPr kumimoji="1" lang="en-US" altLang="zh-CN" b="1" dirty="0">
                <a:latin typeface="Menlo" charset="0"/>
                <a:ea typeface="Menlo" charset="0"/>
                <a:cs typeface="Menlo" charset="0"/>
              </a:rPr>
              <a:t>let </a:t>
            </a:r>
            <a:r>
              <a:rPr kumimoji="1" lang="en-US" altLang="zh-CN" dirty="0">
                <a:latin typeface="Menlo" charset="0"/>
                <a:ea typeface="Menlo" charset="0"/>
                <a:cs typeface="Menlo" charset="0"/>
              </a:rPr>
              <a:t>s1 = String::from("hello"); </a:t>
            </a:r>
          </a:p>
          <a:p>
            <a:r>
              <a:rPr kumimoji="1" lang="en-US" altLang="zh-CN" b="1" dirty="0">
                <a:latin typeface="Menlo" charset="0"/>
                <a:ea typeface="Menlo" charset="0"/>
                <a:cs typeface="Menlo" charset="0"/>
              </a:rPr>
              <a:t>let </a:t>
            </a:r>
            <a:r>
              <a:rPr kumimoji="1" lang="en-US" altLang="zh-CN" dirty="0">
                <a:latin typeface="Menlo" charset="0"/>
                <a:ea typeface="Menlo" charset="0"/>
                <a:cs typeface="Menlo" charset="0"/>
              </a:rPr>
              <a:t>s2 = s1.clone(); </a:t>
            </a:r>
          </a:p>
          <a:p>
            <a:endParaRPr kumimoji="1" lang="en-US" altLang="zh-CN" b="1" dirty="0">
              <a:latin typeface="Menlo" charset="0"/>
              <a:ea typeface="Menlo" charset="0"/>
              <a:cs typeface="Menlo" charset="0"/>
            </a:endParaRPr>
          </a:p>
          <a:p>
            <a:r>
              <a:rPr lang="en-US" altLang="zh-CN" dirty="0" err="1"/>
              <a:t>println</a:t>
            </a:r>
            <a:r>
              <a:rPr lang="en-US" altLang="zh-CN" dirty="0"/>
              <a:t>!("s1 = {}, s2 = {}", s1, s2);</a:t>
            </a:r>
            <a:endParaRPr kumimoji="1" lang="zh-CN" altLang="en-US" dirty="0">
              <a:solidFill>
                <a:srgbClr val="FF0000"/>
              </a:solidFill>
              <a:latin typeface="Menlo" charset="0"/>
              <a:ea typeface="Menlo" charset="0"/>
              <a:cs typeface="Menlo" charset="0"/>
            </a:endParaRPr>
          </a:p>
        </p:txBody>
      </p:sp>
      <p:sp>
        <p:nvSpPr>
          <p:cNvPr id="3" name="矩形 2"/>
          <p:cNvSpPr/>
          <p:nvPr/>
        </p:nvSpPr>
        <p:spPr>
          <a:xfrm>
            <a:off x="628649" y="3613666"/>
            <a:ext cx="2302425" cy="369332"/>
          </a:xfrm>
          <a:prstGeom prst="rect">
            <a:avLst/>
          </a:prstGeom>
        </p:spPr>
        <p:txBody>
          <a:bodyPr wrap="none">
            <a:spAutoFit/>
          </a:bodyPr>
          <a:lstStyle/>
          <a:p>
            <a:r>
              <a:rPr lang="zh-CN" altLang="en-US" b="1" dirty="0"/>
              <a:t>Stack-Only Data: Copy</a:t>
            </a:r>
          </a:p>
        </p:txBody>
      </p:sp>
      <p:sp>
        <p:nvSpPr>
          <p:cNvPr id="8" name="TextBox 3"/>
          <p:cNvSpPr txBox="1"/>
          <p:nvPr/>
        </p:nvSpPr>
        <p:spPr>
          <a:xfrm>
            <a:off x="628650" y="4161631"/>
            <a:ext cx="7530612" cy="1200329"/>
          </a:xfrm>
          <a:prstGeom prst="rect">
            <a:avLst/>
          </a:prstGeom>
          <a:noFill/>
        </p:spPr>
        <p:txBody>
          <a:bodyPr wrap="square" rtlCol="0">
            <a:spAutoFit/>
          </a:bodyPr>
          <a:lstStyle/>
          <a:p>
            <a:r>
              <a:rPr kumimoji="1" lang="en-US" altLang="zh-CN" b="1" dirty="0">
                <a:latin typeface="Menlo" charset="0"/>
                <a:ea typeface="Menlo" charset="0"/>
                <a:cs typeface="Menlo" charset="0"/>
              </a:rPr>
              <a:t>let </a:t>
            </a:r>
            <a:r>
              <a:rPr lang="en-US" altLang="zh-CN" dirty="0"/>
              <a:t>x = 5;</a:t>
            </a:r>
          </a:p>
          <a:p>
            <a:r>
              <a:rPr kumimoji="1" lang="en-US" altLang="zh-CN" b="1" dirty="0">
                <a:latin typeface="Menlo" charset="0"/>
                <a:ea typeface="Menlo" charset="0"/>
                <a:cs typeface="Menlo" charset="0"/>
              </a:rPr>
              <a:t>let </a:t>
            </a:r>
            <a:r>
              <a:rPr lang="en-US" altLang="zh-CN" dirty="0"/>
              <a:t>y = x;</a:t>
            </a:r>
            <a:r>
              <a:rPr kumimoji="1" lang="en-US" altLang="zh-CN" dirty="0">
                <a:latin typeface="Menlo" charset="0"/>
                <a:ea typeface="Menlo" charset="0"/>
                <a:cs typeface="Menlo" charset="0"/>
              </a:rPr>
              <a:t> </a:t>
            </a:r>
          </a:p>
          <a:p>
            <a:endParaRPr kumimoji="1" lang="en-US" altLang="zh-CN" b="1" dirty="0">
              <a:latin typeface="Menlo" charset="0"/>
              <a:ea typeface="Menlo" charset="0"/>
              <a:cs typeface="Menlo" charset="0"/>
            </a:endParaRPr>
          </a:p>
          <a:p>
            <a:r>
              <a:rPr lang="es-ES" altLang="zh-CN" dirty="0"/>
              <a:t>println!("x = {}, y = {}", x, y);</a:t>
            </a:r>
            <a:endParaRPr kumimoji="1" lang="zh-CN" altLang="en-US" dirty="0">
              <a:solidFill>
                <a:srgbClr val="FF0000"/>
              </a:solidFill>
              <a:latin typeface="Menlo" charset="0"/>
              <a:ea typeface="Menlo" charset="0"/>
              <a:cs typeface="Menlo" charset="0"/>
            </a:endParaRPr>
          </a:p>
        </p:txBody>
      </p:sp>
      <p:sp>
        <p:nvSpPr>
          <p:cNvPr id="9" name="TextBox 3"/>
          <p:cNvSpPr txBox="1"/>
          <p:nvPr/>
        </p:nvSpPr>
        <p:spPr>
          <a:xfrm>
            <a:off x="4241800" y="2679363"/>
            <a:ext cx="3917461"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zh-CN" dirty="0">
                <a:latin typeface="Menlo" charset="0"/>
                <a:ea typeface="Menlo" charset="0"/>
                <a:cs typeface="Menlo" charset="0"/>
              </a:rPr>
              <a:t>Rust</a:t>
            </a:r>
            <a:r>
              <a:rPr kumimoji="1" lang="zh-CN" altLang="en-US" dirty="0">
                <a:latin typeface="Menlo" charset="0"/>
                <a:ea typeface="Menlo" charset="0"/>
                <a:cs typeface="Menlo" charset="0"/>
              </a:rPr>
              <a:t>不允许自身或其任何部分实现了</a:t>
            </a:r>
            <a:r>
              <a:rPr kumimoji="1" lang="en-US" altLang="zh-CN" dirty="0">
                <a:latin typeface="Menlo" charset="0"/>
                <a:ea typeface="Menlo" charset="0"/>
                <a:cs typeface="Menlo" charset="0"/>
              </a:rPr>
              <a:t>Drop trait </a:t>
            </a:r>
            <a:r>
              <a:rPr kumimoji="1" lang="zh-CN" altLang="en-US" dirty="0">
                <a:latin typeface="Menlo" charset="0"/>
                <a:ea typeface="Menlo" charset="0"/>
                <a:cs typeface="Menlo" charset="0"/>
              </a:rPr>
              <a:t>的类型使用</a:t>
            </a:r>
            <a:r>
              <a:rPr kumimoji="1" lang="en-US" altLang="zh-CN" dirty="0">
                <a:latin typeface="Menlo" charset="0"/>
                <a:ea typeface="Menlo" charset="0"/>
                <a:cs typeface="Menlo" charset="0"/>
              </a:rPr>
              <a:t>Copy trait</a:t>
            </a:r>
          </a:p>
          <a:p>
            <a:pPr marL="285750" indent="-285750">
              <a:buFont typeface="Arial" panose="020B0604020202020204" pitchFamily="34" charset="0"/>
              <a:buChar char="•"/>
            </a:pPr>
            <a:endParaRPr kumimoji="1" lang="en-US" altLang="zh-CN" dirty="0">
              <a:latin typeface="Menlo" charset="0"/>
              <a:ea typeface="Menlo" charset="0"/>
              <a:cs typeface="Menlo" charset="0"/>
            </a:endParaRPr>
          </a:p>
          <a:p>
            <a:pPr marL="285750" indent="-285750">
              <a:buFont typeface="Arial" panose="020B0604020202020204" pitchFamily="34" charset="0"/>
              <a:buChar char="•"/>
            </a:pPr>
            <a:r>
              <a:rPr kumimoji="1" lang="zh-CN" altLang="en-US" dirty="0">
                <a:latin typeface="Menlo" charset="0"/>
                <a:ea typeface="Menlo" charset="0"/>
                <a:cs typeface="Menlo" charset="0"/>
              </a:rPr>
              <a:t>任何一组简单标量值的组合都可以实现</a:t>
            </a:r>
            <a:r>
              <a:rPr kumimoji="1" lang="en-US" altLang="zh-CN" dirty="0">
                <a:latin typeface="Menlo" charset="0"/>
                <a:ea typeface="Menlo" charset="0"/>
                <a:cs typeface="Menlo" charset="0"/>
              </a:rPr>
              <a:t>Copy</a:t>
            </a:r>
            <a:r>
              <a:rPr kumimoji="1" lang="zh-CN" altLang="en-US" dirty="0">
                <a:latin typeface="Menlo" charset="0"/>
                <a:ea typeface="Menlo" charset="0"/>
                <a:cs typeface="Menlo" charset="0"/>
              </a:rPr>
              <a:t>，任何不需要分配内存或某种形式资源的类型都可以实现</a:t>
            </a:r>
            <a:r>
              <a:rPr kumimoji="1" lang="en-US" altLang="zh-CN" dirty="0">
                <a:latin typeface="Menlo" charset="0"/>
                <a:ea typeface="Menlo" charset="0"/>
                <a:cs typeface="Menlo" charset="0"/>
              </a:rPr>
              <a:t>Copy</a:t>
            </a:r>
            <a:endParaRPr kumimoji="1" lang="zh-CN" altLang="en-US" dirty="0">
              <a:solidFill>
                <a:srgbClr val="FF0000"/>
              </a:solidFill>
              <a:latin typeface="Menlo" charset="0"/>
              <a:ea typeface="Menlo" charset="0"/>
              <a:cs typeface="Menlo" charset="0"/>
            </a:endParaRPr>
          </a:p>
        </p:txBody>
      </p:sp>
    </p:spTree>
    <p:extLst>
      <p:ext uri="{BB962C8B-B14F-4D97-AF65-F5344CB8AC3E}">
        <p14:creationId xmlns:p14="http://schemas.microsoft.com/office/powerpoint/2010/main" val="28359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kumimoji="1" lang="en-US" altLang="zh-CN" dirty="0"/>
              <a:t>Acknowledgment</a:t>
            </a:r>
            <a:endParaRPr kumimoji="1" lang="zh-CN" altLang="en-US" dirty="0"/>
          </a:p>
        </p:txBody>
      </p:sp>
      <p:sp>
        <p:nvSpPr>
          <p:cNvPr id="6" name="副标题 5"/>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3353478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Ownership</a:t>
            </a:r>
            <a:br>
              <a:rPr kumimoji="1" lang="en-US" altLang="zh-CN" dirty="0"/>
            </a:br>
            <a:r>
              <a:rPr kumimoji="1" lang="en-US" altLang="zh-CN" sz="2400" dirty="0"/>
              <a:t>function</a:t>
            </a:r>
            <a:endParaRPr kumimoji="1" lang="zh-CN" altLang="en-US" dirty="0"/>
          </a:p>
        </p:txBody>
      </p:sp>
      <p:sp>
        <p:nvSpPr>
          <p:cNvPr id="4" name="TextBox 3"/>
          <p:cNvSpPr txBox="1"/>
          <p:nvPr/>
        </p:nvSpPr>
        <p:spPr>
          <a:xfrm>
            <a:off x="628649" y="1634331"/>
            <a:ext cx="7530612" cy="4247317"/>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 = Box::new(Dummy {</a:t>
            </a:r>
          </a:p>
          <a:p>
            <a:r>
              <a:rPr kumimoji="1" lang="en-US" altLang="zh-CN" dirty="0">
                <a:latin typeface="Menlo" charset="0"/>
                <a:ea typeface="Menlo" charset="0"/>
                <a:cs typeface="Menlo" charset="0"/>
              </a:rPr>
              <a:t>                      a: 0, </a:t>
            </a:r>
          </a:p>
          <a:p>
            <a:r>
              <a:rPr kumimoji="1" lang="en-US" altLang="zh-CN" dirty="0">
                <a:latin typeface="Menlo" charset="0"/>
                <a:ea typeface="Menlo" charset="0"/>
                <a:cs typeface="Menlo" charset="0"/>
              </a:rPr>
              <a:t>                      b: 0</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take(</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println</a:t>
            </a:r>
            <a:r>
              <a:rPr kumimoji="1" lang="en-US" altLang="zh-CN" dirty="0">
                <a:latin typeface="Menlo" charset="0"/>
                <a:ea typeface="Menlo" charset="0"/>
                <a:cs typeface="Menlo" charset="0"/>
              </a:rPr>
              <a:t>!(“</a:t>
            </a:r>
            <a:r>
              <a:rPr kumimoji="1" lang="en-US" altLang="zh-CN" dirty="0" err="1">
                <a:latin typeface="Menlo" charset="0"/>
                <a:ea typeface="Menlo" charset="0"/>
                <a:cs typeface="Menlo" charset="0"/>
              </a:rPr>
              <a:t>res.a</a:t>
            </a:r>
            <a:r>
              <a:rPr kumimoji="1" lang="en-US" altLang="zh-CN" dirty="0">
                <a:latin typeface="Menlo" charset="0"/>
                <a:ea typeface="Menlo" charset="0"/>
                <a:cs typeface="Menlo" charset="0"/>
              </a:rPr>
              <a:t> = {}”,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a:t>
            </a:r>
          </a:p>
          <a:p>
            <a:endParaRPr kumimoji="1" lang="en-US" altLang="zh-CN" dirty="0">
              <a:latin typeface="Menlo" charset="0"/>
              <a:ea typeface="Menlo" charset="0"/>
              <a:cs typeface="Menlo" charset="0"/>
            </a:endParaRPr>
          </a:p>
          <a:p>
            <a:endParaRPr kumimoji="1" lang="en-US" altLang="zh-CN" b="1" dirty="0">
              <a:latin typeface="Menlo" charset="0"/>
              <a:ea typeface="Menlo" charset="0"/>
              <a:cs typeface="Menlo" charset="0"/>
            </a:endParaRPr>
          </a:p>
          <a:p>
            <a:endParaRPr kumimoji="1" lang="en-US" altLang="zh-CN" b="1" dirty="0">
              <a:latin typeface="Menlo" charset="0"/>
              <a:ea typeface="Menlo" charset="0"/>
              <a:cs typeface="Menlo" charset="0"/>
            </a:endParaRPr>
          </a:p>
          <a:p>
            <a:r>
              <a:rPr kumimoji="1" lang="en-US" altLang="zh-CN" b="1" dirty="0" err="1">
                <a:latin typeface="Menlo" charset="0"/>
                <a:ea typeface="Menlo" charset="0"/>
                <a:cs typeface="Menlo" charset="0"/>
              </a:rPr>
              <a:t>fn</a:t>
            </a:r>
            <a:r>
              <a:rPr kumimoji="1" lang="en-US" altLang="zh-CN" dirty="0">
                <a:latin typeface="Menlo" charset="0"/>
                <a:ea typeface="Menlo" charset="0"/>
                <a:cs typeface="Menlo" charset="0"/>
              </a:rPr>
              <a:t> take(</a:t>
            </a:r>
            <a:r>
              <a:rPr kumimoji="1" lang="en-US" altLang="zh-CN" i="1" dirty="0" err="1">
                <a:latin typeface="Menlo" charset="0"/>
                <a:ea typeface="Menlo" charset="0"/>
                <a:cs typeface="Menlo" charset="0"/>
              </a:rPr>
              <a:t>arg</a:t>
            </a:r>
            <a:r>
              <a:rPr kumimoji="1" lang="en-US" altLang="zh-CN" dirty="0">
                <a:latin typeface="Menlo" charset="0"/>
                <a:ea typeface="Menlo" charset="0"/>
                <a:cs typeface="Menlo" charset="0"/>
              </a:rPr>
              <a:t>: Box&lt;Dummy&gt;) {</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cxnSp>
        <p:nvCxnSpPr>
          <p:cNvPr id="7" name="Straight Arrow Connector 6"/>
          <p:cNvCxnSpPr/>
          <p:nvPr/>
        </p:nvCxnSpPr>
        <p:spPr>
          <a:xfrm>
            <a:off x="1866900" y="3935671"/>
            <a:ext cx="164123" cy="1216621"/>
          </a:xfrm>
          <a:prstGeom prst="straightConnector1">
            <a:avLst/>
          </a:prstGeom>
          <a:ln w="38100">
            <a:tailEnd type="stealth" w="lg" len="lg"/>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145323" y="4350094"/>
            <a:ext cx="4632871" cy="461665"/>
          </a:xfrm>
          <a:prstGeom prst="rect">
            <a:avLst/>
          </a:prstGeom>
          <a:noFill/>
        </p:spPr>
        <p:txBody>
          <a:bodyPr wrap="none" rtlCol="0">
            <a:spAutoFit/>
          </a:bodyPr>
          <a:lstStyle/>
          <a:p>
            <a:r>
              <a:rPr kumimoji="1" lang="en-US" altLang="zh-CN" sz="2400" i="1" dirty="0">
                <a:solidFill>
                  <a:schemeClr val="accent1"/>
                </a:solidFill>
              </a:rPr>
              <a:t>Ownership is </a:t>
            </a:r>
            <a:r>
              <a:rPr kumimoji="1" lang="en-US" altLang="zh-CN" sz="2400" i="1" dirty="0">
                <a:solidFill>
                  <a:srgbClr val="FF0000"/>
                </a:solidFill>
              </a:rPr>
              <a:t>moved </a:t>
            </a:r>
            <a:r>
              <a:rPr kumimoji="1" lang="en-US" altLang="zh-CN" sz="2400" i="1" dirty="0">
                <a:solidFill>
                  <a:schemeClr val="accent1"/>
                </a:solidFill>
              </a:rPr>
              <a:t>from </a:t>
            </a:r>
            <a:r>
              <a:rPr kumimoji="1" lang="en-US" altLang="zh-CN" sz="2400" i="1" dirty="0"/>
              <a:t>res</a:t>
            </a:r>
            <a:r>
              <a:rPr kumimoji="1" lang="en-US" altLang="zh-CN" sz="2400" i="1" dirty="0">
                <a:solidFill>
                  <a:schemeClr val="accent1"/>
                </a:solidFill>
              </a:rPr>
              <a:t> to </a:t>
            </a:r>
            <a:r>
              <a:rPr kumimoji="1" lang="en-US" altLang="zh-CN" sz="2400" i="1" dirty="0" err="1"/>
              <a:t>arg</a:t>
            </a:r>
            <a:endParaRPr kumimoji="1" lang="zh-CN" altLang="en-US" sz="2400" i="1" dirty="0"/>
          </a:p>
        </p:txBody>
      </p:sp>
      <p:sp>
        <p:nvSpPr>
          <p:cNvPr id="10" name="Right Arrow 9"/>
          <p:cNvSpPr/>
          <p:nvPr/>
        </p:nvSpPr>
        <p:spPr>
          <a:xfrm>
            <a:off x="246184" y="361754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Right Arrow 10"/>
          <p:cNvSpPr/>
          <p:nvPr/>
        </p:nvSpPr>
        <p:spPr>
          <a:xfrm>
            <a:off x="246183" y="541789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TextBox 11"/>
          <p:cNvSpPr txBox="1"/>
          <p:nvPr/>
        </p:nvSpPr>
        <p:spPr>
          <a:xfrm>
            <a:off x="1230923" y="5892889"/>
            <a:ext cx="7317772" cy="461665"/>
          </a:xfrm>
          <a:prstGeom prst="rect">
            <a:avLst/>
          </a:prstGeom>
          <a:noFill/>
        </p:spPr>
        <p:txBody>
          <a:bodyPr wrap="none" rtlCol="0">
            <a:spAutoFit/>
          </a:bodyPr>
          <a:lstStyle/>
          <a:p>
            <a:r>
              <a:rPr kumimoji="1" lang="en-US" altLang="zh-CN" sz="2400" i="1" dirty="0" err="1"/>
              <a:t>arg</a:t>
            </a:r>
            <a:r>
              <a:rPr kumimoji="1" lang="en-US" altLang="zh-CN" sz="2400" i="1" dirty="0">
                <a:solidFill>
                  <a:schemeClr val="accent1"/>
                </a:solidFill>
              </a:rPr>
              <a:t> is out of scope and the resource is freed automatically</a:t>
            </a:r>
            <a:endParaRPr kumimoji="1" lang="zh-CN" altLang="en-US" sz="2400" i="1" dirty="0">
              <a:solidFill>
                <a:schemeClr val="accent1"/>
              </a:solidFill>
            </a:endParaRPr>
          </a:p>
        </p:txBody>
      </p:sp>
      <p:sp>
        <p:nvSpPr>
          <p:cNvPr id="13" name="Freeform 12"/>
          <p:cNvSpPr/>
          <p:nvPr/>
        </p:nvSpPr>
        <p:spPr>
          <a:xfrm>
            <a:off x="905608" y="5658338"/>
            <a:ext cx="316523" cy="465993"/>
          </a:xfrm>
          <a:custGeom>
            <a:avLst/>
            <a:gdLst>
              <a:gd name="connsiteX0" fmla="*/ 316523 w 316523"/>
              <a:gd name="connsiteY0" fmla="*/ 465993 h 465993"/>
              <a:gd name="connsiteX1" fmla="*/ 79130 w 316523"/>
              <a:gd name="connsiteY1" fmla="*/ 351693 h 465993"/>
              <a:gd name="connsiteX2" fmla="*/ 158261 w 316523"/>
              <a:gd name="connsiteY2" fmla="*/ 70339 h 465993"/>
              <a:gd name="connsiteX3" fmla="*/ 0 w 316523"/>
              <a:gd name="connsiteY3" fmla="*/ 0 h 465993"/>
            </a:gdLst>
            <a:ahLst/>
            <a:cxnLst>
              <a:cxn ang="0">
                <a:pos x="connsiteX0" y="connsiteY0"/>
              </a:cxn>
              <a:cxn ang="0">
                <a:pos x="connsiteX1" y="connsiteY1"/>
              </a:cxn>
              <a:cxn ang="0">
                <a:pos x="connsiteX2" y="connsiteY2"/>
              </a:cxn>
              <a:cxn ang="0">
                <a:pos x="connsiteX3" y="connsiteY3"/>
              </a:cxn>
            </a:cxnLst>
            <a:rect l="l" t="t" r="r" b="b"/>
            <a:pathLst>
              <a:path w="316523" h="465993">
                <a:moveTo>
                  <a:pt x="316523" y="465993"/>
                </a:moveTo>
                <a:cubicBezTo>
                  <a:pt x="211015" y="441814"/>
                  <a:pt x="105507" y="417635"/>
                  <a:pt x="79130" y="351693"/>
                </a:cubicBezTo>
                <a:cubicBezTo>
                  <a:pt x="52753" y="285751"/>
                  <a:pt x="171449" y="128954"/>
                  <a:pt x="158261" y="70339"/>
                </a:cubicBezTo>
                <a:cubicBezTo>
                  <a:pt x="145073" y="11723"/>
                  <a:pt x="72536" y="5861"/>
                  <a:pt x="0" y="0"/>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Right Arrow 13"/>
          <p:cNvSpPr/>
          <p:nvPr/>
        </p:nvSpPr>
        <p:spPr>
          <a:xfrm>
            <a:off x="246182" y="3938830"/>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TextBox 16"/>
          <p:cNvSpPr txBox="1"/>
          <p:nvPr/>
        </p:nvSpPr>
        <p:spPr>
          <a:xfrm>
            <a:off x="5930411" y="3704839"/>
            <a:ext cx="2229265" cy="461665"/>
          </a:xfrm>
          <a:prstGeom prst="rect">
            <a:avLst/>
          </a:prstGeom>
          <a:noFill/>
        </p:spPr>
        <p:txBody>
          <a:bodyPr wrap="none" rtlCol="0">
            <a:spAutoFit/>
          </a:bodyPr>
          <a:lstStyle/>
          <a:p>
            <a:r>
              <a:rPr kumimoji="1" lang="en-US" altLang="zh-CN" sz="2400" i="1" dirty="0">
                <a:solidFill>
                  <a:srgbClr val="FF0000"/>
                </a:solidFill>
              </a:rPr>
              <a:t>Compiling Error!</a:t>
            </a:r>
            <a:endParaRPr kumimoji="1" lang="zh-CN" altLang="en-US" sz="2400" i="1" dirty="0">
              <a:solidFill>
                <a:srgbClr val="FF0000"/>
              </a:solidFill>
            </a:endParaRPr>
          </a:p>
        </p:txBody>
      </p:sp>
      <p:cxnSp>
        <p:nvCxnSpPr>
          <p:cNvPr id="19" name="Straight Arrow Connector 18"/>
          <p:cNvCxnSpPr/>
          <p:nvPr/>
        </p:nvCxnSpPr>
        <p:spPr>
          <a:xfrm flipH="1">
            <a:off x="5451231" y="3935671"/>
            <a:ext cx="47918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20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13" end="1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up)">
                                      <p:cBhvr>
                                        <p:cTn id="37" dur="500"/>
                                        <p:tgtEl>
                                          <p:spTgt spid="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dissolve">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0"/>
                                        </p:tgtEl>
                                        <p:attrNameLst>
                                          <p:attrName>style.visibility</p:attrName>
                                        </p:attrNameLst>
                                      </p:cBhvr>
                                      <p:to>
                                        <p:strVal val="hidden"/>
                                      </p:to>
                                    </p:set>
                                  </p:childTnLst>
                                </p:cTn>
                              </p:par>
                            </p:childTnLst>
                          </p:cTn>
                        </p:par>
                        <p:par>
                          <p:cTn id="45" fill="hold">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1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dissolve">
                                      <p:cBhvr>
                                        <p:cTn id="52" dur="500"/>
                                        <p:tgtEl>
                                          <p:spTgt spid="12"/>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right)">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11"/>
                                        </p:tgtEl>
                                        <p:attrNameLst>
                                          <p:attrName>style.visibility</p:attrName>
                                        </p:attrNameLst>
                                      </p:cBhvr>
                                      <p:to>
                                        <p:strVal val="hidden"/>
                                      </p:to>
                                    </p:set>
                                  </p:childTnLst>
                                </p:cTn>
                              </p:par>
                            </p:childTnLst>
                          </p:cTn>
                        </p:par>
                        <p:par>
                          <p:cTn id="60" fill="hold">
                            <p:stCondLst>
                              <p:cond delay="0"/>
                            </p:stCondLst>
                            <p:childTnLst>
                              <p:par>
                                <p:cTn id="61" presetID="1" presetClass="entr" presetSubtype="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3" presetClass="emph" presetSubtype="2" fill="hold" nodeType="clickEffect">
                                  <p:stCondLst>
                                    <p:cond delay="0"/>
                                  </p:stCondLst>
                                  <p:childTnLst>
                                    <p:animClr clrSpc="rgb" dir="cw">
                                      <p:cBhvr override="childStyle">
                                        <p:cTn id="66" dur="2000" fill="hold"/>
                                        <p:tgtEl>
                                          <p:spTgt spid="4">
                                            <p:txEl>
                                              <p:pRg st="8" end="8"/>
                                            </p:txEl>
                                          </p:spTgt>
                                        </p:tgtEl>
                                        <p:attrNameLst>
                                          <p:attrName>style.color</p:attrName>
                                        </p:attrNameLst>
                                      </p:cBhvr>
                                      <p:to>
                                        <a:srgbClr val="FF2600"/>
                                      </p:to>
                                    </p:animClr>
                                  </p:childTnLst>
                                </p:cTn>
                              </p:par>
                              <p:par>
                                <p:cTn id="67" presetID="9" presetClass="entr" presetSubtype="0"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dissolve">
                                      <p:cBhvr>
                                        <p:cTn id="69" dur="500"/>
                                        <p:tgtEl>
                                          <p:spTgt spid="17"/>
                                        </p:tgtEl>
                                      </p:cBhvr>
                                    </p:animEffect>
                                  </p:childTnLst>
                                </p:cTn>
                              </p:par>
                              <p:par>
                                <p:cTn id="70" presetID="22" presetClass="entr" presetSubtype="2" fill="hold"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wipe(right)">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8" grpId="0"/>
      <p:bldP spid="10" grpId="0" animBg="1"/>
      <p:bldP spid="10" grpId="1" animBg="1"/>
      <p:bldP spid="11" grpId="0" animBg="1"/>
      <p:bldP spid="11" grpId="1" animBg="1"/>
      <p:bldP spid="12" grpId="0"/>
      <p:bldP spid="13" grpId="0" animBg="1"/>
      <p:bldP spid="14" grpId="0" animBg="1"/>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Ownership</a:t>
            </a:r>
            <a:br>
              <a:rPr kumimoji="1" lang="en-US" altLang="zh-CN" dirty="0"/>
            </a:br>
            <a:r>
              <a:rPr kumimoji="1" lang="en-US" altLang="zh-CN" sz="2400" dirty="0"/>
              <a:t>function</a:t>
            </a:r>
            <a:endParaRPr kumimoji="1" lang="zh-CN" altLang="en-US" dirty="0"/>
          </a:p>
        </p:txBody>
      </p:sp>
      <p:sp>
        <p:nvSpPr>
          <p:cNvPr id="4" name="TextBox 3"/>
          <p:cNvSpPr txBox="1"/>
          <p:nvPr/>
        </p:nvSpPr>
        <p:spPr>
          <a:xfrm>
            <a:off x="628649" y="1634331"/>
            <a:ext cx="7530612" cy="1754326"/>
          </a:xfrm>
          <a:prstGeom prst="rect">
            <a:avLst/>
          </a:prstGeom>
          <a:noFill/>
        </p:spPr>
        <p:txBody>
          <a:bodyPr wrap="square" rtlCol="0">
            <a:spAutoFit/>
          </a:bodyPr>
          <a:lstStyle/>
          <a:p>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fn</a:t>
            </a:r>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test_string_move</a:t>
            </a:r>
            <a:r>
              <a:rPr kumimoji="1" lang="en-US" altLang="zh-CN" dirty="0">
                <a:latin typeface="Menlo" charset="0"/>
                <a:ea typeface="Menlo" charset="0"/>
                <a:cs typeface="Menlo" charset="0"/>
              </a:rPr>
              <a:t> () {</a:t>
            </a:r>
          </a:p>
          <a:p>
            <a:r>
              <a:rPr kumimoji="1" lang="en-US" altLang="zh-CN" dirty="0">
                <a:latin typeface="Menlo" charset="0"/>
                <a:ea typeface="Menlo" charset="0"/>
                <a:cs typeface="Menlo" charset="0"/>
              </a:rPr>
              <a:t>        let s1 = </a:t>
            </a:r>
            <a:r>
              <a:rPr kumimoji="1" lang="en-US" altLang="zh-CN" dirty="0" err="1">
                <a:latin typeface="Menlo" charset="0"/>
                <a:ea typeface="Menlo" charset="0"/>
                <a:cs typeface="Menlo" charset="0"/>
              </a:rPr>
              <a:t>return_ownership</a:t>
            </a:r>
            <a:r>
              <a:rPr kumimoji="1" lang="en-US" altLang="zh-CN" dirty="0">
                <a:latin typeface="Menlo" charset="0"/>
                <a:ea typeface="Menlo" charset="0"/>
                <a:cs typeface="Menlo" charset="0"/>
              </a:rPr>
              <a:t>(); // </a:t>
            </a:r>
            <a:r>
              <a:rPr kumimoji="1" lang="en-US" altLang="zh-CN" dirty="0">
                <a:solidFill>
                  <a:srgbClr val="FF0000"/>
                </a:solidFill>
                <a:latin typeface="Menlo" charset="0"/>
                <a:ea typeface="Menlo" charset="0"/>
                <a:cs typeface="Menlo" charset="0"/>
              </a:rPr>
              <a:t>moves its return value into s1</a:t>
            </a:r>
          </a:p>
          <a:p>
            <a:r>
              <a:rPr kumimoji="1" lang="en-US" altLang="zh-CN" dirty="0">
                <a:latin typeface="Menlo" charset="0"/>
                <a:ea typeface="Menlo" charset="0"/>
                <a:cs typeface="Menlo" charset="0"/>
              </a:rPr>
              <a:t>        let s2 = String::from("move");   // s2 comes into scope</a:t>
            </a:r>
          </a:p>
          <a:p>
            <a:r>
              <a:rPr kumimoji="1" lang="en-US" altLang="zh-CN" dirty="0">
                <a:latin typeface="Menlo" charset="0"/>
                <a:ea typeface="Menlo" charset="0"/>
                <a:cs typeface="Menlo" charset="0"/>
              </a:rPr>
              <a:t>        let s3 = </a:t>
            </a:r>
            <a:r>
              <a:rPr kumimoji="1" lang="en-US" altLang="zh-CN" dirty="0" err="1">
                <a:latin typeface="Menlo" charset="0"/>
                <a:ea typeface="Menlo" charset="0"/>
                <a:cs typeface="Menlo" charset="0"/>
              </a:rPr>
              <a:t>takes_and_return</a:t>
            </a:r>
            <a:r>
              <a:rPr kumimoji="1" lang="en-US" altLang="zh-CN" dirty="0">
                <a:latin typeface="Menlo" charset="0"/>
                <a:ea typeface="Menlo" charset="0"/>
                <a:cs typeface="Menlo" charset="0"/>
              </a:rPr>
              <a:t>(s2); // s2 is moved into, which also moves its return value into s3</a:t>
            </a:r>
          </a:p>
          <a:p>
            <a:r>
              <a:rPr kumimoji="1" lang="en-US" altLang="zh-CN" dirty="0">
                <a:latin typeface="Menlo" charset="0"/>
                <a:ea typeface="Menlo" charset="0"/>
                <a:cs typeface="Menlo" charset="0"/>
              </a:rPr>
              <a:t>    }</a:t>
            </a:r>
            <a:endParaRPr kumimoji="1" lang="en-US" altLang="zh-CN" b="1" dirty="0">
              <a:latin typeface="Menlo" charset="0"/>
              <a:ea typeface="Menlo" charset="0"/>
              <a:cs typeface="Menlo" charset="0"/>
            </a:endParaRPr>
          </a:p>
        </p:txBody>
      </p:sp>
      <p:sp>
        <p:nvSpPr>
          <p:cNvPr id="10" name="Right Arrow 9"/>
          <p:cNvSpPr/>
          <p:nvPr/>
        </p:nvSpPr>
        <p:spPr>
          <a:xfrm>
            <a:off x="246182" y="1947970"/>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Right Arrow 10"/>
          <p:cNvSpPr/>
          <p:nvPr/>
        </p:nvSpPr>
        <p:spPr>
          <a:xfrm>
            <a:off x="246179" y="2590538"/>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Right Arrow 13"/>
          <p:cNvSpPr/>
          <p:nvPr/>
        </p:nvSpPr>
        <p:spPr>
          <a:xfrm>
            <a:off x="246180" y="2269255"/>
            <a:ext cx="382465" cy="247332"/>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TextBox 3"/>
          <p:cNvSpPr txBox="1"/>
          <p:nvPr/>
        </p:nvSpPr>
        <p:spPr>
          <a:xfrm>
            <a:off x="628644" y="3731963"/>
            <a:ext cx="7530612" cy="1477328"/>
          </a:xfrm>
          <a:prstGeom prst="rect">
            <a:avLst/>
          </a:prstGeom>
          <a:noFill/>
        </p:spPr>
        <p:txBody>
          <a:bodyPr wrap="square" rtlCol="0">
            <a:spAutoFit/>
          </a:bodyPr>
          <a:lstStyle/>
          <a:p>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fn</a:t>
            </a:r>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return_ownership</a:t>
            </a:r>
            <a:r>
              <a:rPr kumimoji="1" lang="en-US" altLang="zh-CN" dirty="0">
                <a:latin typeface="Menlo" charset="0"/>
                <a:ea typeface="Menlo" charset="0"/>
                <a:cs typeface="Menlo" charset="0"/>
              </a:rPr>
              <a:t>() -&gt; String {</a:t>
            </a:r>
          </a:p>
          <a:p>
            <a:r>
              <a:rPr kumimoji="1" lang="en-US" altLang="zh-CN" dirty="0">
                <a:latin typeface="Menlo" charset="0"/>
                <a:ea typeface="Menlo" charset="0"/>
                <a:cs typeface="Menlo" charset="0"/>
              </a:rPr>
              <a:t>        // move its return value into the caller</a:t>
            </a:r>
          </a:p>
          <a:p>
            <a:r>
              <a:rPr kumimoji="1" lang="en-US" altLang="zh-CN" dirty="0">
                <a:latin typeface="Menlo" charset="0"/>
                <a:ea typeface="Menlo" charset="0"/>
                <a:cs typeface="Menlo" charset="0"/>
              </a:rPr>
              <a:t>        let s1 = String::from("yours"); // s1 comes into scope</a:t>
            </a:r>
          </a:p>
          <a:p>
            <a:r>
              <a:rPr kumimoji="1" lang="en-US" altLang="zh-CN" dirty="0">
                <a:latin typeface="Menlo" charset="0"/>
                <a:ea typeface="Menlo" charset="0"/>
                <a:cs typeface="Menlo" charset="0"/>
              </a:rPr>
              <a:t>        s1 // s1 is returned and moves out to the caller</a:t>
            </a:r>
          </a:p>
          <a:p>
            <a:r>
              <a:rPr kumimoji="1" lang="en-US" altLang="zh-CN" dirty="0">
                <a:latin typeface="Menlo" charset="0"/>
                <a:ea typeface="Menlo" charset="0"/>
                <a:cs typeface="Menlo" charset="0"/>
              </a:rPr>
              <a:t>  }</a:t>
            </a:r>
            <a:endParaRPr kumimoji="1" lang="en-US" altLang="zh-CN" b="1" dirty="0">
              <a:latin typeface="Menlo" charset="0"/>
              <a:ea typeface="Menlo" charset="0"/>
              <a:cs typeface="Menlo" charset="0"/>
            </a:endParaRPr>
          </a:p>
        </p:txBody>
      </p:sp>
      <p:sp>
        <p:nvSpPr>
          <p:cNvPr id="24" name="TextBox 3"/>
          <p:cNvSpPr txBox="1"/>
          <p:nvPr/>
        </p:nvSpPr>
        <p:spPr>
          <a:xfrm>
            <a:off x="628650" y="5209291"/>
            <a:ext cx="7285072" cy="1477328"/>
          </a:xfrm>
          <a:prstGeom prst="rect">
            <a:avLst/>
          </a:prstGeom>
          <a:noFill/>
        </p:spPr>
        <p:txBody>
          <a:bodyPr wrap="square" rtlCol="0">
            <a:spAutoFit/>
          </a:bodyPr>
          <a:lstStyle/>
          <a:p>
            <a:r>
              <a:rPr kumimoji="1" lang="en-US" altLang="zh-CN" dirty="0">
                <a:latin typeface="Menlo" charset="0"/>
                <a:ea typeface="Menlo" charset="0"/>
                <a:cs typeface="Menlo" charset="0"/>
              </a:rPr>
              <a:t>// This function takes a String and returns one</a:t>
            </a:r>
          </a:p>
          <a:p>
            <a:r>
              <a:rPr kumimoji="1" lang="en-US" altLang="zh-CN" dirty="0" err="1">
                <a:latin typeface="Menlo" charset="0"/>
                <a:ea typeface="Menlo" charset="0"/>
                <a:cs typeface="Menlo" charset="0"/>
              </a:rPr>
              <a:t>fn</a:t>
            </a:r>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takes_and_return</a:t>
            </a:r>
            <a:r>
              <a:rPr kumimoji="1" lang="en-US" altLang="zh-CN" dirty="0">
                <a:latin typeface="Menlo" charset="0"/>
                <a:ea typeface="Menlo" charset="0"/>
                <a:cs typeface="Menlo" charset="0"/>
              </a:rPr>
              <a:t>(a: String) -&gt; String {</a:t>
            </a:r>
          </a:p>
          <a:p>
            <a:r>
              <a:rPr kumimoji="1" lang="en-US" altLang="zh-CN" dirty="0">
                <a:latin typeface="Menlo" charset="0"/>
                <a:ea typeface="Menlo" charset="0"/>
                <a:cs typeface="Menlo" charset="0"/>
              </a:rPr>
              <a:t>     // a comes into scope</a:t>
            </a:r>
          </a:p>
          <a:p>
            <a:r>
              <a:rPr kumimoji="1" lang="en-US" altLang="zh-CN" dirty="0">
                <a:latin typeface="Menlo" charset="0"/>
                <a:ea typeface="Menlo" charset="0"/>
                <a:cs typeface="Menlo" charset="0"/>
              </a:rPr>
              <a:t>     a // </a:t>
            </a:r>
            <a:r>
              <a:rPr kumimoji="1" lang="en-US" altLang="zh-CN" dirty="0">
                <a:solidFill>
                  <a:srgbClr val="FF0000"/>
                </a:solidFill>
                <a:latin typeface="Menlo" charset="0"/>
                <a:ea typeface="Menlo" charset="0"/>
                <a:cs typeface="Menlo" charset="0"/>
              </a:rPr>
              <a:t>a is returned and moves out to the caller</a:t>
            </a:r>
          </a:p>
          <a:p>
            <a:r>
              <a:rPr kumimoji="1" lang="en-US" altLang="zh-CN" dirty="0">
                <a:latin typeface="Menlo" charset="0"/>
                <a:ea typeface="Menlo" charset="0"/>
                <a:cs typeface="Menlo" charset="0"/>
              </a:rPr>
              <a:t>}</a:t>
            </a:r>
            <a:endParaRPr kumimoji="1" lang="en-US" altLang="zh-CN" b="1" dirty="0">
              <a:latin typeface="Menlo" charset="0"/>
              <a:ea typeface="Menlo" charset="0"/>
              <a:cs typeface="Menlo" charset="0"/>
            </a:endParaRPr>
          </a:p>
        </p:txBody>
      </p:sp>
    </p:spTree>
    <p:extLst>
      <p:ext uri="{BB962C8B-B14F-4D97-AF65-F5344CB8AC3E}">
        <p14:creationId xmlns:p14="http://schemas.microsoft.com/office/powerpoint/2010/main" val="424008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grpId="1" nodeType="clickEffect">
                                  <p:stCondLst>
                                    <p:cond delay="0"/>
                                  </p:stCondLst>
                                  <p:childTnLst>
                                    <p:set>
                                      <p:cBhvr>
                                        <p:cTn id="29" dur="1" fill="hold">
                                          <p:stCondLst>
                                            <p:cond delay="0"/>
                                          </p:stCondLst>
                                        </p:cTn>
                                        <p:tgtEl>
                                          <p:spTgt spid="14"/>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P spid="10" grpId="1" animBg="1"/>
      <p:bldP spid="11" grpId="0" animBg="1"/>
      <p:bldP spid="14" grpId="0" animBg="1"/>
      <p:bldP spid="14" grpId="1" animBg="1"/>
      <p:bldP spid="18"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Immutable/Shared Borrowing (&amp;)</a:t>
            </a:r>
            <a:endParaRPr kumimoji="1" lang="zh-CN" altLang="en-US" dirty="0"/>
          </a:p>
        </p:txBody>
      </p:sp>
      <p:sp>
        <p:nvSpPr>
          <p:cNvPr id="4" name="TextBox 3"/>
          <p:cNvSpPr txBox="1"/>
          <p:nvPr/>
        </p:nvSpPr>
        <p:spPr>
          <a:xfrm>
            <a:off x="628649" y="1520031"/>
            <a:ext cx="7530612" cy="4524315"/>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 </a:t>
            </a:r>
            <a:r>
              <a:rPr kumimoji="1" lang="en-US" altLang="zh-CN" dirty="0">
                <a:latin typeface="Menlo" charset="0"/>
                <a:ea typeface="Menlo" charset="0"/>
                <a:cs typeface="Menlo" charset="0"/>
              </a:rPr>
              <a:t>= Box::new(Dummy{</a:t>
            </a:r>
          </a:p>
          <a:p>
            <a:r>
              <a:rPr kumimoji="1" lang="en-US" altLang="zh-CN" dirty="0">
                <a:latin typeface="Menlo" charset="0"/>
                <a:ea typeface="Menlo" charset="0"/>
                <a:cs typeface="Menlo" charset="0"/>
              </a:rPr>
              <a:t>                      a: 0, </a:t>
            </a:r>
          </a:p>
          <a:p>
            <a:r>
              <a:rPr kumimoji="1" lang="en-US" altLang="zh-CN" dirty="0">
                <a:latin typeface="Menlo" charset="0"/>
                <a:ea typeface="Menlo" charset="0"/>
                <a:cs typeface="Menlo" charset="0"/>
              </a:rPr>
              <a:t>                      b: 0</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take(</a:t>
            </a:r>
            <a:r>
              <a:rPr kumimoji="1" lang="en-US" altLang="zh-CN" dirty="0">
                <a:solidFill>
                  <a:srgbClr val="FF0000"/>
                </a:solidFill>
                <a:latin typeface="Menlo" charset="0"/>
                <a:ea typeface="Menlo" charset="0"/>
                <a:cs typeface="Menlo" charset="0"/>
              </a:rPr>
              <a:t>&amp;</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2048;</a:t>
            </a:r>
          </a:p>
          <a:p>
            <a:r>
              <a:rPr kumimoji="1" lang="en-US" altLang="zh-CN" dirty="0">
                <a:latin typeface="Menlo" charset="0"/>
                <a:ea typeface="Menlo" charset="0"/>
                <a:cs typeface="Menlo" charset="0"/>
              </a:rPr>
              <a:t>}</a:t>
            </a:r>
          </a:p>
          <a:p>
            <a:endParaRPr kumimoji="1" lang="en-US" altLang="zh-CN" dirty="0">
              <a:latin typeface="Menlo" charset="0"/>
              <a:ea typeface="Menlo" charset="0"/>
              <a:cs typeface="Menlo" charset="0"/>
            </a:endParaRPr>
          </a:p>
          <a:p>
            <a:endParaRPr kumimoji="1" lang="en-US" altLang="zh-CN" b="1" dirty="0">
              <a:latin typeface="Menlo" charset="0"/>
              <a:ea typeface="Menlo" charset="0"/>
              <a:cs typeface="Menlo" charset="0"/>
            </a:endParaRPr>
          </a:p>
          <a:p>
            <a:endParaRPr kumimoji="1" lang="en-US" altLang="zh-CN" b="1" dirty="0">
              <a:latin typeface="Menlo" charset="0"/>
              <a:ea typeface="Menlo" charset="0"/>
              <a:cs typeface="Menlo" charset="0"/>
            </a:endParaRPr>
          </a:p>
          <a:p>
            <a:r>
              <a:rPr kumimoji="1" lang="en-US" altLang="zh-CN" b="1" dirty="0" err="1">
                <a:latin typeface="Menlo" charset="0"/>
                <a:ea typeface="Menlo" charset="0"/>
                <a:cs typeface="Menlo" charset="0"/>
              </a:rPr>
              <a:t>fn</a:t>
            </a:r>
            <a:r>
              <a:rPr kumimoji="1" lang="en-US" altLang="zh-CN" dirty="0">
                <a:latin typeface="Menlo" charset="0"/>
                <a:ea typeface="Menlo" charset="0"/>
                <a:cs typeface="Menlo" charset="0"/>
              </a:rPr>
              <a:t> take(</a:t>
            </a:r>
            <a:r>
              <a:rPr kumimoji="1" lang="en-US" altLang="zh-CN" i="1" dirty="0" err="1">
                <a:latin typeface="Menlo" charset="0"/>
                <a:ea typeface="Menlo" charset="0"/>
                <a:cs typeface="Menlo" charset="0"/>
              </a:rPr>
              <a:t>arg</a:t>
            </a:r>
            <a:r>
              <a:rPr kumimoji="1" lang="en-US" altLang="zh-CN" dirty="0">
                <a:latin typeface="Menlo" charset="0"/>
                <a:ea typeface="Menlo" charset="0"/>
                <a:cs typeface="Menlo" charset="0"/>
              </a:rPr>
              <a:t>: </a:t>
            </a:r>
            <a:r>
              <a:rPr kumimoji="1" lang="en-US" altLang="zh-CN" dirty="0">
                <a:solidFill>
                  <a:srgbClr val="FF0000"/>
                </a:solidFill>
                <a:latin typeface="Menlo" charset="0"/>
                <a:ea typeface="Menlo" charset="0"/>
                <a:cs typeface="Menlo" charset="0"/>
              </a:rPr>
              <a:t>&amp;</a:t>
            </a:r>
            <a:r>
              <a:rPr kumimoji="1" lang="en-US" altLang="zh-CN" dirty="0">
                <a:latin typeface="Menlo" charset="0"/>
                <a:ea typeface="Menlo" charset="0"/>
                <a:cs typeface="Menlo" charset="0"/>
              </a:rPr>
              <a:t>Box&lt;Dummy&gt;) {</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arg</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2048;</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
        <p:nvSpPr>
          <p:cNvPr id="5" name="Right Arrow 4"/>
          <p:cNvSpPr/>
          <p:nvPr/>
        </p:nvSpPr>
        <p:spPr>
          <a:xfrm>
            <a:off x="246184" y="349054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Freeform 5"/>
          <p:cNvSpPr/>
          <p:nvPr/>
        </p:nvSpPr>
        <p:spPr>
          <a:xfrm>
            <a:off x="2074985" y="4445000"/>
            <a:ext cx="217609" cy="707292"/>
          </a:xfrm>
          <a:custGeom>
            <a:avLst/>
            <a:gdLst>
              <a:gd name="connsiteX0" fmla="*/ 263769 w 263769"/>
              <a:gd name="connsiteY0" fmla="*/ 0 h 1389184"/>
              <a:gd name="connsiteX1" fmla="*/ 0 w 263769"/>
              <a:gd name="connsiteY1" fmla="*/ 1389184 h 1389184"/>
            </a:gdLst>
            <a:ahLst/>
            <a:cxnLst>
              <a:cxn ang="0">
                <a:pos x="connsiteX0" y="connsiteY0"/>
              </a:cxn>
              <a:cxn ang="0">
                <a:pos x="connsiteX1" y="connsiteY1"/>
              </a:cxn>
            </a:cxnLst>
            <a:rect l="l" t="t" r="r" b="b"/>
            <a:pathLst>
              <a:path w="263769" h="1389184">
                <a:moveTo>
                  <a:pt x="263769" y="0"/>
                </a:moveTo>
                <a:lnTo>
                  <a:pt x="0" y="1389184"/>
                </a:lnTo>
              </a:path>
            </a:pathLst>
          </a:custGeom>
          <a:noFill/>
          <a:ln w="38100">
            <a:solidFill>
              <a:schemeClr val="accent1"/>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TextBox 6"/>
          <p:cNvSpPr txBox="1"/>
          <p:nvPr/>
        </p:nvSpPr>
        <p:spPr>
          <a:xfrm>
            <a:off x="2292594" y="4557917"/>
            <a:ext cx="6232091" cy="461665"/>
          </a:xfrm>
          <a:prstGeom prst="rect">
            <a:avLst/>
          </a:prstGeom>
          <a:noFill/>
        </p:spPr>
        <p:txBody>
          <a:bodyPr wrap="none" rtlCol="0">
            <a:spAutoFit/>
          </a:bodyPr>
          <a:lstStyle/>
          <a:p>
            <a:r>
              <a:rPr kumimoji="1" lang="en-US" altLang="zh-CN" sz="2400" i="1" dirty="0">
                <a:solidFill>
                  <a:schemeClr val="accent1"/>
                </a:solidFill>
              </a:rPr>
              <a:t>Resource is </a:t>
            </a:r>
            <a:r>
              <a:rPr kumimoji="1" lang="en-US" altLang="zh-CN" sz="2400" i="1" dirty="0">
                <a:solidFill>
                  <a:srgbClr val="FF0000"/>
                </a:solidFill>
              </a:rPr>
              <a:t>immutably</a:t>
            </a:r>
            <a:r>
              <a:rPr kumimoji="1" lang="en-US" altLang="zh-CN" sz="2400" i="1" dirty="0">
                <a:solidFill>
                  <a:schemeClr val="accent1"/>
                </a:solidFill>
              </a:rPr>
              <a:t> </a:t>
            </a:r>
            <a:r>
              <a:rPr kumimoji="1" lang="en-US" altLang="zh-CN" sz="2400" i="1" dirty="0">
                <a:solidFill>
                  <a:srgbClr val="FF0000"/>
                </a:solidFill>
              </a:rPr>
              <a:t>borrowed</a:t>
            </a:r>
            <a:r>
              <a:rPr kumimoji="1" lang="en-US" altLang="zh-CN" sz="2400" i="1" dirty="0">
                <a:solidFill>
                  <a:schemeClr val="accent1"/>
                </a:solidFill>
              </a:rPr>
              <a:t> by </a:t>
            </a:r>
            <a:r>
              <a:rPr kumimoji="1" lang="en-US" altLang="zh-CN" sz="2400" i="1" dirty="0" err="1"/>
              <a:t>arg</a:t>
            </a:r>
            <a:r>
              <a:rPr kumimoji="1" lang="en-US" altLang="zh-CN" sz="2400" i="1" dirty="0">
                <a:solidFill>
                  <a:schemeClr val="accent1"/>
                </a:solidFill>
              </a:rPr>
              <a:t> from </a:t>
            </a:r>
            <a:r>
              <a:rPr kumimoji="1" lang="en-US" altLang="zh-CN" sz="2400" i="1" dirty="0"/>
              <a:t>res</a:t>
            </a:r>
            <a:endParaRPr kumimoji="1" lang="zh-CN" altLang="en-US" sz="2400" i="1" dirty="0"/>
          </a:p>
        </p:txBody>
      </p:sp>
      <p:sp>
        <p:nvSpPr>
          <p:cNvPr id="8" name="Right Arrow 7"/>
          <p:cNvSpPr/>
          <p:nvPr/>
        </p:nvSpPr>
        <p:spPr>
          <a:xfrm>
            <a:off x="248042" y="571262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TextBox 8"/>
          <p:cNvSpPr txBox="1"/>
          <p:nvPr/>
        </p:nvSpPr>
        <p:spPr>
          <a:xfrm>
            <a:off x="1910983" y="5885775"/>
            <a:ext cx="5561010" cy="461665"/>
          </a:xfrm>
          <a:prstGeom prst="rect">
            <a:avLst/>
          </a:prstGeom>
          <a:noFill/>
        </p:spPr>
        <p:txBody>
          <a:bodyPr wrap="none" rtlCol="0">
            <a:spAutoFit/>
          </a:bodyPr>
          <a:lstStyle/>
          <a:p>
            <a:r>
              <a:rPr kumimoji="1" lang="en-US" altLang="zh-CN" sz="2400" i="1" dirty="0">
                <a:solidFill>
                  <a:schemeClr val="accent1"/>
                </a:solidFill>
              </a:rPr>
              <a:t>Resource is still owned by </a:t>
            </a:r>
            <a:r>
              <a:rPr kumimoji="1" lang="en-US" altLang="zh-CN" sz="2400" i="1" dirty="0"/>
              <a:t>res</a:t>
            </a:r>
            <a:r>
              <a:rPr kumimoji="1" lang="en-US" altLang="zh-CN" sz="2400" i="1" dirty="0">
                <a:solidFill>
                  <a:schemeClr val="accent1"/>
                </a:solidFill>
              </a:rPr>
              <a:t>. No free here.</a:t>
            </a:r>
            <a:endParaRPr kumimoji="1" lang="zh-CN" altLang="en-US" sz="2400" i="1" dirty="0">
              <a:solidFill>
                <a:schemeClr val="accent1"/>
              </a:solidFill>
            </a:endParaRPr>
          </a:p>
        </p:txBody>
      </p:sp>
      <p:sp>
        <p:nvSpPr>
          <p:cNvPr id="10" name="Freeform 9"/>
          <p:cNvSpPr/>
          <p:nvPr/>
        </p:nvSpPr>
        <p:spPr>
          <a:xfrm>
            <a:off x="967154" y="5846888"/>
            <a:ext cx="844061" cy="298939"/>
          </a:xfrm>
          <a:custGeom>
            <a:avLst/>
            <a:gdLst>
              <a:gd name="connsiteX0" fmla="*/ 844061 w 844061"/>
              <a:gd name="connsiteY0" fmla="*/ 298939 h 298939"/>
              <a:gd name="connsiteX1" fmla="*/ 448408 w 844061"/>
              <a:gd name="connsiteY1" fmla="*/ 263769 h 298939"/>
              <a:gd name="connsiteX2" fmla="*/ 334108 w 844061"/>
              <a:gd name="connsiteY2" fmla="*/ 87923 h 298939"/>
              <a:gd name="connsiteX3" fmla="*/ 0 w 844061"/>
              <a:gd name="connsiteY3" fmla="*/ 0 h 298939"/>
            </a:gdLst>
            <a:ahLst/>
            <a:cxnLst>
              <a:cxn ang="0">
                <a:pos x="connsiteX0" y="connsiteY0"/>
              </a:cxn>
              <a:cxn ang="0">
                <a:pos x="connsiteX1" y="connsiteY1"/>
              </a:cxn>
              <a:cxn ang="0">
                <a:pos x="connsiteX2" y="connsiteY2"/>
              </a:cxn>
              <a:cxn ang="0">
                <a:pos x="connsiteX3" y="connsiteY3"/>
              </a:cxn>
            </a:cxnLst>
            <a:rect l="l" t="t" r="r" b="b"/>
            <a:pathLst>
              <a:path w="844061" h="298939">
                <a:moveTo>
                  <a:pt x="844061" y="298939"/>
                </a:moveTo>
                <a:cubicBezTo>
                  <a:pt x="688730" y="298938"/>
                  <a:pt x="533400" y="298938"/>
                  <a:pt x="448408" y="263769"/>
                </a:cubicBezTo>
                <a:cubicBezTo>
                  <a:pt x="363416" y="228600"/>
                  <a:pt x="408842" y="131884"/>
                  <a:pt x="334108" y="87923"/>
                </a:cubicBezTo>
                <a:cubicBezTo>
                  <a:pt x="259374" y="43962"/>
                  <a:pt x="129687" y="21981"/>
                  <a:pt x="0" y="0"/>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12" name="Straight Arrow Connector 11"/>
          <p:cNvCxnSpPr/>
          <p:nvPr/>
        </p:nvCxnSpPr>
        <p:spPr>
          <a:xfrm flipH="1" flipV="1">
            <a:off x="1529863" y="4026775"/>
            <a:ext cx="808891" cy="1075415"/>
          </a:xfrm>
          <a:prstGeom prst="straightConnector1">
            <a:avLst/>
          </a:prstGeom>
          <a:ln w="38100">
            <a:tailEnd type="stealth"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41989" y="4147593"/>
            <a:ext cx="4655890" cy="461665"/>
          </a:xfrm>
          <a:prstGeom prst="rect">
            <a:avLst/>
          </a:prstGeom>
          <a:noFill/>
        </p:spPr>
        <p:txBody>
          <a:bodyPr wrap="none" rtlCol="0">
            <a:spAutoFit/>
          </a:bodyPr>
          <a:lstStyle/>
          <a:p>
            <a:r>
              <a:rPr kumimoji="1" lang="en-US" altLang="zh-CN" sz="2400" i="1" dirty="0">
                <a:solidFill>
                  <a:schemeClr val="accent1"/>
                </a:solidFill>
              </a:rPr>
              <a:t>Resource is </a:t>
            </a:r>
            <a:r>
              <a:rPr kumimoji="1" lang="en-US" altLang="zh-CN" sz="2400" i="1" dirty="0">
                <a:solidFill>
                  <a:srgbClr val="FF0000"/>
                </a:solidFill>
              </a:rPr>
              <a:t>returned</a:t>
            </a:r>
            <a:r>
              <a:rPr kumimoji="1" lang="en-US" altLang="zh-CN" sz="2400" i="1" dirty="0">
                <a:solidFill>
                  <a:schemeClr val="accent1"/>
                </a:solidFill>
              </a:rPr>
              <a:t> from </a:t>
            </a:r>
            <a:r>
              <a:rPr kumimoji="1" lang="en-US" altLang="zh-CN" sz="2400" i="1" dirty="0" err="1"/>
              <a:t>arg</a:t>
            </a:r>
            <a:r>
              <a:rPr kumimoji="1" lang="en-US" altLang="zh-CN" sz="2400" i="1" dirty="0">
                <a:solidFill>
                  <a:schemeClr val="accent1"/>
                </a:solidFill>
              </a:rPr>
              <a:t> to </a:t>
            </a:r>
            <a:r>
              <a:rPr kumimoji="1" lang="en-US" altLang="zh-CN" sz="2400" i="1" dirty="0"/>
              <a:t>res</a:t>
            </a:r>
            <a:endParaRPr kumimoji="1" lang="zh-CN" altLang="en-US" sz="2400" i="1" dirty="0"/>
          </a:p>
        </p:txBody>
      </p:sp>
      <p:sp>
        <p:nvSpPr>
          <p:cNvPr id="14" name="Right Arrow 13"/>
          <p:cNvSpPr/>
          <p:nvPr/>
        </p:nvSpPr>
        <p:spPr>
          <a:xfrm>
            <a:off x="246182" y="3771798"/>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TextBox 14"/>
          <p:cNvSpPr txBox="1"/>
          <p:nvPr/>
        </p:nvSpPr>
        <p:spPr>
          <a:xfrm>
            <a:off x="5620288" y="1475986"/>
            <a:ext cx="1170513" cy="461665"/>
          </a:xfrm>
          <a:prstGeom prst="rect">
            <a:avLst/>
          </a:prstGeom>
          <a:noFill/>
        </p:spPr>
        <p:txBody>
          <a:bodyPr wrap="none" rtlCol="0">
            <a:spAutoFit/>
          </a:bodyPr>
          <a:lstStyle/>
          <a:p>
            <a:r>
              <a:rPr kumimoji="1" lang="en-US" altLang="zh-CN" sz="2400" i="1" dirty="0">
                <a:solidFill>
                  <a:schemeClr val="accent1"/>
                </a:solidFill>
              </a:rPr>
              <a:t>Aliasing</a:t>
            </a:r>
            <a:endParaRPr kumimoji="1" lang="zh-CN" altLang="en-US" sz="2400" i="1" dirty="0">
              <a:solidFill>
                <a:schemeClr val="accent1"/>
              </a:solidFill>
            </a:endParaRPr>
          </a:p>
        </p:txBody>
      </p:sp>
      <p:sp>
        <p:nvSpPr>
          <p:cNvPr id="16" name="Plus 15"/>
          <p:cNvSpPr/>
          <p:nvPr/>
        </p:nvSpPr>
        <p:spPr>
          <a:xfrm>
            <a:off x="6819376" y="1576904"/>
            <a:ext cx="298938" cy="298938"/>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TextBox 16"/>
          <p:cNvSpPr txBox="1"/>
          <p:nvPr/>
        </p:nvSpPr>
        <p:spPr>
          <a:xfrm>
            <a:off x="7194606" y="1475986"/>
            <a:ext cx="1354089" cy="461665"/>
          </a:xfrm>
          <a:prstGeom prst="rect">
            <a:avLst/>
          </a:prstGeom>
          <a:noFill/>
        </p:spPr>
        <p:txBody>
          <a:bodyPr wrap="none" rtlCol="0">
            <a:spAutoFit/>
          </a:bodyPr>
          <a:lstStyle/>
          <a:p>
            <a:r>
              <a:rPr kumimoji="1" lang="en-US" altLang="zh-CN" sz="2400" i="1" dirty="0">
                <a:solidFill>
                  <a:srgbClr val="FF0000"/>
                </a:solidFill>
              </a:rPr>
              <a:t>Mutation</a:t>
            </a:r>
            <a:endParaRPr kumimoji="1" lang="zh-CN" altLang="en-US" sz="2400" i="1" dirty="0">
              <a:solidFill>
                <a:srgbClr val="FF0000"/>
              </a:solidFill>
            </a:endParaRPr>
          </a:p>
        </p:txBody>
      </p:sp>
      <p:sp>
        <p:nvSpPr>
          <p:cNvPr id="18" name="Multiply 17"/>
          <p:cNvSpPr/>
          <p:nvPr/>
        </p:nvSpPr>
        <p:spPr>
          <a:xfrm>
            <a:off x="7264980" y="1518084"/>
            <a:ext cx="1213339" cy="360485"/>
          </a:xfrm>
          <a:prstGeom prst="mathMultiply">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Right Arrow 18"/>
          <p:cNvSpPr/>
          <p:nvPr/>
        </p:nvSpPr>
        <p:spPr>
          <a:xfrm>
            <a:off x="246182" y="543562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TextBox 19"/>
          <p:cNvSpPr txBox="1"/>
          <p:nvPr/>
        </p:nvSpPr>
        <p:spPr>
          <a:xfrm>
            <a:off x="4464715" y="5102190"/>
            <a:ext cx="4652171" cy="830997"/>
          </a:xfrm>
          <a:prstGeom prst="rect">
            <a:avLst/>
          </a:prstGeom>
          <a:noFill/>
        </p:spPr>
        <p:txBody>
          <a:bodyPr wrap="none" rtlCol="0">
            <a:spAutoFit/>
          </a:bodyPr>
          <a:lstStyle/>
          <a:p>
            <a:r>
              <a:rPr kumimoji="1" lang="en-US" altLang="zh-CN" sz="2400" i="1" dirty="0">
                <a:solidFill>
                  <a:srgbClr val="FF0000"/>
                </a:solidFill>
              </a:rPr>
              <a:t>Compiling Error: Cannot mutate via </a:t>
            </a:r>
          </a:p>
          <a:p>
            <a:r>
              <a:rPr kumimoji="1" lang="en-US" altLang="zh-CN" sz="2400" i="1" dirty="0">
                <a:solidFill>
                  <a:srgbClr val="FF0000"/>
                </a:solidFill>
              </a:rPr>
              <a:t>an immutable reference</a:t>
            </a:r>
            <a:endParaRPr kumimoji="1" lang="zh-CN" altLang="en-US" sz="2400" i="1" dirty="0">
              <a:solidFill>
                <a:srgbClr val="FF0000"/>
              </a:solidFill>
            </a:endParaRPr>
          </a:p>
        </p:txBody>
      </p:sp>
      <p:cxnSp>
        <p:nvCxnSpPr>
          <p:cNvPr id="22" name="Straight Arrow Connector 21"/>
          <p:cNvCxnSpPr/>
          <p:nvPr/>
        </p:nvCxnSpPr>
        <p:spPr>
          <a:xfrm flipH="1">
            <a:off x="3130062" y="5563109"/>
            <a:ext cx="126389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099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13" end="1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14" end="1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15" end="15"/>
                                            </p:txEl>
                                          </p:spTgt>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up)">
                                      <p:cBhvr>
                                        <p:cTn id="38" dur="500"/>
                                        <p:tgtEl>
                                          <p:spTgt spid="6"/>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dissolve">
                                      <p:cBhvr>
                                        <p:cTn id="41" dur="5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5"/>
                                        </p:tgtEl>
                                        <p:attrNameLst>
                                          <p:attrName>style.visibility</p:attrName>
                                        </p:attrNameLst>
                                      </p:cBhvr>
                                      <p:to>
                                        <p:strVal val="hidden"/>
                                      </p:to>
                                    </p:set>
                                  </p:childTnLst>
                                </p:cTn>
                              </p:par>
                            </p:childTnLst>
                          </p:cTn>
                        </p:par>
                        <p:par>
                          <p:cTn id="46" fill="hold">
                            <p:stCondLst>
                              <p:cond delay="0"/>
                            </p:stCondLst>
                            <p:childTnLst>
                              <p:par>
                                <p:cTn id="47" presetID="1" presetClass="entr" presetSubtype="0"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3" presetClass="emph" presetSubtype="2" fill="hold" nodeType="clickEffect">
                                  <p:stCondLst>
                                    <p:cond delay="0"/>
                                  </p:stCondLst>
                                  <p:childTnLst>
                                    <p:animClr clrSpc="rgb" dir="cw">
                                      <p:cBhvr override="childStyle">
                                        <p:cTn id="52" dur="2000" fill="hold"/>
                                        <p:tgtEl>
                                          <p:spTgt spid="4">
                                            <p:txEl>
                                              <p:pRg st="14" end="14"/>
                                            </p:txEl>
                                          </p:spTgt>
                                        </p:tgtEl>
                                        <p:attrNameLst>
                                          <p:attrName>style.color</p:attrName>
                                        </p:attrNameLst>
                                      </p:cBhvr>
                                      <p:to>
                                        <a:srgbClr val="FF2600"/>
                                      </p:to>
                                    </p:animClr>
                                  </p:childTnLst>
                                </p:cTn>
                              </p:par>
                              <p:par>
                                <p:cTn id="53" presetID="9"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dissolve">
                                      <p:cBhvr>
                                        <p:cTn id="55" dur="500"/>
                                        <p:tgtEl>
                                          <p:spTgt spid="20"/>
                                        </p:tgtEl>
                                      </p:cBhvr>
                                    </p:animEffect>
                                  </p:childTnLst>
                                </p:cTn>
                              </p:par>
                              <p:par>
                                <p:cTn id="56" presetID="22" presetClass="entr" presetSubtype="2" fill="hold"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wipe(right)">
                                      <p:cBhvr>
                                        <p:cTn id="58" dur="500"/>
                                        <p:tgtEl>
                                          <p:spTgt spid="22"/>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xit" presetSubtype="0" fill="hold" nodeType="clickEffect">
                                  <p:stCondLst>
                                    <p:cond delay="0"/>
                                  </p:stCondLst>
                                  <p:childTnLst>
                                    <p:animEffect transition="out" filter="dissolve">
                                      <p:cBhvr>
                                        <p:cTn id="62" dur="500"/>
                                        <p:tgtEl>
                                          <p:spTgt spid="4">
                                            <p:txEl>
                                              <p:pRg st="14" end="14"/>
                                            </p:txEl>
                                          </p:spTgt>
                                        </p:tgtEl>
                                      </p:cBhvr>
                                    </p:animEffect>
                                    <p:set>
                                      <p:cBhvr>
                                        <p:cTn id="63" dur="1" fill="hold">
                                          <p:stCondLst>
                                            <p:cond delay="499"/>
                                          </p:stCondLst>
                                        </p:cTn>
                                        <p:tgtEl>
                                          <p:spTgt spid="4">
                                            <p:txEl>
                                              <p:pRg st="14" end="14"/>
                                            </p:txEl>
                                          </p:spTgt>
                                        </p:tgtEl>
                                        <p:attrNameLst>
                                          <p:attrName>style.visibility</p:attrName>
                                        </p:attrNameLst>
                                      </p:cBhvr>
                                      <p:to>
                                        <p:strVal val="hidden"/>
                                      </p:to>
                                    </p:set>
                                  </p:childTnLst>
                                </p:cTn>
                              </p:par>
                              <p:par>
                                <p:cTn id="64" presetID="9" presetClass="exit" presetSubtype="0" fill="hold" grpId="1" nodeType="withEffect">
                                  <p:stCondLst>
                                    <p:cond delay="0"/>
                                  </p:stCondLst>
                                  <p:childTnLst>
                                    <p:animEffect transition="out" filter="dissolve">
                                      <p:cBhvr>
                                        <p:cTn id="65" dur="500"/>
                                        <p:tgtEl>
                                          <p:spTgt spid="20"/>
                                        </p:tgtEl>
                                      </p:cBhvr>
                                    </p:animEffect>
                                    <p:set>
                                      <p:cBhvr>
                                        <p:cTn id="66" dur="1" fill="hold">
                                          <p:stCondLst>
                                            <p:cond delay="499"/>
                                          </p:stCondLst>
                                        </p:cTn>
                                        <p:tgtEl>
                                          <p:spTgt spid="20"/>
                                        </p:tgtEl>
                                        <p:attrNameLst>
                                          <p:attrName>style.visibility</p:attrName>
                                        </p:attrNameLst>
                                      </p:cBhvr>
                                      <p:to>
                                        <p:strVal val="hidden"/>
                                      </p:to>
                                    </p:set>
                                  </p:childTnLst>
                                </p:cTn>
                              </p:par>
                              <p:par>
                                <p:cTn id="67" presetID="9" presetClass="exit" presetSubtype="0" fill="hold" nodeType="withEffect">
                                  <p:stCondLst>
                                    <p:cond delay="0"/>
                                  </p:stCondLst>
                                  <p:childTnLst>
                                    <p:animEffect transition="out" filter="dissolve">
                                      <p:cBhvr>
                                        <p:cTn id="68" dur="500"/>
                                        <p:tgtEl>
                                          <p:spTgt spid="22"/>
                                        </p:tgtEl>
                                      </p:cBhvr>
                                    </p:animEffect>
                                    <p:set>
                                      <p:cBhvr>
                                        <p:cTn id="69" dur="1" fill="hold">
                                          <p:stCondLst>
                                            <p:cond delay="499"/>
                                          </p:stCondLst>
                                        </p:cTn>
                                        <p:tgtEl>
                                          <p:spTgt spid="22"/>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grpId="1" nodeType="clickEffect">
                                  <p:stCondLst>
                                    <p:cond delay="0"/>
                                  </p:stCondLst>
                                  <p:childTnLst>
                                    <p:set>
                                      <p:cBhvr>
                                        <p:cTn id="73" dur="1" fill="hold">
                                          <p:stCondLst>
                                            <p:cond delay="0"/>
                                          </p:stCondLst>
                                        </p:cTn>
                                        <p:tgtEl>
                                          <p:spTgt spid="19"/>
                                        </p:tgtEl>
                                        <p:attrNameLst>
                                          <p:attrName>style.visibility</p:attrName>
                                        </p:attrNameLst>
                                      </p:cBhvr>
                                      <p:to>
                                        <p:strVal val="hidden"/>
                                      </p:to>
                                    </p:set>
                                  </p:childTnLst>
                                </p:cTn>
                              </p:par>
                            </p:childTnLst>
                          </p:cTn>
                        </p:par>
                        <p:par>
                          <p:cTn id="74" fill="hold">
                            <p:stCondLst>
                              <p:cond delay="0"/>
                            </p:stCondLst>
                            <p:childTnLst>
                              <p:par>
                                <p:cTn id="75" presetID="1" presetClass="entr" presetSubtype="0" fill="hold" grpId="0" nodeType="afterEffect">
                                  <p:stCondLst>
                                    <p:cond delay="0"/>
                                  </p:stCondLst>
                                  <p:childTnLst>
                                    <p:set>
                                      <p:cBhvr>
                                        <p:cTn id="76" dur="1" fill="hold">
                                          <p:stCondLst>
                                            <p:cond delay="0"/>
                                          </p:stCondLst>
                                        </p:cTn>
                                        <p:tgtEl>
                                          <p:spTgt spid="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9"/>
                                        </p:tgtEl>
                                        <p:attrNameLst>
                                          <p:attrName>style.visibility</p:attrName>
                                        </p:attrNameLst>
                                      </p:cBhvr>
                                      <p:to>
                                        <p:strVal val="visible"/>
                                      </p:to>
                                    </p:set>
                                    <p:animEffect transition="in" filter="dissolve">
                                      <p:cBhvr>
                                        <p:cTn id="81" dur="500"/>
                                        <p:tgtEl>
                                          <p:spTgt spid="9"/>
                                        </p:tgtEl>
                                      </p:cBhvr>
                                    </p:animEffect>
                                  </p:childTnLst>
                                </p:cTn>
                              </p:par>
                              <p:par>
                                <p:cTn id="82" presetID="22" presetClass="entr" presetSubtype="2" fill="hold" grpId="0" nodeType="withEffect">
                                  <p:stCondLst>
                                    <p:cond delay="0"/>
                                  </p:stCondLst>
                                  <p:childTnLst>
                                    <p:set>
                                      <p:cBhvr>
                                        <p:cTn id="83" dur="1" fill="hold">
                                          <p:stCondLst>
                                            <p:cond delay="0"/>
                                          </p:stCondLst>
                                        </p:cTn>
                                        <p:tgtEl>
                                          <p:spTgt spid="10"/>
                                        </p:tgtEl>
                                        <p:attrNameLst>
                                          <p:attrName>style.visibility</p:attrName>
                                        </p:attrNameLst>
                                      </p:cBhvr>
                                      <p:to>
                                        <p:strVal val="visible"/>
                                      </p:to>
                                    </p:set>
                                    <p:animEffect transition="in" filter="wipe(right)">
                                      <p:cBhvr>
                                        <p:cTn id="84" dur="500"/>
                                        <p:tgtEl>
                                          <p:spTgt spid="10"/>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1" nodeType="clickEffect">
                                  <p:stCondLst>
                                    <p:cond delay="0"/>
                                  </p:stCondLst>
                                  <p:childTnLst>
                                    <p:set>
                                      <p:cBhvr>
                                        <p:cTn id="88" dur="1" fill="hold">
                                          <p:stCondLst>
                                            <p:cond delay="0"/>
                                          </p:stCondLst>
                                        </p:cTn>
                                        <p:tgtEl>
                                          <p:spTgt spid="6"/>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7"/>
                                        </p:tgtEl>
                                        <p:attrNameLst>
                                          <p:attrName>style.visibility</p:attrName>
                                        </p:attrNameLst>
                                      </p:cBhvr>
                                      <p:to>
                                        <p:strVal val="hidden"/>
                                      </p:to>
                                    </p:set>
                                  </p:childTnLst>
                                </p:cTn>
                              </p:par>
                            </p:childTnLst>
                          </p:cTn>
                        </p:par>
                        <p:par>
                          <p:cTn id="91" fill="hold">
                            <p:stCondLst>
                              <p:cond delay="0"/>
                            </p:stCondLst>
                            <p:childTnLst>
                              <p:par>
                                <p:cTn id="92" presetID="22" presetClass="entr" presetSubtype="4" fill="hold"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down)">
                                      <p:cBhvr>
                                        <p:cTn id="94" dur="500"/>
                                        <p:tgtEl>
                                          <p:spTgt spid="12"/>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dissolve">
                                      <p:cBhvr>
                                        <p:cTn id="97" dur="500"/>
                                        <p:tgtEl>
                                          <p:spTgt spid="13"/>
                                        </p:tgtEl>
                                      </p:cBhvr>
                                    </p:animEffec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1"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par>
                          <p:cTn id="102" fill="hold">
                            <p:stCondLst>
                              <p:cond delay="0"/>
                            </p:stCondLst>
                            <p:childTnLst>
                              <p:par>
                                <p:cTn id="103" presetID="1" presetClass="entr" presetSubtype="0" fill="hold" grpId="0" nodeType="afterEffect">
                                  <p:stCondLst>
                                    <p:cond delay="0"/>
                                  </p:stCondLst>
                                  <p:childTnLst>
                                    <p:set>
                                      <p:cBhvr>
                                        <p:cTn id="104" dur="1" fill="hold">
                                          <p:stCondLst>
                                            <p:cond delay="0"/>
                                          </p:stCondLst>
                                        </p:cTn>
                                        <p:tgtEl>
                                          <p:spTgt spid="14"/>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3" presetClass="emph" presetSubtype="2" fill="hold" nodeType="clickEffect">
                                  <p:stCondLst>
                                    <p:cond delay="0"/>
                                  </p:stCondLst>
                                  <p:childTnLst>
                                    <p:animClr clrSpc="rgb" dir="cw">
                                      <p:cBhvr override="childStyle">
                                        <p:cTn id="108" dur="2000" fill="hold"/>
                                        <p:tgtEl>
                                          <p:spTgt spid="4">
                                            <p:txEl>
                                              <p:pRg st="8" end="8"/>
                                            </p:txEl>
                                          </p:spTgt>
                                        </p:tgtEl>
                                        <p:attrNameLst>
                                          <p:attrName>style.color</p:attrName>
                                        </p:attrNameLst>
                                      </p:cBhvr>
                                      <p:to>
                                        <a:srgbClr val="4E8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animBg="1"/>
      <p:bldP spid="5" grpId="1" animBg="1"/>
      <p:bldP spid="6" grpId="0" animBg="1"/>
      <p:bldP spid="6" grpId="1" animBg="1"/>
      <p:bldP spid="7" grpId="0"/>
      <p:bldP spid="7" grpId="1"/>
      <p:bldP spid="8" grpId="0" animBg="1"/>
      <p:bldP spid="8" grpId="1" animBg="1"/>
      <p:bldP spid="9" grpId="0"/>
      <p:bldP spid="10" grpId="0" animBg="1"/>
      <p:bldP spid="13" grpId="0"/>
      <p:bldP spid="14" grpId="0" animBg="1"/>
      <p:bldP spid="19" grpId="0" animBg="1"/>
      <p:bldP spid="19" grpId="1" animBg="1"/>
      <p:bldP spid="20" grpId="0"/>
      <p:bldP spid="20"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Immutable/Shared Borrowing (&amp;)</a:t>
            </a:r>
            <a:endParaRPr kumimoji="1" lang="zh-CN" altLang="en-US" dirty="0"/>
          </a:p>
        </p:txBody>
      </p:sp>
      <p:sp>
        <p:nvSpPr>
          <p:cNvPr id="6" name="Content Placeholder 5"/>
          <p:cNvSpPr>
            <a:spLocks noGrp="1"/>
          </p:cNvSpPr>
          <p:nvPr>
            <p:ph idx="1"/>
          </p:nvPr>
        </p:nvSpPr>
        <p:spPr>
          <a:xfrm>
            <a:off x="628650" y="4936351"/>
            <a:ext cx="7886700" cy="1240612"/>
          </a:xfrm>
        </p:spPr>
        <p:txBody>
          <a:bodyPr/>
          <a:lstStyle/>
          <a:p>
            <a:r>
              <a:rPr kumimoji="1" lang="en-US" altLang="zh-CN" dirty="0"/>
              <a:t>Read-only sharing</a:t>
            </a:r>
            <a:endParaRPr kumimoji="1" lang="zh-CN" altLang="en-US" dirty="0"/>
          </a:p>
        </p:txBody>
      </p:sp>
      <p:sp>
        <p:nvSpPr>
          <p:cNvPr id="4" name="TextBox 3"/>
          <p:cNvSpPr txBox="1"/>
          <p:nvPr/>
        </p:nvSpPr>
        <p:spPr>
          <a:xfrm>
            <a:off x="628649" y="1520031"/>
            <a:ext cx="7530612" cy="3416320"/>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 </a:t>
            </a:r>
            <a:r>
              <a:rPr kumimoji="1" lang="en-US" altLang="zh-CN" dirty="0">
                <a:latin typeface="Menlo" charset="0"/>
                <a:ea typeface="Menlo" charset="0"/>
                <a:cs typeface="Menlo" charset="0"/>
              </a:rPr>
              <a:t>= Box::new(Dummy{a: 0, b: 0});</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alias1</a:t>
            </a:r>
            <a:r>
              <a:rPr kumimoji="1" lang="en-US" altLang="zh-CN" dirty="0">
                <a:latin typeface="Menlo" charset="0"/>
                <a:ea typeface="Menlo" charset="0"/>
                <a:cs typeface="Menlo" charset="0"/>
              </a:rPr>
              <a:t> = &amp;</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alias2</a:t>
            </a:r>
            <a:r>
              <a:rPr kumimoji="1" lang="en-US" altLang="zh-CN" dirty="0">
                <a:latin typeface="Menlo" charset="0"/>
                <a:ea typeface="Menlo" charset="0"/>
                <a:cs typeface="Menlo" charset="0"/>
              </a:rPr>
              <a:t> = &amp;</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alias3</a:t>
            </a:r>
            <a:r>
              <a:rPr kumimoji="1" lang="en-US" altLang="zh-CN" dirty="0">
                <a:latin typeface="Menlo" charset="0"/>
                <a:ea typeface="Menlo" charset="0"/>
                <a:cs typeface="Menlo" charset="0"/>
              </a:rPr>
              <a:t> = </a:t>
            </a:r>
            <a:r>
              <a:rPr kumimoji="1" lang="en-US" altLang="zh-CN" i="1" dirty="0">
                <a:latin typeface="Menlo" charset="0"/>
                <a:ea typeface="Menlo" charset="0"/>
                <a:cs typeface="Menlo" charset="0"/>
              </a:rPr>
              <a:t>alias2</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i="1" strike="sngStrike" dirty="0" err="1">
                <a:solidFill>
                  <a:srgbClr val="FF0000"/>
                </a:solidFill>
                <a:latin typeface="Menlo" charset="0"/>
                <a:ea typeface="Menlo" charset="0"/>
                <a:cs typeface="Menlo" charset="0"/>
              </a:rPr>
              <a:t>res</a:t>
            </a:r>
            <a:r>
              <a:rPr kumimoji="1" lang="en-US" altLang="zh-CN" strike="sngStrike" dirty="0" err="1">
                <a:solidFill>
                  <a:srgbClr val="FF0000"/>
                </a:solidFill>
                <a:latin typeface="Menlo" charset="0"/>
                <a:ea typeface="Menlo" charset="0"/>
                <a:cs typeface="Menlo" charset="0"/>
              </a:rPr>
              <a:t>.a</a:t>
            </a:r>
            <a:r>
              <a:rPr kumimoji="1" lang="en-US" altLang="zh-CN" strike="sngStrike" dirty="0">
                <a:solidFill>
                  <a:srgbClr val="FF0000"/>
                </a:solidFill>
                <a:latin typeface="Menlo" charset="0"/>
                <a:ea typeface="Menlo" charset="0"/>
                <a:cs typeface="Menlo" charset="0"/>
              </a:rPr>
              <a:t> = 2048;</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r>
              <a:rPr kumimoji="1" lang="en-US" altLang="zh-CN" i="1" dirty="0" err="1">
                <a:solidFill>
                  <a:schemeClr val="accent6"/>
                </a:solidFill>
                <a:latin typeface="Menlo" charset="0"/>
                <a:ea typeface="Menlo" charset="0"/>
                <a:cs typeface="Menlo" charset="0"/>
              </a:rPr>
              <a:t>res</a:t>
            </a:r>
            <a:r>
              <a:rPr kumimoji="1" lang="en-US" altLang="zh-CN" dirty="0" err="1">
                <a:solidFill>
                  <a:schemeClr val="accent6"/>
                </a:solidFill>
                <a:latin typeface="Menlo" charset="0"/>
                <a:ea typeface="Menlo" charset="0"/>
                <a:cs typeface="Menlo" charset="0"/>
              </a:rPr>
              <a:t>.a</a:t>
            </a:r>
            <a:r>
              <a:rPr kumimoji="1" lang="en-US" altLang="zh-CN" dirty="0">
                <a:solidFill>
                  <a:schemeClr val="accent6"/>
                </a:solidFill>
                <a:latin typeface="Menlo" charset="0"/>
                <a:ea typeface="Menlo" charset="0"/>
                <a:cs typeface="Menlo" charset="0"/>
              </a:rPr>
              <a:t> = 2048;</a:t>
            </a:r>
          </a:p>
          <a:p>
            <a:r>
              <a:rPr kumimoji="1" lang="en-US" altLang="zh-CN" dirty="0">
                <a:latin typeface="Menlo" charset="0"/>
                <a:ea typeface="Menlo" charset="0"/>
                <a:cs typeface="Menlo" charset="0"/>
              </a:rPr>
              <a:t>}</a:t>
            </a:r>
          </a:p>
        </p:txBody>
      </p:sp>
    </p:spTree>
    <p:extLst>
      <p:ext uri="{BB962C8B-B14F-4D97-AF65-F5344CB8AC3E}">
        <p14:creationId xmlns:p14="http://schemas.microsoft.com/office/powerpoint/2010/main" val="182772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Mutable Borrowing (&amp;</a:t>
            </a:r>
            <a:r>
              <a:rPr kumimoji="1" lang="en-US" altLang="zh-CN" dirty="0" err="1"/>
              <a:t>mut</a:t>
            </a:r>
            <a:r>
              <a:rPr kumimoji="1" lang="en-US" altLang="zh-CN" dirty="0"/>
              <a:t>)</a:t>
            </a:r>
            <a:endParaRPr kumimoji="1" lang="zh-CN" altLang="en-US" dirty="0"/>
          </a:p>
        </p:txBody>
      </p:sp>
      <p:sp>
        <p:nvSpPr>
          <p:cNvPr id="4" name="TextBox 3"/>
          <p:cNvSpPr txBox="1"/>
          <p:nvPr/>
        </p:nvSpPr>
        <p:spPr>
          <a:xfrm>
            <a:off x="5620288" y="1475986"/>
            <a:ext cx="1170513" cy="461665"/>
          </a:xfrm>
          <a:prstGeom prst="rect">
            <a:avLst/>
          </a:prstGeom>
          <a:noFill/>
        </p:spPr>
        <p:txBody>
          <a:bodyPr wrap="none" rtlCol="0">
            <a:spAutoFit/>
          </a:bodyPr>
          <a:lstStyle/>
          <a:p>
            <a:r>
              <a:rPr kumimoji="1" lang="en-US" altLang="zh-CN" sz="2400" i="1" dirty="0">
                <a:solidFill>
                  <a:schemeClr val="accent1"/>
                </a:solidFill>
              </a:rPr>
              <a:t>Aliasing</a:t>
            </a:r>
            <a:endParaRPr kumimoji="1" lang="zh-CN" altLang="en-US" sz="2400" i="1" dirty="0">
              <a:solidFill>
                <a:schemeClr val="accent1"/>
              </a:solidFill>
            </a:endParaRPr>
          </a:p>
        </p:txBody>
      </p:sp>
      <p:sp>
        <p:nvSpPr>
          <p:cNvPr id="5" name="Plus 4"/>
          <p:cNvSpPr/>
          <p:nvPr/>
        </p:nvSpPr>
        <p:spPr>
          <a:xfrm>
            <a:off x="6819376" y="1576904"/>
            <a:ext cx="298938" cy="298938"/>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TextBox 5"/>
          <p:cNvSpPr txBox="1"/>
          <p:nvPr/>
        </p:nvSpPr>
        <p:spPr>
          <a:xfrm>
            <a:off x="7194606" y="1475986"/>
            <a:ext cx="1354089" cy="461665"/>
          </a:xfrm>
          <a:prstGeom prst="rect">
            <a:avLst/>
          </a:prstGeom>
          <a:noFill/>
        </p:spPr>
        <p:txBody>
          <a:bodyPr wrap="none" rtlCol="0">
            <a:spAutoFit/>
          </a:bodyPr>
          <a:lstStyle/>
          <a:p>
            <a:r>
              <a:rPr kumimoji="1" lang="en-US" altLang="zh-CN" sz="2400" i="1" dirty="0">
                <a:solidFill>
                  <a:srgbClr val="FF0000"/>
                </a:solidFill>
              </a:rPr>
              <a:t>Mutation</a:t>
            </a:r>
            <a:endParaRPr kumimoji="1" lang="zh-CN" altLang="en-US" sz="2400" i="1" dirty="0">
              <a:solidFill>
                <a:srgbClr val="FF0000"/>
              </a:solidFill>
            </a:endParaRPr>
          </a:p>
        </p:txBody>
      </p:sp>
      <p:sp>
        <p:nvSpPr>
          <p:cNvPr id="7" name="Multiply 6"/>
          <p:cNvSpPr/>
          <p:nvPr/>
        </p:nvSpPr>
        <p:spPr>
          <a:xfrm>
            <a:off x="5653754" y="1526575"/>
            <a:ext cx="1213339" cy="360485"/>
          </a:xfrm>
          <a:prstGeom prst="mathMultiply">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TextBox 7"/>
          <p:cNvSpPr txBox="1"/>
          <p:nvPr/>
        </p:nvSpPr>
        <p:spPr>
          <a:xfrm>
            <a:off x="628649" y="1520031"/>
            <a:ext cx="7530612" cy="4247317"/>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 </a:t>
            </a:r>
            <a:r>
              <a:rPr kumimoji="1" lang="en-US" altLang="zh-CN" dirty="0">
                <a:latin typeface="Menlo" charset="0"/>
                <a:ea typeface="Menlo" charset="0"/>
                <a:cs typeface="Menlo" charset="0"/>
              </a:rPr>
              <a:t>= Box::new(Dummy{a: 0, b: 0});</a:t>
            </a:r>
          </a:p>
          <a:p>
            <a:endParaRPr kumimoji="1" lang="en-US" altLang="zh-CN" dirty="0">
              <a:latin typeface="Menlo" charset="0"/>
              <a:ea typeface="Menlo" charset="0"/>
              <a:cs typeface="Menlo" charset="0"/>
            </a:endParaRPr>
          </a:p>
          <a:p>
            <a:r>
              <a:rPr kumimoji="1" lang="en-US" altLang="zh-CN" dirty="0">
                <a:latin typeface="Menlo" charset="0"/>
                <a:ea typeface="Menlo" charset="0"/>
                <a:cs typeface="Menlo" charset="0"/>
              </a:rPr>
              <a:t>    take(</a:t>
            </a:r>
            <a:r>
              <a:rPr kumimoji="1" lang="en-US" altLang="zh-CN" dirty="0">
                <a:solidFill>
                  <a:srgbClr val="FF0000"/>
                </a:solidFill>
                <a:latin typeface="Menlo" charset="0"/>
                <a:ea typeface="Menlo" charset="0"/>
                <a:cs typeface="Menlo" charset="0"/>
              </a:rPr>
              <a:t>&amp;</a:t>
            </a:r>
            <a:r>
              <a:rPr kumimoji="1" lang="en-US" altLang="zh-CN" dirty="0" err="1">
                <a:solidFill>
                  <a:srgbClr val="FF0000"/>
                </a:solidFill>
                <a:latin typeface="Menlo" charset="0"/>
                <a:ea typeface="Menlo" charset="0"/>
                <a:cs typeface="Menlo" charset="0"/>
              </a:rPr>
              <a:t>mut</a:t>
            </a:r>
            <a:r>
              <a:rPr kumimoji="1" lang="en-US" altLang="zh-CN" dirty="0">
                <a:solidFill>
                  <a:srgbClr val="FF0000"/>
                </a:solidFill>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4096;</a:t>
            </a:r>
          </a:p>
          <a:p>
            <a:endParaRPr kumimoji="1" lang="en-US" altLang="zh-CN" dirty="0">
              <a:latin typeface="Menlo" charset="0"/>
              <a:ea typeface="Menlo" charset="0"/>
              <a:cs typeface="Menlo" charset="0"/>
            </a:endParaRP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borrower</a:t>
            </a:r>
            <a:r>
              <a:rPr kumimoji="1" lang="en-US" altLang="zh-CN" dirty="0">
                <a:latin typeface="Menlo" charset="0"/>
                <a:ea typeface="Menlo" charset="0"/>
                <a:cs typeface="Menlo" charset="0"/>
              </a:rPr>
              <a:t> = </a:t>
            </a:r>
            <a:r>
              <a:rPr kumimoji="1" lang="en-US" altLang="zh-CN" dirty="0">
                <a:solidFill>
                  <a:srgbClr val="FF0000"/>
                </a:solidFill>
                <a:latin typeface="Menlo" charset="0"/>
                <a:ea typeface="Menlo" charset="0"/>
                <a:cs typeface="Menlo" charset="0"/>
              </a:rPr>
              <a:t>&amp;</a:t>
            </a:r>
            <a:r>
              <a:rPr kumimoji="1" lang="en-US" altLang="zh-CN" dirty="0" err="1">
                <a:solidFill>
                  <a:srgbClr val="FF0000"/>
                </a:solidFill>
                <a:latin typeface="Menlo" charset="0"/>
                <a:ea typeface="Menlo" charset="0"/>
                <a:cs typeface="Menlo" charset="0"/>
              </a:rPr>
              <a:t>mut</a:t>
            </a:r>
            <a:r>
              <a:rPr kumimoji="1" lang="en-US" altLang="zh-CN" dirty="0">
                <a:solidFill>
                  <a:srgbClr val="FF0000"/>
                </a:solidFill>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b="1" strike="sngStrike" dirty="0">
                <a:solidFill>
                  <a:srgbClr val="FF0000"/>
                </a:solidFill>
                <a:latin typeface="Menlo" charset="0"/>
                <a:ea typeface="Menlo" charset="0"/>
                <a:cs typeface="Menlo" charset="0"/>
              </a:rPr>
              <a:t>let</a:t>
            </a:r>
            <a:r>
              <a:rPr kumimoji="1" lang="en-US" altLang="zh-CN" strike="sngStrike" dirty="0">
                <a:solidFill>
                  <a:srgbClr val="FF0000"/>
                </a:solidFill>
                <a:latin typeface="Menlo" charset="0"/>
                <a:ea typeface="Menlo" charset="0"/>
                <a:cs typeface="Menlo" charset="0"/>
              </a:rPr>
              <a:t> </a:t>
            </a:r>
            <a:r>
              <a:rPr kumimoji="1" lang="en-US" altLang="zh-CN" i="1" strike="sngStrike" dirty="0">
                <a:solidFill>
                  <a:srgbClr val="FF0000"/>
                </a:solidFill>
                <a:latin typeface="Menlo" charset="0"/>
                <a:ea typeface="Menlo" charset="0"/>
                <a:cs typeface="Menlo" charset="0"/>
              </a:rPr>
              <a:t>alias   </a:t>
            </a:r>
            <a:r>
              <a:rPr kumimoji="1" lang="en-US" altLang="zh-CN" strike="sngStrike" dirty="0">
                <a:solidFill>
                  <a:srgbClr val="FF0000"/>
                </a:solidFill>
                <a:latin typeface="Menlo" charset="0"/>
                <a:ea typeface="Menlo" charset="0"/>
                <a:cs typeface="Menlo" charset="0"/>
              </a:rPr>
              <a:t> = &amp;</a:t>
            </a:r>
            <a:r>
              <a:rPr kumimoji="1" lang="en-US" altLang="zh-CN" strike="sngStrike" dirty="0" err="1">
                <a:solidFill>
                  <a:srgbClr val="FF0000"/>
                </a:solidFill>
                <a:latin typeface="Menlo" charset="0"/>
                <a:ea typeface="Menlo" charset="0"/>
                <a:cs typeface="Menlo" charset="0"/>
              </a:rPr>
              <a:t>mut</a:t>
            </a:r>
            <a:r>
              <a:rPr kumimoji="1" lang="en-US" altLang="zh-CN" strike="sngStrike" dirty="0">
                <a:solidFill>
                  <a:srgbClr val="FF0000"/>
                </a:solidFill>
                <a:latin typeface="Menlo" charset="0"/>
                <a:ea typeface="Menlo" charset="0"/>
                <a:cs typeface="Menlo" charset="0"/>
              </a:rPr>
              <a:t> </a:t>
            </a:r>
            <a:r>
              <a:rPr kumimoji="1" lang="en-US" altLang="zh-CN" i="1" strike="sngStrike" dirty="0">
                <a:solidFill>
                  <a:srgbClr val="FF0000"/>
                </a:solidFill>
                <a:latin typeface="Menlo" charset="0"/>
                <a:ea typeface="Menlo" charset="0"/>
                <a:cs typeface="Menlo" charset="0"/>
              </a:rPr>
              <a:t>res</a:t>
            </a:r>
            <a:r>
              <a:rPr kumimoji="1" lang="en-US" altLang="zh-CN" strike="sngStrike" dirty="0">
                <a:solidFill>
                  <a:srgbClr val="FF0000"/>
                </a:solidFill>
                <a:latin typeface="Menlo" charset="0"/>
                <a:ea typeface="Menlo" charset="0"/>
                <a:cs typeface="Menlo" charset="0"/>
              </a:rPr>
              <a:t>;</a:t>
            </a:r>
          </a:p>
          <a:p>
            <a:r>
              <a:rPr kumimoji="1" lang="en-US" altLang="zh-CN" dirty="0">
                <a:latin typeface="Menlo" charset="0"/>
                <a:ea typeface="Menlo" charset="0"/>
                <a:cs typeface="Menlo" charset="0"/>
              </a:rPr>
              <a:t>}</a:t>
            </a:r>
          </a:p>
          <a:p>
            <a:endParaRPr kumimoji="1" lang="en-US" altLang="zh-CN" b="1" dirty="0">
              <a:latin typeface="Menlo" charset="0"/>
              <a:ea typeface="Menlo" charset="0"/>
              <a:cs typeface="Menlo" charset="0"/>
            </a:endParaRPr>
          </a:p>
          <a:p>
            <a:r>
              <a:rPr kumimoji="1" lang="en-US" altLang="zh-CN" b="1" dirty="0" err="1">
                <a:latin typeface="Menlo" charset="0"/>
                <a:ea typeface="Menlo" charset="0"/>
                <a:cs typeface="Menlo" charset="0"/>
              </a:rPr>
              <a:t>fn</a:t>
            </a:r>
            <a:r>
              <a:rPr kumimoji="1" lang="en-US" altLang="zh-CN" dirty="0">
                <a:latin typeface="Menlo" charset="0"/>
                <a:ea typeface="Menlo" charset="0"/>
                <a:cs typeface="Menlo" charset="0"/>
              </a:rPr>
              <a:t> take(</a:t>
            </a:r>
            <a:r>
              <a:rPr kumimoji="1" lang="en-US" altLang="zh-CN" i="1" dirty="0" err="1">
                <a:latin typeface="Menlo" charset="0"/>
                <a:ea typeface="Menlo" charset="0"/>
                <a:cs typeface="Menlo" charset="0"/>
              </a:rPr>
              <a:t>arg</a:t>
            </a:r>
            <a:r>
              <a:rPr kumimoji="1" lang="en-US" altLang="zh-CN" dirty="0">
                <a:latin typeface="Menlo" charset="0"/>
                <a:ea typeface="Menlo" charset="0"/>
                <a:cs typeface="Menlo" charset="0"/>
              </a:rPr>
              <a:t>: </a:t>
            </a:r>
            <a:r>
              <a:rPr kumimoji="1" lang="en-US" altLang="zh-CN" dirty="0">
                <a:solidFill>
                  <a:srgbClr val="FF0000"/>
                </a:solidFill>
                <a:latin typeface="Menlo" charset="0"/>
                <a:ea typeface="Menlo" charset="0"/>
                <a:cs typeface="Menlo" charset="0"/>
              </a:rPr>
              <a:t>&amp;</a:t>
            </a:r>
            <a:r>
              <a:rPr kumimoji="1" lang="en-US" altLang="zh-CN" dirty="0" err="1">
                <a:solidFill>
                  <a:srgbClr val="FF0000"/>
                </a:solidFill>
                <a:latin typeface="Menlo" charset="0"/>
                <a:ea typeface="Menlo" charset="0"/>
                <a:cs typeface="Menlo" charset="0"/>
              </a:rPr>
              <a:t>mut</a:t>
            </a:r>
            <a:r>
              <a:rPr kumimoji="1" lang="en-US" altLang="zh-CN" dirty="0">
                <a:solidFill>
                  <a:srgbClr val="FF0000"/>
                </a:solidFill>
                <a:latin typeface="Menlo" charset="0"/>
                <a:ea typeface="Menlo" charset="0"/>
                <a:cs typeface="Menlo" charset="0"/>
              </a:rPr>
              <a:t> </a:t>
            </a:r>
            <a:r>
              <a:rPr kumimoji="1" lang="en-US" altLang="zh-CN" dirty="0">
                <a:latin typeface="Menlo" charset="0"/>
                <a:ea typeface="Menlo" charset="0"/>
                <a:cs typeface="Menlo" charset="0"/>
              </a:rPr>
              <a:t>Box&lt;Dummy&gt;) {</a:t>
            </a:r>
          </a:p>
          <a:p>
            <a:r>
              <a:rPr kumimoji="1" lang="en-US" altLang="zh-CN" dirty="0">
                <a:latin typeface="Menlo" charset="0"/>
                <a:ea typeface="Menlo" charset="0"/>
                <a:cs typeface="Menlo" charset="0"/>
              </a:rPr>
              <a:t>    </a:t>
            </a:r>
            <a:r>
              <a:rPr kumimoji="1" lang="en-US" altLang="zh-CN" i="1" dirty="0" err="1">
                <a:solidFill>
                  <a:schemeClr val="accent6"/>
                </a:solidFill>
                <a:latin typeface="Menlo" charset="0"/>
                <a:ea typeface="Menlo" charset="0"/>
                <a:cs typeface="Menlo" charset="0"/>
              </a:rPr>
              <a:t>arg</a:t>
            </a:r>
            <a:r>
              <a:rPr kumimoji="1" lang="en-US" altLang="zh-CN" dirty="0" err="1">
                <a:solidFill>
                  <a:schemeClr val="accent6"/>
                </a:solidFill>
                <a:latin typeface="Menlo" charset="0"/>
                <a:ea typeface="Menlo" charset="0"/>
                <a:cs typeface="Menlo" charset="0"/>
              </a:rPr>
              <a:t>.a</a:t>
            </a:r>
            <a:r>
              <a:rPr kumimoji="1" lang="en-US" altLang="zh-CN" dirty="0">
                <a:solidFill>
                  <a:schemeClr val="accent6"/>
                </a:solidFill>
                <a:latin typeface="Menlo" charset="0"/>
                <a:ea typeface="Menlo" charset="0"/>
                <a:cs typeface="Menlo" charset="0"/>
              </a:rPr>
              <a:t> = 2048;</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
        <p:nvSpPr>
          <p:cNvPr id="3" name="TextBox 2"/>
          <p:cNvSpPr txBox="1"/>
          <p:nvPr/>
        </p:nvSpPr>
        <p:spPr>
          <a:xfrm>
            <a:off x="3298523" y="3137135"/>
            <a:ext cx="4482317" cy="461665"/>
          </a:xfrm>
          <a:prstGeom prst="rect">
            <a:avLst/>
          </a:prstGeom>
          <a:noFill/>
        </p:spPr>
        <p:txBody>
          <a:bodyPr wrap="none" rtlCol="0">
            <a:spAutoFit/>
          </a:bodyPr>
          <a:lstStyle/>
          <a:p>
            <a:r>
              <a:rPr kumimoji="1" lang="en-US" altLang="zh-CN" sz="2400" i="1" dirty="0">
                <a:solidFill>
                  <a:srgbClr val="FF0000"/>
                </a:solidFill>
              </a:rPr>
              <a:t>Mutably borrowed</a:t>
            </a:r>
            <a:r>
              <a:rPr kumimoji="1" lang="en-US" altLang="zh-CN" sz="2400" i="1" dirty="0">
                <a:solidFill>
                  <a:schemeClr val="accent1"/>
                </a:solidFill>
              </a:rPr>
              <a:t> by </a:t>
            </a:r>
            <a:r>
              <a:rPr kumimoji="1" lang="en-US" altLang="zh-CN" sz="2400" i="1" dirty="0" err="1"/>
              <a:t>arg</a:t>
            </a:r>
            <a:r>
              <a:rPr kumimoji="1" lang="en-US" altLang="zh-CN" sz="2400" i="1" dirty="0"/>
              <a:t> </a:t>
            </a:r>
            <a:r>
              <a:rPr kumimoji="1" lang="en-US" altLang="zh-CN" sz="2400" i="1" dirty="0">
                <a:solidFill>
                  <a:schemeClr val="accent1"/>
                </a:solidFill>
              </a:rPr>
              <a:t>from </a:t>
            </a:r>
            <a:r>
              <a:rPr kumimoji="1" lang="en-US" altLang="zh-CN" sz="2400" i="1" dirty="0"/>
              <a:t>res</a:t>
            </a:r>
            <a:endParaRPr kumimoji="1" lang="zh-CN" altLang="en-US" sz="2400" i="1" dirty="0"/>
          </a:p>
        </p:txBody>
      </p:sp>
      <p:sp>
        <p:nvSpPr>
          <p:cNvPr id="12" name="Freeform 11"/>
          <p:cNvSpPr/>
          <p:nvPr/>
        </p:nvSpPr>
        <p:spPr>
          <a:xfrm>
            <a:off x="2198077" y="3182815"/>
            <a:ext cx="1100446" cy="1644162"/>
          </a:xfrm>
          <a:custGeom>
            <a:avLst/>
            <a:gdLst>
              <a:gd name="connsiteX0" fmla="*/ 808892 w 1100446"/>
              <a:gd name="connsiteY0" fmla="*/ 0 h 1644162"/>
              <a:gd name="connsiteX1" fmla="*/ 1055077 w 1100446"/>
              <a:gd name="connsiteY1" fmla="*/ 281354 h 1644162"/>
              <a:gd name="connsiteX2" fmla="*/ 0 w 1100446"/>
              <a:gd name="connsiteY2" fmla="*/ 1644162 h 1644162"/>
            </a:gdLst>
            <a:ahLst/>
            <a:cxnLst>
              <a:cxn ang="0">
                <a:pos x="connsiteX0" y="connsiteY0"/>
              </a:cxn>
              <a:cxn ang="0">
                <a:pos x="connsiteX1" y="connsiteY1"/>
              </a:cxn>
              <a:cxn ang="0">
                <a:pos x="connsiteX2" y="connsiteY2"/>
              </a:cxn>
            </a:cxnLst>
            <a:rect l="l" t="t" r="r" b="b"/>
            <a:pathLst>
              <a:path w="1100446" h="1644162">
                <a:moveTo>
                  <a:pt x="808892" y="0"/>
                </a:moveTo>
                <a:cubicBezTo>
                  <a:pt x="999392" y="3663"/>
                  <a:pt x="1189892" y="7327"/>
                  <a:pt x="1055077" y="281354"/>
                </a:cubicBezTo>
                <a:cubicBezTo>
                  <a:pt x="920262" y="555381"/>
                  <a:pt x="460131" y="1099771"/>
                  <a:pt x="0" y="1644162"/>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TextBox 12"/>
          <p:cNvSpPr txBox="1"/>
          <p:nvPr/>
        </p:nvSpPr>
        <p:spPr>
          <a:xfrm>
            <a:off x="2357856" y="4398428"/>
            <a:ext cx="3262432" cy="461665"/>
          </a:xfrm>
          <a:prstGeom prst="rect">
            <a:avLst/>
          </a:prstGeom>
          <a:noFill/>
        </p:spPr>
        <p:txBody>
          <a:bodyPr wrap="none" rtlCol="0">
            <a:spAutoFit/>
          </a:bodyPr>
          <a:lstStyle/>
          <a:p>
            <a:r>
              <a:rPr kumimoji="1" lang="en-US" altLang="zh-CN" sz="2400" i="1" dirty="0">
                <a:solidFill>
                  <a:schemeClr val="accent1"/>
                </a:solidFill>
              </a:rPr>
              <a:t>Returned from </a:t>
            </a:r>
            <a:r>
              <a:rPr kumimoji="1" lang="en-US" altLang="zh-CN" sz="2400" i="1" dirty="0" err="1"/>
              <a:t>arg</a:t>
            </a:r>
            <a:r>
              <a:rPr kumimoji="1" lang="en-US" altLang="zh-CN" sz="2400" i="1" dirty="0"/>
              <a:t> </a:t>
            </a:r>
            <a:r>
              <a:rPr kumimoji="1" lang="en-US" altLang="zh-CN" sz="2400" i="1" dirty="0">
                <a:solidFill>
                  <a:schemeClr val="accent1"/>
                </a:solidFill>
              </a:rPr>
              <a:t>to </a:t>
            </a:r>
            <a:r>
              <a:rPr kumimoji="1" lang="en-US" altLang="zh-CN" sz="2400" i="1" dirty="0"/>
              <a:t>res</a:t>
            </a:r>
            <a:endParaRPr kumimoji="1" lang="zh-CN" altLang="en-US" sz="2400" i="1" dirty="0"/>
          </a:p>
        </p:txBody>
      </p:sp>
      <p:sp>
        <p:nvSpPr>
          <p:cNvPr id="15" name="Freeform 14"/>
          <p:cNvSpPr/>
          <p:nvPr/>
        </p:nvSpPr>
        <p:spPr>
          <a:xfrm>
            <a:off x="1600200" y="3543300"/>
            <a:ext cx="648014" cy="1301262"/>
          </a:xfrm>
          <a:custGeom>
            <a:avLst/>
            <a:gdLst>
              <a:gd name="connsiteX0" fmla="*/ 386862 w 648014"/>
              <a:gd name="connsiteY0" fmla="*/ 1301262 h 1301262"/>
              <a:gd name="connsiteX1" fmla="*/ 633046 w 648014"/>
              <a:gd name="connsiteY1" fmla="*/ 879231 h 1301262"/>
              <a:gd name="connsiteX2" fmla="*/ 0 w 648014"/>
              <a:gd name="connsiteY2" fmla="*/ 0 h 1301262"/>
            </a:gdLst>
            <a:ahLst/>
            <a:cxnLst>
              <a:cxn ang="0">
                <a:pos x="connsiteX0" y="connsiteY0"/>
              </a:cxn>
              <a:cxn ang="0">
                <a:pos x="connsiteX1" y="connsiteY1"/>
              </a:cxn>
              <a:cxn ang="0">
                <a:pos x="connsiteX2" y="connsiteY2"/>
              </a:cxn>
            </a:cxnLst>
            <a:rect l="l" t="t" r="r" b="b"/>
            <a:pathLst>
              <a:path w="648014" h="1301262">
                <a:moveTo>
                  <a:pt x="386862" y="1301262"/>
                </a:moveTo>
                <a:cubicBezTo>
                  <a:pt x="542192" y="1198685"/>
                  <a:pt x="697523" y="1096108"/>
                  <a:pt x="633046" y="879231"/>
                </a:cubicBezTo>
                <a:cubicBezTo>
                  <a:pt x="568569" y="662354"/>
                  <a:pt x="284284" y="331177"/>
                  <a:pt x="0" y="0"/>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TextBox 15"/>
          <p:cNvSpPr txBox="1"/>
          <p:nvPr/>
        </p:nvSpPr>
        <p:spPr>
          <a:xfrm>
            <a:off x="5027730" y="3643689"/>
            <a:ext cx="3815083" cy="830997"/>
          </a:xfrm>
          <a:prstGeom prst="rect">
            <a:avLst/>
          </a:prstGeom>
          <a:noFill/>
        </p:spPr>
        <p:txBody>
          <a:bodyPr wrap="none" rtlCol="0">
            <a:spAutoFit/>
          </a:bodyPr>
          <a:lstStyle/>
          <a:p>
            <a:r>
              <a:rPr kumimoji="1" lang="en-US" altLang="zh-CN" sz="2400" i="1" dirty="0">
                <a:solidFill>
                  <a:srgbClr val="FF0000"/>
                </a:solidFill>
              </a:rPr>
              <a:t>Multiple mutable borrowings</a:t>
            </a:r>
          </a:p>
          <a:p>
            <a:r>
              <a:rPr kumimoji="1" lang="en-US" altLang="zh-CN" sz="2400" i="1" dirty="0">
                <a:solidFill>
                  <a:srgbClr val="FF0000"/>
                </a:solidFill>
              </a:rPr>
              <a:t>are disallowed</a:t>
            </a:r>
            <a:endParaRPr kumimoji="1" lang="zh-CN" altLang="en-US" sz="2400" i="1" dirty="0">
              <a:solidFill>
                <a:srgbClr val="FF0000"/>
              </a:solidFill>
            </a:endParaRPr>
          </a:p>
        </p:txBody>
      </p:sp>
      <p:cxnSp>
        <p:nvCxnSpPr>
          <p:cNvPr id="18" name="Straight Arrow Connector 17"/>
          <p:cNvCxnSpPr>
            <a:stCxn id="16" idx="1"/>
          </p:cNvCxnSpPr>
          <p:nvPr/>
        </p:nvCxnSpPr>
        <p:spPr>
          <a:xfrm flipH="1">
            <a:off x="4572000" y="4059188"/>
            <a:ext cx="455730" cy="13474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57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up)">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3"/>
                                        </p:tgtEl>
                                        <p:attrNameLst>
                                          <p:attrName>style.visibility</p:attrName>
                                        </p:attrNameLst>
                                      </p:cBhvr>
                                      <p:to>
                                        <p:strVal val="hidden"/>
                                      </p:to>
                                    </p:set>
                                  </p:childTnLst>
                                </p:cTn>
                              </p:par>
                            </p:childTnLst>
                          </p:cTn>
                        </p:par>
                        <p:par>
                          <p:cTn id="21" fill="hold">
                            <p:stCondLst>
                              <p:cond delay="0"/>
                            </p:stCondLst>
                            <p:childTnLst>
                              <p:par>
                                <p:cTn id="22" presetID="9" presetClass="entr" presetSubtype="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dissolve">
                                      <p:cBhvr>
                                        <p:cTn id="24" dur="500"/>
                                        <p:tgtEl>
                                          <p:spTgt spid="13"/>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13"/>
                                        </p:tgtEl>
                                        <p:attrNameLst>
                                          <p:attrName>style.visibility</p:attrName>
                                        </p:attrNameLst>
                                      </p:cBhvr>
                                      <p:to>
                                        <p:strVal val="hidden"/>
                                      </p:to>
                                    </p:set>
                                  </p:childTnLst>
                                </p:cTn>
                              </p:par>
                              <p:par>
                                <p:cTn id="32" presetID="1" presetClass="exit" presetSubtype="0" fill="hold" grpId="1" nodeType="withEffect">
                                  <p:stCondLst>
                                    <p:cond delay="0"/>
                                  </p:stCondLst>
                                  <p:childTnLst>
                                    <p:set>
                                      <p:cBhvr>
                                        <p:cTn id="33" dur="1" fill="hold">
                                          <p:stCondLst>
                                            <p:cond delay="0"/>
                                          </p:stCondLst>
                                        </p:cTn>
                                        <p:tgtEl>
                                          <p:spTgt spid="15"/>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dissolve">
                                      <p:cBhvr>
                                        <p:cTn id="38" dur="500"/>
                                        <p:tgtEl>
                                          <p:spTgt spid="16"/>
                                        </p:tgtEl>
                                      </p:cBhvr>
                                    </p:animEffect>
                                  </p:childTnLst>
                                </p:cTn>
                              </p:par>
                              <p:par>
                                <p:cTn id="39" presetID="22" presetClass="entr" presetSubtype="2"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right)">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3" grpId="1"/>
      <p:bldP spid="12" grpId="0" animBg="1"/>
      <p:bldP spid="12" grpId="1" animBg="1"/>
      <p:bldP spid="13" grpId="0"/>
      <p:bldP spid="13" grpId="1"/>
      <p:bldP spid="15" grpId="0" animBg="1"/>
      <p:bldP spid="15" grpId="1" animBg="1"/>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Side Slide: Mutability</a:t>
            </a:r>
            <a:endParaRPr kumimoji="1" lang="zh-CN" altLang="en-US" dirty="0"/>
          </a:p>
        </p:txBody>
      </p:sp>
      <p:sp>
        <p:nvSpPr>
          <p:cNvPr id="3" name="Content Placeholder 2"/>
          <p:cNvSpPr>
            <a:spLocks noGrp="1"/>
          </p:cNvSpPr>
          <p:nvPr>
            <p:ph idx="1"/>
          </p:nvPr>
        </p:nvSpPr>
        <p:spPr/>
        <p:txBody>
          <a:bodyPr/>
          <a:lstStyle/>
          <a:p>
            <a:r>
              <a:rPr kumimoji="1" lang="en-US" altLang="zh-CN" dirty="0"/>
              <a:t>Every resource in Rust is </a:t>
            </a:r>
            <a:r>
              <a:rPr kumimoji="1" lang="en-US" altLang="zh-CN" b="1" i="1" dirty="0"/>
              <a:t>immutable</a:t>
            </a:r>
            <a:r>
              <a:rPr kumimoji="1" lang="en-US" altLang="zh-CN" dirty="0"/>
              <a:t> by default.</a:t>
            </a:r>
          </a:p>
          <a:p>
            <a:r>
              <a:rPr kumimoji="1" lang="en-US" altLang="zh-CN" dirty="0" err="1">
                <a:solidFill>
                  <a:srgbClr val="FF0000"/>
                </a:solidFill>
              </a:rPr>
              <a:t>mut</a:t>
            </a:r>
            <a:r>
              <a:rPr kumimoji="1" lang="en-US" altLang="zh-CN" dirty="0"/>
              <a:t> is used to declare a resource as </a:t>
            </a:r>
            <a:r>
              <a:rPr kumimoji="1" lang="en-US" altLang="zh-CN" b="1" i="1" dirty="0"/>
              <a:t>mutable</a:t>
            </a:r>
            <a:r>
              <a:rPr kumimoji="1" lang="en-US" altLang="zh-CN" dirty="0"/>
              <a:t>.</a:t>
            </a:r>
            <a:endParaRPr kumimoji="1" lang="zh-CN" altLang="en-US" dirty="0"/>
          </a:p>
        </p:txBody>
      </p:sp>
      <p:sp>
        <p:nvSpPr>
          <p:cNvPr id="4" name="TextBox 3"/>
          <p:cNvSpPr txBox="1"/>
          <p:nvPr/>
        </p:nvSpPr>
        <p:spPr>
          <a:xfrm>
            <a:off x="628650" y="2961969"/>
            <a:ext cx="7530612" cy="2585323"/>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 </a:t>
            </a:r>
            <a:r>
              <a:rPr kumimoji="1" lang="en-US" altLang="zh-CN" dirty="0">
                <a:latin typeface="Menlo" charset="0"/>
                <a:ea typeface="Menlo" charset="0"/>
                <a:cs typeface="Menlo" charset="0"/>
              </a:rPr>
              <a:t>= Box::new(Dummy{a: 0, b: 0});</a:t>
            </a:r>
          </a:p>
          <a:p>
            <a:endParaRPr kumimoji="1" lang="en-US" altLang="zh-CN" dirty="0">
              <a:latin typeface="Menlo" charset="0"/>
              <a:ea typeface="Menlo" charset="0"/>
              <a:cs typeface="Menlo" charset="0"/>
            </a:endParaRP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2048;</a:t>
            </a:r>
          </a:p>
          <a:p>
            <a:r>
              <a:rPr kumimoji="1" lang="en-US" altLang="zh-CN" dirty="0">
                <a:latin typeface="Menlo" charset="0"/>
                <a:ea typeface="Menlo" charset="0"/>
                <a:cs typeface="Menlo" charset="0"/>
              </a:rPr>
              <a:t>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borrower</a:t>
            </a:r>
            <a:r>
              <a:rPr kumimoji="1" lang="en-US" altLang="zh-CN" dirty="0">
                <a:latin typeface="Menlo" charset="0"/>
                <a:ea typeface="Menlo" charset="0"/>
                <a:cs typeface="Menlo" charset="0"/>
              </a:rPr>
              <a:t> = &amp;</a:t>
            </a:r>
            <a:r>
              <a:rPr kumimoji="1" lang="en-US" altLang="zh-CN"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a:t>
            </a:r>
          </a:p>
        </p:txBody>
      </p:sp>
      <p:sp>
        <p:nvSpPr>
          <p:cNvPr id="5" name="TextBox 4"/>
          <p:cNvSpPr txBox="1"/>
          <p:nvPr/>
        </p:nvSpPr>
        <p:spPr>
          <a:xfrm>
            <a:off x="4070838" y="4254630"/>
            <a:ext cx="3765070" cy="461665"/>
          </a:xfrm>
          <a:prstGeom prst="rect">
            <a:avLst/>
          </a:prstGeom>
          <a:noFill/>
        </p:spPr>
        <p:txBody>
          <a:bodyPr wrap="none" rtlCol="0">
            <a:spAutoFit/>
          </a:bodyPr>
          <a:lstStyle/>
          <a:p>
            <a:r>
              <a:rPr kumimoji="1" lang="en-US" altLang="zh-CN" sz="2400" i="1" dirty="0">
                <a:solidFill>
                  <a:srgbClr val="FF0000"/>
                </a:solidFill>
              </a:rPr>
              <a:t>Error: Resource is immutable</a:t>
            </a:r>
            <a:endParaRPr kumimoji="1" lang="zh-CN" altLang="en-US" sz="2400" i="1" dirty="0">
              <a:solidFill>
                <a:srgbClr val="FF0000"/>
              </a:solidFill>
            </a:endParaRPr>
          </a:p>
        </p:txBody>
      </p:sp>
      <p:cxnSp>
        <p:nvCxnSpPr>
          <p:cNvPr id="7" name="Straight Arrow Connector 6"/>
          <p:cNvCxnSpPr/>
          <p:nvPr/>
        </p:nvCxnSpPr>
        <p:spPr>
          <a:xfrm flipH="1">
            <a:off x="3165231" y="4485462"/>
            <a:ext cx="905607" cy="6895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17031" y="5329959"/>
            <a:ext cx="5098319" cy="830997"/>
          </a:xfrm>
          <a:prstGeom prst="rect">
            <a:avLst/>
          </a:prstGeom>
          <a:noFill/>
        </p:spPr>
        <p:txBody>
          <a:bodyPr wrap="none" rtlCol="0">
            <a:spAutoFit/>
          </a:bodyPr>
          <a:lstStyle/>
          <a:p>
            <a:r>
              <a:rPr kumimoji="1" lang="en-US" altLang="zh-CN" sz="2400" i="1" dirty="0">
                <a:solidFill>
                  <a:srgbClr val="FF0000"/>
                </a:solidFill>
              </a:rPr>
              <a:t>Error: Cannot get a mutable borrowing</a:t>
            </a:r>
          </a:p>
          <a:p>
            <a:r>
              <a:rPr kumimoji="1" lang="en-US" altLang="zh-CN" sz="2400" i="1" dirty="0">
                <a:solidFill>
                  <a:srgbClr val="FF0000"/>
                </a:solidFill>
              </a:rPr>
              <a:t>           of an immutable resource</a:t>
            </a:r>
            <a:endParaRPr kumimoji="1" lang="zh-CN" altLang="en-US" sz="2400" i="1" dirty="0">
              <a:solidFill>
                <a:srgbClr val="FF0000"/>
              </a:solidFill>
            </a:endParaRPr>
          </a:p>
        </p:txBody>
      </p:sp>
      <p:sp>
        <p:nvSpPr>
          <p:cNvPr id="9" name="Freeform 8"/>
          <p:cNvSpPr/>
          <p:nvPr/>
        </p:nvSpPr>
        <p:spPr>
          <a:xfrm>
            <a:off x="2699124" y="5240215"/>
            <a:ext cx="729876" cy="536462"/>
          </a:xfrm>
          <a:custGeom>
            <a:avLst/>
            <a:gdLst>
              <a:gd name="connsiteX0" fmla="*/ 729876 w 729876"/>
              <a:gd name="connsiteY0" fmla="*/ 536331 h 536462"/>
              <a:gd name="connsiteX1" fmla="*/ 114 w 729876"/>
              <a:gd name="connsiteY1" fmla="*/ 448408 h 536462"/>
              <a:gd name="connsiteX2" fmla="*/ 685914 w 729876"/>
              <a:gd name="connsiteY2" fmla="*/ 0 h 536462"/>
            </a:gdLst>
            <a:ahLst/>
            <a:cxnLst>
              <a:cxn ang="0">
                <a:pos x="connsiteX0" y="connsiteY0"/>
              </a:cxn>
              <a:cxn ang="0">
                <a:pos x="connsiteX1" y="connsiteY1"/>
              </a:cxn>
              <a:cxn ang="0">
                <a:pos x="connsiteX2" y="connsiteY2"/>
              </a:cxn>
            </a:cxnLst>
            <a:rect l="l" t="t" r="r" b="b"/>
            <a:pathLst>
              <a:path w="729876" h="536462">
                <a:moveTo>
                  <a:pt x="729876" y="536331"/>
                </a:moveTo>
                <a:cubicBezTo>
                  <a:pt x="368658" y="537063"/>
                  <a:pt x="7441" y="537796"/>
                  <a:pt x="114" y="448408"/>
                </a:cubicBezTo>
                <a:cubicBezTo>
                  <a:pt x="-7213" y="359020"/>
                  <a:pt x="339350" y="179510"/>
                  <a:pt x="685914" y="0"/>
                </a:cubicBezTo>
              </a:path>
            </a:pathLst>
          </a:custGeom>
          <a:noFill/>
          <a:ln w="3810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1077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nodeType="clickEffect">
                                  <p:stCondLst>
                                    <p:cond delay="0"/>
                                  </p:stCondLst>
                                  <p:childTnLst>
                                    <p:animClr clrSpc="rgb" dir="cw">
                                      <p:cBhvr override="childStyle">
                                        <p:cTn id="24" dur="2000" fill="hold"/>
                                        <p:tgtEl>
                                          <p:spTgt spid="4">
                                            <p:txEl>
                                              <p:pRg st="5" end="5"/>
                                            </p:txEl>
                                          </p:spTgt>
                                        </p:tgtEl>
                                        <p:attrNameLst>
                                          <p:attrName>style.color</p:attrName>
                                        </p:attrNameLst>
                                      </p:cBhvr>
                                      <p:to>
                                        <a:srgbClr val="FF2600"/>
                                      </p:to>
                                    </p:animClr>
                                  </p:childTnLst>
                                </p:cTn>
                              </p:par>
                              <p:par>
                                <p:cTn id="25" presetID="9"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par>
                                <p:cTn id="28" presetID="22" presetClass="entr" presetSubtype="2"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right)">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dissolve">
                                      <p:cBhvr>
                                        <p:cTn id="35" dur="500"/>
                                        <p:tgtEl>
                                          <p:spTgt spid="8"/>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down)">
                                      <p:cBhvr>
                                        <p:cTn id="38" dur="500"/>
                                        <p:tgtEl>
                                          <p:spTgt spid="9"/>
                                        </p:tgtEl>
                                      </p:cBhvr>
                                    </p:animEffect>
                                  </p:childTnLst>
                                </p:cTn>
                              </p:par>
                              <p:par>
                                <p:cTn id="39" presetID="3" presetClass="emph" presetSubtype="2" fill="hold" nodeType="withEffect">
                                  <p:stCondLst>
                                    <p:cond delay="0"/>
                                  </p:stCondLst>
                                  <p:childTnLst>
                                    <p:animClr clrSpc="rgb" dir="cw">
                                      <p:cBhvr override="childStyle">
                                        <p:cTn id="40" dur="2000" fill="hold"/>
                                        <p:tgtEl>
                                          <p:spTgt spid="4">
                                            <p:txEl>
                                              <p:pRg st="7" end="7"/>
                                            </p:txEl>
                                          </p:spTgt>
                                        </p:tgtEl>
                                        <p:attrNameLst>
                                          <p:attrName>style.color</p:attrName>
                                        </p:attrNameLst>
                                      </p:cBhvr>
                                      <p:to>
                                        <a:srgbClr val="FF26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Concurrency &amp; Data-race Freedom</a:t>
            </a:r>
            <a:endParaRPr kumimoji="1" lang="zh-CN" altLang="en-US" dirty="0"/>
          </a:p>
        </p:txBody>
      </p:sp>
      <p:sp>
        <p:nvSpPr>
          <p:cNvPr id="4" name="TextBox 3"/>
          <p:cNvSpPr txBox="1"/>
          <p:nvPr/>
        </p:nvSpPr>
        <p:spPr>
          <a:xfrm>
            <a:off x="628649" y="1520031"/>
            <a:ext cx="7530612" cy="3416320"/>
          </a:xfrm>
          <a:prstGeom prst="rect">
            <a:avLst/>
          </a:prstGeom>
          <a:noFill/>
        </p:spPr>
        <p:txBody>
          <a:bodyPr wrap="square" rtlCol="0">
            <a:spAutoFit/>
          </a:bodyPr>
          <a:lstStyle/>
          <a:p>
            <a:r>
              <a:rPr kumimoji="1" lang="en-US" altLang="zh-CN" b="1" dirty="0" err="1">
                <a:latin typeface="Menlo" charset="0"/>
                <a:ea typeface="Menlo" charset="0"/>
                <a:cs typeface="Menlo" charset="0"/>
              </a:rPr>
              <a:t>struct</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Dummy { </a:t>
            </a:r>
            <a:r>
              <a:rPr kumimoji="1" lang="en-US" altLang="zh-CN" i="1" dirty="0">
                <a:latin typeface="Menlo" charset="0"/>
                <a:ea typeface="Menlo" charset="0"/>
                <a:cs typeface="Menlo" charset="0"/>
              </a:rPr>
              <a:t>a</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a:t>
            </a:r>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i32</a:t>
            </a:r>
            <a:r>
              <a:rPr kumimoji="1" lang="en-US" altLang="zh-CN" dirty="0">
                <a:latin typeface="Menlo" charset="0"/>
                <a:ea typeface="Menlo" charset="0"/>
                <a:cs typeface="Menlo" charset="0"/>
              </a:rPr>
              <a:t> }</a:t>
            </a:r>
          </a:p>
          <a:p>
            <a:endParaRPr kumimoji="1" lang="en-US" altLang="zh-CN" b="1" dirty="0">
              <a:latin typeface="Menlo" charset="0"/>
              <a:ea typeface="Menlo" charset="0"/>
              <a:cs typeface="Menlo" charset="0"/>
            </a:endParaRPr>
          </a:p>
          <a:p>
            <a:r>
              <a:rPr kumimoji="1" lang="en-US" altLang="zh-CN" b="1" dirty="0" err="1">
                <a:latin typeface="Menlo" charset="0"/>
                <a:ea typeface="Menlo" charset="0"/>
                <a:cs typeface="Menlo" charset="0"/>
              </a:rPr>
              <a:t>fn</a:t>
            </a:r>
            <a:r>
              <a:rPr kumimoji="1" lang="en-US" altLang="zh-CN" b="1" dirty="0">
                <a:latin typeface="Menlo" charset="0"/>
                <a:ea typeface="Menlo" charset="0"/>
                <a:cs typeface="Menlo" charset="0"/>
              </a:rPr>
              <a:t> </a:t>
            </a:r>
            <a:r>
              <a:rPr kumimoji="1" lang="en-US" altLang="zh-CN" dirty="0">
                <a:latin typeface="Menlo" charset="0"/>
                <a:ea typeface="Menlo" charset="0"/>
                <a:cs typeface="Menlo" charset="0"/>
              </a:rPr>
              <a:t>foo()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b="1" dirty="0" err="1">
                <a:latin typeface="Menlo" charset="0"/>
                <a:ea typeface="Menlo" charset="0"/>
                <a:cs typeface="Menlo" charset="0"/>
              </a:rPr>
              <a:t>mut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res </a:t>
            </a:r>
            <a:r>
              <a:rPr kumimoji="1" lang="en-US" altLang="zh-CN" dirty="0">
                <a:latin typeface="Menlo" charset="0"/>
                <a:ea typeface="Menlo" charset="0"/>
                <a:cs typeface="Menlo" charset="0"/>
              </a:rPr>
              <a:t>= Box::new(Dummy {a: 0, b: 0});</a:t>
            </a:r>
          </a:p>
          <a:p>
            <a:endParaRPr kumimoji="1" lang="en-US" altLang="zh-CN" dirty="0">
              <a:latin typeface="Menlo" charset="0"/>
              <a:ea typeface="Menlo" charset="0"/>
              <a:cs typeface="Menlo" charset="0"/>
            </a:endParaRPr>
          </a:p>
          <a:p>
            <a:r>
              <a:rPr kumimoji="1" lang="en-US" altLang="zh-CN" dirty="0">
                <a:latin typeface="Menlo" charset="0"/>
                <a:ea typeface="Menlo" charset="0"/>
                <a:cs typeface="Menlo" charset="0"/>
              </a:rPr>
              <a:t>    </a:t>
            </a:r>
            <a:r>
              <a:rPr kumimoji="1" lang="en-US" altLang="zh-CN" dirty="0" err="1">
                <a:latin typeface="Menlo" charset="0"/>
                <a:ea typeface="Menlo" charset="0"/>
                <a:cs typeface="Menlo" charset="0"/>
              </a:rPr>
              <a:t>std</a:t>
            </a:r>
            <a:r>
              <a:rPr kumimoji="1" lang="en-US" altLang="zh-CN" dirty="0">
                <a:latin typeface="Menlo" charset="0"/>
                <a:ea typeface="Menlo" charset="0"/>
                <a:cs typeface="Menlo" charset="0"/>
              </a:rPr>
              <a:t>::thread::spawn(</a:t>
            </a:r>
            <a:r>
              <a:rPr kumimoji="1" lang="en-US" altLang="zh-CN" b="1" dirty="0">
                <a:latin typeface="Menlo" charset="0"/>
                <a:ea typeface="Menlo" charset="0"/>
                <a:cs typeface="Menlo" charset="0"/>
              </a:rPr>
              <a:t>move</a:t>
            </a:r>
            <a:r>
              <a:rPr kumimoji="1" lang="en-US" altLang="zh-CN" dirty="0">
                <a:latin typeface="Menlo" charset="0"/>
                <a:ea typeface="Menlo" charset="0"/>
                <a:cs typeface="Menlo" charset="0"/>
              </a:rPr>
              <a:t> || {</a:t>
            </a:r>
          </a:p>
          <a:p>
            <a:r>
              <a:rPr kumimoji="1" lang="en-US" altLang="zh-CN" dirty="0">
                <a:latin typeface="Menlo" charset="0"/>
                <a:ea typeface="Menlo" charset="0"/>
                <a:cs typeface="Menlo" charset="0"/>
              </a:rPr>
              <a:t>        </a:t>
            </a:r>
            <a:r>
              <a:rPr kumimoji="1" lang="en-US" altLang="zh-CN" b="1" dirty="0">
                <a:latin typeface="Menlo" charset="0"/>
                <a:ea typeface="Menlo" charset="0"/>
                <a:cs typeface="Menlo" charset="0"/>
              </a:rPr>
              <a:t>let</a:t>
            </a:r>
            <a:r>
              <a:rPr kumimoji="1" lang="en-US" altLang="zh-CN" dirty="0">
                <a:latin typeface="Menlo" charset="0"/>
                <a:ea typeface="Menlo" charset="0"/>
                <a:cs typeface="Menlo" charset="0"/>
              </a:rPr>
              <a:t> </a:t>
            </a:r>
            <a:r>
              <a:rPr kumimoji="1" lang="en-US" altLang="zh-CN" i="1" dirty="0">
                <a:latin typeface="Menlo" charset="0"/>
                <a:ea typeface="Menlo" charset="0"/>
                <a:cs typeface="Menlo" charset="0"/>
              </a:rPr>
              <a:t>borrower</a:t>
            </a:r>
            <a:r>
              <a:rPr kumimoji="1" lang="en-US" altLang="zh-CN" dirty="0">
                <a:latin typeface="Menlo" charset="0"/>
                <a:ea typeface="Menlo" charset="0"/>
                <a:cs typeface="Menlo" charset="0"/>
              </a:rPr>
              <a:t> = </a:t>
            </a:r>
            <a:r>
              <a:rPr kumimoji="1" lang="en-US" altLang="zh-CN" dirty="0">
                <a:solidFill>
                  <a:srgbClr val="FF0000"/>
                </a:solidFill>
                <a:latin typeface="Menlo" charset="0"/>
                <a:ea typeface="Menlo" charset="0"/>
                <a:cs typeface="Menlo" charset="0"/>
              </a:rPr>
              <a:t>&amp;</a:t>
            </a:r>
            <a:r>
              <a:rPr kumimoji="1" lang="en-US" altLang="zh-CN" b="1" dirty="0" err="1">
                <a:solidFill>
                  <a:srgbClr val="FF0000"/>
                </a:solidFill>
                <a:latin typeface="Menlo" charset="0"/>
                <a:ea typeface="Menlo" charset="0"/>
                <a:cs typeface="Menlo" charset="0"/>
              </a:rPr>
              <a:t>mut</a:t>
            </a:r>
            <a:r>
              <a:rPr kumimoji="1" lang="en-US" altLang="zh-CN" dirty="0">
                <a:solidFill>
                  <a:srgbClr val="FF0000"/>
                </a:solidFill>
                <a:latin typeface="Menlo" charset="0"/>
                <a:ea typeface="Menlo" charset="0"/>
                <a:cs typeface="Menlo" charset="0"/>
              </a:rPr>
              <a:t> </a:t>
            </a:r>
            <a:r>
              <a:rPr kumimoji="1" lang="en-US" altLang="zh-CN" i="1" dirty="0">
                <a:latin typeface="Menlo" charset="0"/>
                <a:ea typeface="Menlo" charset="0"/>
                <a:cs typeface="Menlo" charset="0"/>
              </a:rPr>
              <a:t>res</a:t>
            </a:r>
            <a:r>
              <a:rPr kumimoji="1" lang="en-US" altLang="zh-CN" dirty="0">
                <a:latin typeface="Menlo" charset="0"/>
                <a:ea typeface="Menlo" charset="0"/>
                <a:cs typeface="Menlo" charset="0"/>
              </a:rPr>
              <a:t>;</a:t>
            </a: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borrower</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1;</a:t>
            </a:r>
          </a:p>
          <a:p>
            <a:r>
              <a:rPr kumimoji="1" lang="en-US" altLang="zh-CN" dirty="0">
                <a:latin typeface="Menlo" charset="0"/>
                <a:ea typeface="Menlo" charset="0"/>
                <a:cs typeface="Menlo" charset="0"/>
              </a:rPr>
              <a:t>    });</a:t>
            </a:r>
          </a:p>
          <a:p>
            <a:endParaRPr kumimoji="1" lang="en-US" altLang="zh-CN" dirty="0">
              <a:latin typeface="Menlo" charset="0"/>
              <a:ea typeface="Menlo" charset="0"/>
              <a:cs typeface="Menlo" charset="0"/>
            </a:endParaRPr>
          </a:p>
          <a:p>
            <a:r>
              <a:rPr kumimoji="1" lang="en-US" altLang="zh-CN" dirty="0">
                <a:latin typeface="Menlo" charset="0"/>
                <a:ea typeface="Menlo" charset="0"/>
                <a:cs typeface="Menlo" charset="0"/>
              </a:rPr>
              <a:t>    </a:t>
            </a:r>
            <a:r>
              <a:rPr kumimoji="1" lang="en-US" altLang="zh-CN" i="1" dirty="0" err="1">
                <a:latin typeface="Menlo" charset="0"/>
                <a:ea typeface="Menlo" charset="0"/>
                <a:cs typeface="Menlo" charset="0"/>
              </a:rPr>
              <a:t>res.</a:t>
            </a:r>
            <a:r>
              <a:rPr kumimoji="1" lang="en-US" altLang="zh-CN" dirty="0" err="1">
                <a:latin typeface="Menlo" charset="0"/>
                <a:ea typeface="Menlo" charset="0"/>
                <a:cs typeface="Menlo" charset="0"/>
              </a:rPr>
              <a:t>a</a:t>
            </a:r>
            <a:r>
              <a:rPr kumimoji="1" lang="en-US" altLang="zh-CN" dirty="0">
                <a:latin typeface="Menlo" charset="0"/>
                <a:ea typeface="Menlo" charset="0"/>
                <a:cs typeface="Menlo" charset="0"/>
              </a:rPr>
              <a:t> += 1;</a:t>
            </a:r>
          </a:p>
          <a:p>
            <a:r>
              <a:rPr kumimoji="1" lang="en-US" altLang="zh-CN" dirty="0">
                <a:latin typeface="Menlo" charset="0"/>
                <a:ea typeface="Menlo" charset="0"/>
                <a:cs typeface="Menlo" charset="0"/>
              </a:rPr>
              <a:t>}</a:t>
            </a:r>
            <a:endParaRPr kumimoji="1" lang="zh-CN" altLang="en-US" dirty="0">
              <a:latin typeface="Menlo" charset="0"/>
              <a:ea typeface="Menlo" charset="0"/>
              <a:cs typeface="Menlo" charset="0"/>
            </a:endParaRPr>
          </a:p>
        </p:txBody>
      </p:sp>
      <p:sp>
        <p:nvSpPr>
          <p:cNvPr id="5" name="TextBox 4"/>
          <p:cNvSpPr txBox="1"/>
          <p:nvPr/>
        </p:nvSpPr>
        <p:spPr>
          <a:xfrm>
            <a:off x="3533106" y="4211515"/>
            <a:ext cx="4732770" cy="461665"/>
          </a:xfrm>
          <a:prstGeom prst="rect">
            <a:avLst/>
          </a:prstGeom>
          <a:noFill/>
        </p:spPr>
        <p:txBody>
          <a:bodyPr wrap="none" rtlCol="0">
            <a:spAutoFit/>
          </a:bodyPr>
          <a:lstStyle/>
          <a:p>
            <a:r>
              <a:rPr kumimoji="1" lang="en-US" altLang="zh-CN" sz="2400" i="1" dirty="0">
                <a:solidFill>
                  <a:srgbClr val="FF0000"/>
                </a:solidFill>
              </a:rPr>
              <a:t>Error: </a:t>
            </a:r>
            <a:r>
              <a:rPr kumimoji="1" lang="en-US" altLang="zh-CN" sz="2400" i="1" dirty="0"/>
              <a:t>res</a:t>
            </a:r>
            <a:r>
              <a:rPr kumimoji="1" lang="en-US" altLang="zh-CN" sz="2400" i="1" dirty="0">
                <a:solidFill>
                  <a:srgbClr val="FF0000"/>
                </a:solidFill>
              </a:rPr>
              <a:t> is being mutably borrowed</a:t>
            </a:r>
            <a:endParaRPr kumimoji="1" lang="zh-CN" altLang="en-US" sz="2400" i="1" dirty="0">
              <a:solidFill>
                <a:srgbClr val="FF0000"/>
              </a:solidFill>
            </a:endParaRPr>
          </a:p>
        </p:txBody>
      </p:sp>
      <p:cxnSp>
        <p:nvCxnSpPr>
          <p:cNvPr id="7" name="Straight Arrow Connector 6"/>
          <p:cNvCxnSpPr/>
          <p:nvPr/>
        </p:nvCxnSpPr>
        <p:spPr>
          <a:xfrm flipH="1">
            <a:off x="2831123" y="4448908"/>
            <a:ext cx="685800" cy="87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389685" y="3403230"/>
            <a:ext cx="3194721" cy="461665"/>
          </a:xfrm>
          <a:prstGeom prst="rect">
            <a:avLst/>
          </a:prstGeom>
          <a:noFill/>
        </p:spPr>
        <p:txBody>
          <a:bodyPr wrap="none" rtlCol="0">
            <a:spAutoFit/>
          </a:bodyPr>
          <a:lstStyle/>
          <a:p>
            <a:r>
              <a:rPr kumimoji="1" lang="en-US" altLang="zh-CN" sz="2400" i="1" dirty="0"/>
              <a:t>res</a:t>
            </a:r>
            <a:r>
              <a:rPr kumimoji="1" lang="en-US" altLang="zh-CN" sz="2400" i="1" dirty="0">
                <a:solidFill>
                  <a:schemeClr val="accent1"/>
                </a:solidFill>
              </a:rPr>
              <a:t> is mutably borrowed</a:t>
            </a:r>
            <a:endParaRPr kumimoji="1" lang="zh-CN" altLang="en-US" sz="2400" i="1" dirty="0">
              <a:solidFill>
                <a:schemeClr val="accent1"/>
              </a:solidFill>
            </a:endParaRPr>
          </a:p>
        </p:txBody>
      </p:sp>
      <p:sp>
        <p:nvSpPr>
          <p:cNvPr id="9" name="Freeform 8"/>
          <p:cNvSpPr/>
          <p:nvPr/>
        </p:nvSpPr>
        <p:spPr>
          <a:xfrm>
            <a:off x="4352192" y="3516923"/>
            <a:ext cx="1081454" cy="201932"/>
          </a:xfrm>
          <a:custGeom>
            <a:avLst/>
            <a:gdLst>
              <a:gd name="connsiteX0" fmla="*/ 1081454 w 1081454"/>
              <a:gd name="connsiteY0" fmla="*/ 149469 h 201932"/>
              <a:gd name="connsiteX1" fmla="*/ 281354 w 1081454"/>
              <a:gd name="connsiteY1" fmla="*/ 193431 h 201932"/>
              <a:gd name="connsiteX2" fmla="*/ 0 w 1081454"/>
              <a:gd name="connsiteY2" fmla="*/ 0 h 201932"/>
            </a:gdLst>
            <a:ahLst/>
            <a:cxnLst>
              <a:cxn ang="0">
                <a:pos x="connsiteX0" y="connsiteY0"/>
              </a:cxn>
              <a:cxn ang="0">
                <a:pos x="connsiteX1" y="connsiteY1"/>
              </a:cxn>
              <a:cxn ang="0">
                <a:pos x="connsiteX2" y="connsiteY2"/>
              </a:cxn>
            </a:cxnLst>
            <a:rect l="l" t="t" r="r" b="b"/>
            <a:pathLst>
              <a:path w="1081454" h="201932">
                <a:moveTo>
                  <a:pt x="1081454" y="149469"/>
                </a:moveTo>
                <a:cubicBezTo>
                  <a:pt x="771525" y="183905"/>
                  <a:pt x="461596" y="218342"/>
                  <a:pt x="281354" y="193431"/>
                </a:cubicBezTo>
                <a:cubicBezTo>
                  <a:pt x="101112" y="168520"/>
                  <a:pt x="50556" y="84260"/>
                  <a:pt x="0" y="0"/>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TextBox 9"/>
          <p:cNvSpPr txBox="1"/>
          <p:nvPr/>
        </p:nvSpPr>
        <p:spPr>
          <a:xfrm>
            <a:off x="5773830" y="2632320"/>
            <a:ext cx="2741520" cy="461665"/>
          </a:xfrm>
          <a:prstGeom prst="rect">
            <a:avLst/>
          </a:prstGeom>
          <a:noFill/>
        </p:spPr>
        <p:txBody>
          <a:bodyPr wrap="none" rtlCol="0">
            <a:spAutoFit/>
          </a:bodyPr>
          <a:lstStyle/>
          <a:p>
            <a:r>
              <a:rPr kumimoji="1" lang="en-US" altLang="zh-CN" sz="2400" i="1" dirty="0">
                <a:solidFill>
                  <a:schemeClr val="accent1"/>
                </a:solidFill>
              </a:rPr>
              <a:t>Spawn a new thread</a:t>
            </a:r>
            <a:endParaRPr kumimoji="1" lang="zh-CN" altLang="en-US" sz="2400" i="1" dirty="0">
              <a:solidFill>
                <a:schemeClr val="accent1"/>
              </a:solidFill>
            </a:endParaRPr>
          </a:p>
        </p:txBody>
      </p:sp>
      <p:sp>
        <p:nvSpPr>
          <p:cNvPr id="12" name="Freeform 11"/>
          <p:cNvSpPr/>
          <p:nvPr/>
        </p:nvSpPr>
        <p:spPr>
          <a:xfrm>
            <a:off x="3402623" y="2715533"/>
            <a:ext cx="2400300" cy="247475"/>
          </a:xfrm>
          <a:custGeom>
            <a:avLst/>
            <a:gdLst>
              <a:gd name="connsiteX0" fmla="*/ 2400300 w 2400300"/>
              <a:gd name="connsiteY0" fmla="*/ 168344 h 247475"/>
              <a:gd name="connsiteX1" fmla="*/ 888023 w 2400300"/>
              <a:gd name="connsiteY1" fmla="*/ 1290 h 247475"/>
              <a:gd name="connsiteX2" fmla="*/ 0 w 2400300"/>
              <a:gd name="connsiteY2" fmla="*/ 247475 h 247475"/>
            </a:gdLst>
            <a:ahLst/>
            <a:cxnLst>
              <a:cxn ang="0">
                <a:pos x="connsiteX0" y="connsiteY0"/>
              </a:cxn>
              <a:cxn ang="0">
                <a:pos x="connsiteX1" y="connsiteY1"/>
              </a:cxn>
              <a:cxn ang="0">
                <a:pos x="connsiteX2" y="connsiteY2"/>
              </a:cxn>
            </a:cxnLst>
            <a:rect l="l" t="t" r="r" b="b"/>
            <a:pathLst>
              <a:path w="2400300" h="247475">
                <a:moveTo>
                  <a:pt x="2400300" y="168344"/>
                </a:moveTo>
                <a:cubicBezTo>
                  <a:pt x="1844186" y="78223"/>
                  <a:pt x="1288073" y="-11898"/>
                  <a:pt x="888023" y="1290"/>
                </a:cubicBezTo>
                <a:cubicBezTo>
                  <a:pt x="487973" y="14478"/>
                  <a:pt x="243986" y="130976"/>
                  <a:pt x="0" y="247475"/>
                </a:cubicBezTo>
              </a:path>
            </a:pathLst>
          </a:custGeom>
          <a:noFill/>
          <a:ln w="38100">
            <a:solidFill>
              <a:schemeClr val="accent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88340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par>
                                <p:cTn id="28" presetID="22" presetClass="entr" presetSubtype="2"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righ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dissolve">
                                      <p:cBhvr>
                                        <p:cTn id="35" dur="500"/>
                                        <p:tgtEl>
                                          <p:spTgt spid="8"/>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right)">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mph" presetSubtype="2" fill="hold" nodeType="clickEffect">
                                  <p:stCondLst>
                                    <p:cond delay="0"/>
                                  </p:stCondLst>
                                  <p:childTnLst>
                                    <p:animClr clrSpc="rgb" dir="cw">
                                      <p:cBhvr override="childStyle">
                                        <p:cTn id="42" dur="2000" fill="hold"/>
                                        <p:tgtEl>
                                          <p:spTgt spid="4">
                                            <p:txEl>
                                              <p:pRg st="10" end="10"/>
                                            </p:txEl>
                                          </p:spTgt>
                                        </p:tgtEl>
                                        <p:attrNameLst>
                                          <p:attrName>style.color</p:attrName>
                                        </p:attrNameLst>
                                      </p:cBhvr>
                                      <p:to>
                                        <a:srgbClr val="FF2600"/>
                                      </p:to>
                                    </p:animClr>
                                  </p:childTnLst>
                                </p:cTn>
                              </p:par>
                              <p:par>
                                <p:cTn id="43" presetID="9" presetClass="entr" presetSubtype="0" fill="hold" grpId="0" nodeType="with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dissolve">
                                      <p:cBhvr>
                                        <p:cTn id="45" dur="500"/>
                                        <p:tgtEl>
                                          <p:spTgt spid="5"/>
                                        </p:tgtEl>
                                      </p:cBhvr>
                                    </p:animEffect>
                                  </p:childTnLst>
                                </p:cTn>
                              </p:par>
                              <p:par>
                                <p:cTn id="46" presetID="22" presetClass="entr" presetSubtype="2" fill="hold"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right)">
                                      <p:cBhvr>
                                        <p:cTn id="4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animBg="1"/>
      <p:bldP spid="10" grpId="0"/>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Automated Tests</a:t>
            </a:r>
          </a:p>
        </p:txBody>
      </p:sp>
      <p:sp>
        <p:nvSpPr>
          <p:cNvPr id="5" name="Text Placeholder 4"/>
          <p:cNvSpPr>
            <a:spLocks noGrp="1"/>
          </p:cNvSpPr>
          <p:nvPr>
            <p:ph type="body" idx="1"/>
          </p:nvPr>
        </p:nvSpPr>
        <p:spPr/>
        <p:txBody>
          <a:bodyPr/>
          <a:lstStyle/>
          <a:p>
            <a:r>
              <a:rPr kumimoji="1" lang="en-US" altLang="zh-CN" dirty="0"/>
              <a:t>TODO</a:t>
            </a:r>
            <a:endParaRPr kumimoji="1" lang="zh-CN" altLang="en-US" dirty="0"/>
          </a:p>
        </p:txBody>
      </p:sp>
    </p:spTree>
    <p:extLst>
      <p:ext uri="{BB962C8B-B14F-4D97-AF65-F5344CB8AC3E}">
        <p14:creationId xmlns:p14="http://schemas.microsoft.com/office/powerpoint/2010/main" val="3773773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zh-CN" dirty="0"/>
              <a:t>Write Tests</a:t>
            </a:r>
            <a:endParaRPr kumimoji="1" lang="zh-CN" altLang="en-US" dirty="0"/>
          </a:p>
        </p:txBody>
      </p:sp>
      <p:sp>
        <p:nvSpPr>
          <p:cNvPr id="5" name="Content Placeholder 4"/>
          <p:cNvSpPr>
            <a:spLocks noGrp="1"/>
          </p:cNvSpPr>
          <p:nvPr>
            <p:ph idx="1"/>
          </p:nvPr>
        </p:nvSpPr>
        <p:spPr/>
        <p:txBody>
          <a:bodyPr>
            <a:normAutofit/>
          </a:bodyPr>
          <a:lstStyle/>
          <a:p>
            <a:endParaRPr kumimoji="1" lang="en-US" altLang="zh-CN" dirty="0"/>
          </a:p>
          <a:p>
            <a:r>
              <a:rPr kumimoji="1" lang="en-US" altLang="zh-CN" dirty="0"/>
              <a:t>#[test] attribute</a:t>
            </a:r>
          </a:p>
          <a:p>
            <a:r>
              <a:rPr kumimoji="1" lang="en-US" altLang="zh-CN" dirty="0"/>
              <a:t>assert!, </a:t>
            </a:r>
            <a:r>
              <a:rPr kumimoji="1" lang="en-US" altLang="zh-CN" dirty="0" err="1"/>
              <a:t>assert_eq</a:t>
            </a:r>
            <a:r>
              <a:rPr kumimoji="1" lang="en-US" altLang="zh-CN" dirty="0"/>
              <a:t>!, </a:t>
            </a:r>
            <a:r>
              <a:rPr kumimoji="1" lang="en-US" altLang="zh-CN" dirty="0" err="1"/>
              <a:t>assert_ne</a:t>
            </a:r>
            <a:r>
              <a:rPr kumimoji="1" lang="en-US" altLang="zh-CN" dirty="0"/>
              <a:t>!</a:t>
            </a:r>
          </a:p>
          <a:p>
            <a:r>
              <a:rPr kumimoji="1" lang="en-US" altLang="zh-CN" dirty="0"/>
              <a:t>#[should_panic] attribute</a:t>
            </a:r>
          </a:p>
          <a:p>
            <a:r>
              <a:rPr kumimoji="1" lang="en-US" altLang="zh-CN" dirty="0"/>
              <a:t>Return Result&lt;T, E&gt;</a:t>
            </a:r>
            <a:endParaRPr kumimoji="1" lang="zh-CN" altLang="en-US" dirty="0"/>
          </a:p>
        </p:txBody>
      </p:sp>
    </p:spTree>
    <p:extLst>
      <p:ext uri="{BB962C8B-B14F-4D97-AF65-F5344CB8AC3E}">
        <p14:creationId xmlns:p14="http://schemas.microsoft.com/office/powerpoint/2010/main" val="28289993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zh-CN" dirty="0"/>
              <a:t>Controlling How Tests Are Run</a:t>
            </a:r>
            <a:endParaRPr kumimoji="1" lang="zh-CN" altLang="en-US" dirty="0"/>
          </a:p>
        </p:txBody>
      </p:sp>
      <p:sp>
        <p:nvSpPr>
          <p:cNvPr id="5" name="Content Placeholder 4"/>
          <p:cNvSpPr>
            <a:spLocks noGrp="1"/>
          </p:cNvSpPr>
          <p:nvPr>
            <p:ph idx="1"/>
          </p:nvPr>
        </p:nvSpPr>
        <p:spPr/>
        <p:txBody>
          <a:bodyPr>
            <a:normAutofit/>
          </a:bodyPr>
          <a:lstStyle/>
          <a:p>
            <a:r>
              <a:rPr kumimoji="1" lang="en-US" altLang="zh-CN" dirty="0"/>
              <a:t>cargo test [OPTIONS] [TESTNAME] [-- &lt;</a:t>
            </a:r>
            <a:r>
              <a:rPr kumimoji="1" lang="en-US" altLang="zh-CN" dirty="0" err="1"/>
              <a:t>args</a:t>
            </a:r>
            <a:r>
              <a:rPr kumimoji="1" lang="en-US" altLang="zh-CN" dirty="0"/>
              <a:t>&gt;...]</a:t>
            </a:r>
          </a:p>
          <a:p>
            <a:r>
              <a:rPr kumimoji="1" lang="en-US" altLang="zh-CN" dirty="0"/>
              <a:t>cargo test --help</a:t>
            </a:r>
          </a:p>
          <a:p>
            <a:r>
              <a:rPr kumimoji="1" lang="en-US" altLang="zh-CN" dirty="0"/>
              <a:t>cargo test -- --help</a:t>
            </a:r>
          </a:p>
          <a:p>
            <a:pPr lvl="1"/>
            <a:r>
              <a:rPr lang="en-US" altLang="zh-CN" dirty="0"/>
              <a:t>--show-output</a:t>
            </a:r>
          </a:p>
          <a:p>
            <a:pPr lvl="1"/>
            <a:r>
              <a:rPr kumimoji="1" lang="en-US" altLang="zh-CN" dirty="0"/>
              <a:t>--</a:t>
            </a:r>
            <a:r>
              <a:rPr kumimoji="1" lang="en-US" altLang="zh-CN" dirty="0" err="1"/>
              <a:t>nocapture</a:t>
            </a:r>
            <a:endParaRPr kumimoji="1" lang="en-US" altLang="zh-CN" dirty="0"/>
          </a:p>
          <a:p>
            <a:pPr lvl="1"/>
            <a:r>
              <a:rPr kumimoji="1" lang="en-US" altLang="zh-CN" dirty="0"/>
              <a:t>Test Attributes</a:t>
            </a:r>
          </a:p>
          <a:p>
            <a:pPr lvl="1"/>
            <a:endParaRPr kumimoji="1" lang="zh-CN" altLang="en-US" dirty="0"/>
          </a:p>
        </p:txBody>
      </p:sp>
      <p:cxnSp>
        <p:nvCxnSpPr>
          <p:cNvPr id="6" name="Straight Arrow Connector 6">
            <a:extLst>
              <a:ext uri="{FF2B5EF4-FFF2-40B4-BE49-F238E27FC236}">
                <a16:creationId xmlns:a16="http://schemas.microsoft.com/office/drawing/2014/main" id="{69A781AA-DC76-48A0-BECF-1908C318DEF8}"/>
              </a:ext>
            </a:extLst>
          </p:cNvPr>
          <p:cNvCxnSpPr>
            <a:cxnSpLocks/>
          </p:cNvCxnSpPr>
          <p:nvPr/>
        </p:nvCxnSpPr>
        <p:spPr>
          <a:xfrm flipV="1">
            <a:off x="4856018" y="2258293"/>
            <a:ext cx="0" cy="88669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8B4C48EE-C835-421C-BE73-BE5A533B7DDE}"/>
              </a:ext>
            </a:extLst>
          </p:cNvPr>
          <p:cNvSpPr txBox="1"/>
          <p:nvPr/>
        </p:nvSpPr>
        <p:spPr>
          <a:xfrm>
            <a:off x="4440382" y="3211860"/>
            <a:ext cx="3498272" cy="830997"/>
          </a:xfrm>
          <a:prstGeom prst="rect">
            <a:avLst/>
          </a:prstGeom>
          <a:noFill/>
        </p:spPr>
        <p:txBody>
          <a:bodyPr wrap="square" rtlCol="0">
            <a:spAutoFit/>
          </a:bodyPr>
          <a:lstStyle/>
          <a:p>
            <a:r>
              <a:rPr lang="en-US" altLang="zh-CN" sz="2400" dirty="0"/>
              <a:t>only run tests </a:t>
            </a:r>
            <a:r>
              <a:rPr lang="en-US" altLang="zh-CN" sz="2400" b="1" dirty="0"/>
              <a:t>containing </a:t>
            </a:r>
            <a:r>
              <a:rPr lang="en-US" altLang="zh-CN" sz="2400" dirty="0"/>
              <a:t>this string in their names</a:t>
            </a:r>
            <a:endParaRPr lang="zh-CN" altLang="en-US" sz="2400" dirty="0"/>
          </a:p>
        </p:txBody>
      </p:sp>
    </p:spTree>
    <p:extLst>
      <p:ext uri="{BB962C8B-B14F-4D97-AF65-F5344CB8AC3E}">
        <p14:creationId xmlns:p14="http://schemas.microsoft.com/office/powerpoint/2010/main" val="307767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Table of Contents</a:t>
            </a:r>
            <a:endParaRPr kumimoji="1" lang="zh-CN" altLang="en-US" dirty="0"/>
          </a:p>
        </p:txBody>
      </p:sp>
      <p:sp>
        <p:nvSpPr>
          <p:cNvPr id="3" name="Content Placeholder 2"/>
          <p:cNvSpPr>
            <a:spLocks noGrp="1"/>
          </p:cNvSpPr>
          <p:nvPr>
            <p:ph idx="1"/>
          </p:nvPr>
        </p:nvSpPr>
        <p:spPr/>
        <p:txBody>
          <a:bodyPr numCol="2">
            <a:normAutofit/>
          </a:bodyPr>
          <a:lstStyle/>
          <a:p>
            <a:r>
              <a:rPr lang="en-US" altLang="zh-CN" dirty="0">
                <a:hlinkClick r:id="rId3" action="ppaction://hlinksldjump"/>
              </a:rPr>
              <a:t>Intro to Rust - core concepts</a:t>
            </a:r>
            <a:endParaRPr lang="en-US" altLang="zh-CN" dirty="0"/>
          </a:p>
          <a:p>
            <a:r>
              <a:rPr lang="en-US" altLang="zh-CN" dirty="0">
                <a:hlinkClick r:id="rId4" action="ppaction://hlinksldjump"/>
              </a:rPr>
              <a:t>Data types, </a:t>
            </a:r>
            <a:r>
              <a:rPr lang="en-US" altLang="zh-CN" dirty="0" err="1">
                <a:hlinkClick r:id="rId4" action="ppaction://hlinksldjump"/>
              </a:rPr>
              <a:t>structs</a:t>
            </a:r>
            <a:r>
              <a:rPr lang="en-US" altLang="zh-CN" dirty="0">
                <a:hlinkClick r:id="rId4" action="ppaction://hlinksldjump"/>
              </a:rPr>
              <a:t> and </a:t>
            </a:r>
            <a:r>
              <a:rPr lang="en-US" altLang="zh-CN" dirty="0" err="1">
                <a:hlinkClick r:id="rId4" action="ppaction://hlinksldjump"/>
              </a:rPr>
              <a:t>enums</a:t>
            </a:r>
            <a:endParaRPr lang="en-US" altLang="zh-CN" dirty="0"/>
          </a:p>
          <a:p>
            <a:r>
              <a:rPr lang="en-US" altLang="zh-CN" dirty="0">
                <a:hlinkClick r:id="rId5" action="ppaction://hlinksldjump"/>
              </a:rPr>
              <a:t>Control Flow and Pattern matching</a:t>
            </a:r>
            <a:endParaRPr lang="en-US" altLang="zh-CN" dirty="0"/>
          </a:p>
          <a:p>
            <a:r>
              <a:rPr lang="en-US" altLang="zh-CN" dirty="0">
                <a:hlinkClick r:id="rId6" action="ppaction://hlinksldjump"/>
              </a:rPr>
              <a:t>Common Collections</a:t>
            </a:r>
            <a:endParaRPr lang="en-US" altLang="zh-CN" dirty="0"/>
          </a:p>
          <a:p>
            <a:r>
              <a:rPr lang="en-US" altLang="zh-CN" dirty="0">
                <a:hlinkClick r:id="rId7" action="ppaction://hlinksldjump"/>
              </a:rPr>
              <a:t>Error Handling</a:t>
            </a:r>
            <a:endParaRPr lang="en-US" altLang="zh-CN" dirty="0"/>
          </a:p>
          <a:p>
            <a:r>
              <a:rPr lang="en-US" altLang="zh-CN" dirty="0">
                <a:hlinkClick r:id="rId8" action="ppaction://hlinksldjump"/>
              </a:rPr>
              <a:t>Generic Types, Traits, and Lifetimes</a:t>
            </a:r>
            <a:endParaRPr lang="en-US" altLang="zh-CN" dirty="0"/>
          </a:p>
          <a:p>
            <a:r>
              <a:rPr lang="en-US" altLang="zh-CN" dirty="0"/>
              <a:t>Iterators and Closures</a:t>
            </a:r>
          </a:p>
          <a:p>
            <a:r>
              <a:rPr lang="en-US" altLang="zh-CN" dirty="0"/>
              <a:t>Smart Pointers</a:t>
            </a:r>
          </a:p>
          <a:p>
            <a:r>
              <a:rPr lang="en-US" altLang="zh-CN" dirty="0"/>
              <a:t>Concurrency</a:t>
            </a:r>
          </a:p>
          <a:p>
            <a:r>
              <a:rPr lang="en-US" altLang="zh-CN" dirty="0"/>
              <a:t>OOP – Trait objects</a:t>
            </a:r>
          </a:p>
          <a:p>
            <a:r>
              <a:rPr lang="en-US" altLang="zh-CN" dirty="0"/>
              <a:t>Advanced Features</a:t>
            </a:r>
          </a:p>
        </p:txBody>
      </p:sp>
    </p:spTree>
    <p:extLst>
      <p:ext uri="{BB962C8B-B14F-4D97-AF65-F5344CB8AC3E}">
        <p14:creationId xmlns:p14="http://schemas.microsoft.com/office/powerpoint/2010/main" val="6467551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zh-CN" dirty="0"/>
              <a:t>Unit Tests and Integration Tests</a:t>
            </a:r>
            <a:endParaRPr kumimoji="1" lang="zh-CN" altLang="en-US" dirty="0"/>
          </a:p>
        </p:txBody>
      </p:sp>
      <p:sp>
        <p:nvSpPr>
          <p:cNvPr id="5" name="Content Placeholder 4"/>
          <p:cNvSpPr>
            <a:spLocks noGrp="1"/>
          </p:cNvSpPr>
          <p:nvPr>
            <p:ph idx="1"/>
          </p:nvPr>
        </p:nvSpPr>
        <p:spPr/>
        <p:txBody>
          <a:bodyPr>
            <a:normAutofit/>
          </a:bodyPr>
          <a:lstStyle/>
          <a:p>
            <a:r>
              <a:rPr lang="zh-CN" altLang="en-US" b="1" dirty="0"/>
              <a:t>单元测试</a:t>
            </a:r>
            <a:r>
              <a:rPr lang="zh-CN" altLang="en-US" dirty="0"/>
              <a:t>，需要测试的代码共同存放在位于 </a:t>
            </a:r>
            <a:r>
              <a:rPr lang="en-US" altLang="zh-CN" i="1" dirty="0" err="1">
                <a:solidFill>
                  <a:schemeClr val="accent2"/>
                </a:solidFill>
              </a:rPr>
              <a:t>src</a:t>
            </a:r>
            <a:r>
              <a:rPr lang="zh-CN" altLang="en-US" dirty="0"/>
              <a:t> 目录下相同的文件中</a:t>
            </a:r>
            <a:endParaRPr lang="en-US" altLang="zh-CN" dirty="0"/>
          </a:p>
          <a:p>
            <a:r>
              <a:rPr kumimoji="1" lang="zh-CN" altLang="en-US" b="1" dirty="0"/>
              <a:t>集成测试</a:t>
            </a:r>
            <a:r>
              <a:rPr kumimoji="1" lang="zh-CN" altLang="en-US" dirty="0"/>
              <a:t>，需要在项目根目录创建一个 </a:t>
            </a:r>
            <a:r>
              <a:rPr kumimoji="1" lang="en-US" altLang="zh-CN" dirty="0">
                <a:solidFill>
                  <a:schemeClr val="accent2"/>
                </a:solidFill>
              </a:rPr>
              <a:t>tests</a:t>
            </a:r>
            <a:r>
              <a:rPr kumimoji="1" lang="en-US" altLang="zh-CN" dirty="0"/>
              <a:t> </a:t>
            </a:r>
            <a:r>
              <a:rPr kumimoji="1" lang="zh-CN" altLang="en-US" dirty="0"/>
              <a:t>目录，与 </a:t>
            </a:r>
            <a:r>
              <a:rPr kumimoji="1" lang="en-US" altLang="zh-CN" dirty="0" err="1">
                <a:solidFill>
                  <a:schemeClr val="accent2"/>
                </a:solidFill>
              </a:rPr>
              <a:t>src</a:t>
            </a:r>
            <a:r>
              <a:rPr kumimoji="1" lang="en-US" altLang="zh-CN" dirty="0"/>
              <a:t> </a:t>
            </a:r>
            <a:r>
              <a:rPr kumimoji="1" lang="zh-CN" altLang="en-US" dirty="0"/>
              <a:t>同级。</a:t>
            </a:r>
            <a:endParaRPr kumimoji="1" lang="en-US" altLang="zh-CN" dirty="0"/>
          </a:p>
          <a:p>
            <a:r>
              <a:rPr kumimoji="1" lang="zh-CN" altLang="en-US" dirty="0"/>
              <a:t>集成测试</a:t>
            </a:r>
            <a:r>
              <a:rPr kumimoji="1" lang="en-US" altLang="zh-CN" dirty="0">
                <a:solidFill>
                  <a:schemeClr val="accent2"/>
                </a:solidFill>
              </a:rPr>
              <a:t>tests</a:t>
            </a:r>
            <a:r>
              <a:rPr kumimoji="1" lang="zh-CN" altLang="en-US" dirty="0"/>
              <a:t>目录中每个文件都是完全独立的</a:t>
            </a:r>
            <a:r>
              <a:rPr kumimoji="1" lang="en-US" altLang="zh-CN" dirty="0"/>
              <a:t>crate</a:t>
            </a:r>
            <a:r>
              <a:rPr kumimoji="1" lang="zh-CN" altLang="en-US" dirty="0"/>
              <a:t>。</a:t>
            </a:r>
            <a:endParaRPr kumimoji="1" lang="en-US" altLang="zh-CN" dirty="0"/>
          </a:p>
          <a:p>
            <a:pPr lvl="1"/>
            <a:r>
              <a:rPr lang="en-US" altLang="zh-CN" dirty="0"/>
              <a:t>cargo test --test name</a:t>
            </a:r>
          </a:p>
          <a:p>
            <a:pPr lvl="1"/>
            <a:r>
              <a:rPr kumimoji="1" lang="zh-CN" altLang="en-US" dirty="0"/>
              <a:t>子模块：</a:t>
            </a:r>
            <a:r>
              <a:rPr lang="en-US" altLang="zh-CN" dirty="0"/>
              <a:t> </a:t>
            </a:r>
            <a:r>
              <a:rPr lang="en-US" altLang="zh-CN" i="1" dirty="0"/>
              <a:t>tests/common/mod.rs</a:t>
            </a:r>
            <a:r>
              <a:rPr lang="en-US" altLang="zh-CN" dirty="0"/>
              <a:t> </a:t>
            </a:r>
            <a:endParaRPr kumimoji="1" lang="en-US" altLang="zh-CN" dirty="0"/>
          </a:p>
        </p:txBody>
      </p:sp>
    </p:spTree>
    <p:extLst>
      <p:ext uri="{BB962C8B-B14F-4D97-AF65-F5344CB8AC3E}">
        <p14:creationId xmlns:p14="http://schemas.microsoft.com/office/powerpoint/2010/main" val="4073550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zh-CN" dirty="0"/>
              <a:t>Learning &amp; Development Resources</a:t>
            </a:r>
            <a:endParaRPr kumimoji="1" lang="zh-CN" altLang="en-US" dirty="0"/>
          </a:p>
        </p:txBody>
      </p:sp>
      <p:sp>
        <p:nvSpPr>
          <p:cNvPr id="5" name="Text Placeholder 4"/>
          <p:cNvSpPr>
            <a:spLocks noGrp="1"/>
          </p:cNvSpPr>
          <p:nvPr>
            <p:ph type="body" idx="1"/>
          </p:nvPr>
        </p:nvSpPr>
        <p:spPr/>
        <p:txBody>
          <a:bodyPr/>
          <a:lstStyle/>
          <a:p>
            <a:endParaRPr kumimoji="1" lang="zh-CN" altLang="en-US" dirty="0"/>
          </a:p>
        </p:txBody>
      </p:sp>
    </p:spTree>
    <p:extLst>
      <p:ext uri="{BB962C8B-B14F-4D97-AF65-F5344CB8AC3E}">
        <p14:creationId xmlns:p14="http://schemas.microsoft.com/office/powerpoint/2010/main" val="1020406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zh-CN" dirty="0"/>
              <a:t>Official Resources</a:t>
            </a:r>
            <a:endParaRPr kumimoji="1" lang="zh-CN" altLang="en-US" dirty="0"/>
          </a:p>
        </p:txBody>
      </p:sp>
      <p:sp>
        <p:nvSpPr>
          <p:cNvPr id="5" name="Content Placeholder 4"/>
          <p:cNvSpPr>
            <a:spLocks noGrp="1"/>
          </p:cNvSpPr>
          <p:nvPr>
            <p:ph idx="1"/>
          </p:nvPr>
        </p:nvSpPr>
        <p:spPr/>
        <p:txBody>
          <a:bodyPr>
            <a:normAutofit/>
          </a:bodyPr>
          <a:lstStyle/>
          <a:p>
            <a:r>
              <a:rPr kumimoji="1" lang="en-US" altLang="zh-CN" dirty="0"/>
              <a:t>Rust website: </a:t>
            </a:r>
            <a:r>
              <a:rPr kumimoji="1" lang="en-US" altLang="zh-CN" dirty="0">
                <a:hlinkClick r:id="rId3"/>
              </a:rPr>
              <a:t>http://rust-lang.org/</a:t>
            </a:r>
            <a:endParaRPr kumimoji="1" lang="en-US" altLang="zh-CN" dirty="0"/>
          </a:p>
          <a:p>
            <a:r>
              <a:rPr kumimoji="1" lang="en-US" altLang="zh-CN" dirty="0"/>
              <a:t>Definitive Guide: </a:t>
            </a:r>
            <a:r>
              <a:rPr kumimoji="1" lang="en-US" altLang="zh-CN" dirty="0">
                <a:hlinkClick r:id="rId4"/>
              </a:rPr>
              <a:t>https://doc.rust-lang.org/book/</a:t>
            </a:r>
            <a:endParaRPr kumimoji="1" lang="en-US" altLang="zh-CN" dirty="0"/>
          </a:p>
          <a:p>
            <a:r>
              <a:rPr kumimoji="1" lang="en-US" altLang="zh-CN" dirty="0"/>
              <a:t>Documents: </a:t>
            </a:r>
            <a:r>
              <a:rPr kumimoji="1" lang="en-US" altLang="zh-CN" dirty="0">
                <a:hlinkClick r:id="rId5"/>
              </a:rPr>
              <a:t>https://doc.rust-lang.org/stable/</a:t>
            </a:r>
            <a:endParaRPr kumimoji="1" lang="en-US" altLang="zh-CN" dirty="0"/>
          </a:p>
          <a:p>
            <a:r>
              <a:rPr kumimoji="1" lang="en-US" altLang="zh-CN" dirty="0"/>
              <a:t>User forum: </a:t>
            </a:r>
            <a:r>
              <a:rPr kumimoji="1" lang="en-US" altLang="zh-CN" dirty="0">
                <a:hlinkClick r:id="rId6"/>
              </a:rPr>
              <a:t>https://users.rust-lang.org/</a:t>
            </a:r>
            <a:endParaRPr kumimoji="1" lang="en-US" altLang="zh-CN" dirty="0"/>
          </a:p>
          <a:p>
            <a:r>
              <a:rPr kumimoji="1" lang="en-US" altLang="zh-CN" dirty="0"/>
              <a:t>Dev forum: </a:t>
            </a:r>
            <a:r>
              <a:rPr kumimoji="1" lang="en-US" altLang="zh-CN" dirty="0">
                <a:hlinkClick r:id="rId7"/>
              </a:rPr>
              <a:t>https://internals.rust-lang.org/</a:t>
            </a:r>
            <a:endParaRPr kumimoji="1" lang="en-US" altLang="zh-CN" dirty="0"/>
          </a:p>
          <a:p>
            <a:r>
              <a:rPr kumimoji="1" lang="en-US" altLang="zh-CN" dirty="0"/>
              <a:t>Source code: </a:t>
            </a:r>
            <a:r>
              <a:rPr kumimoji="1" lang="en-US" altLang="zh-CN" dirty="0">
                <a:hlinkClick r:id="rId8"/>
              </a:rPr>
              <a:t>https://github.com/rust-lang/rust</a:t>
            </a:r>
            <a:endParaRPr kumimoji="1" lang="en-US" altLang="zh-CN" dirty="0"/>
          </a:p>
          <a:p>
            <a:r>
              <a:rPr kumimoji="1" lang="en-US" altLang="zh-CN" dirty="0"/>
              <a:t>Crate registry: </a:t>
            </a:r>
            <a:r>
              <a:rPr kumimoji="1" lang="en-US" altLang="zh-CN" dirty="0">
                <a:hlinkClick r:id="rId9"/>
              </a:rPr>
              <a:t>https://crates.io/</a:t>
            </a:r>
            <a:endParaRPr kumimoji="1" lang="en-US" altLang="zh-CN" dirty="0"/>
          </a:p>
          <a:p>
            <a:r>
              <a:rPr kumimoji="1" lang="en-US" altLang="zh-CN" dirty="0"/>
              <a:t>Rust by Example: </a:t>
            </a:r>
            <a:r>
              <a:rPr kumimoji="1" lang="en-US" altLang="zh-CN" dirty="0">
                <a:hlinkClick r:id="rId10"/>
              </a:rPr>
              <a:t>https://doc.rust-lang.org/rust-by-example</a:t>
            </a:r>
            <a:endParaRPr kumimoji="1" lang="zh-CN" altLang="en-US" dirty="0"/>
          </a:p>
        </p:txBody>
      </p:sp>
    </p:spTree>
    <p:extLst>
      <p:ext uri="{BB962C8B-B14F-4D97-AF65-F5344CB8AC3E}">
        <p14:creationId xmlns:p14="http://schemas.microsoft.com/office/powerpoint/2010/main" val="199307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3</a:t>
            </a:r>
            <a:r>
              <a:rPr kumimoji="1" lang="en-US" altLang="zh-CN" baseline="30000" dirty="0"/>
              <a:t>rd</a:t>
            </a:r>
            <a:r>
              <a:rPr kumimoji="1" lang="en-US" altLang="zh-CN" dirty="0"/>
              <a:t> Party Resources</a:t>
            </a:r>
            <a:endParaRPr kumimoji="1" lang="zh-CN" altLang="en-US" dirty="0"/>
          </a:p>
        </p:txBody>
      </p:sp>
      <p:sp>
        <p:nvSpPr>
          <p:cNvPr id="3" name="Content Placeholder 2"/>
          <p:cNvSpPr>
            <a:spLocks noGrp="1"/>
          </p:cNvSpPr>
          <p:nvPr>
            <p:ph idx="1"/>
          </p:nvPr>
        </p:nvSpPr>
        <p:spPr/>
        <p:txBody>
          <a:bodyPr/>
          <a:lstStyle/>
          <a:p>
            <a:r>
              <a:rPr kumimoji="1" lang="en-US" altLang="zh-CN" dirty="0"/>
              <a:t>Rust Cheat Sheet(</a:t>
            </a:r>
            <a:r>
              <a:rPr lang="zh-CN" altLang="en-US" dirty="0"/>
              <a:t>备忘单</a:t>
            </a:r>
            <a:r>
              <a:rPr kumimoji="1" lang="en-US" altLang="zh-CN" dirty="0"/>
              <a:t>): </a:t>
            </a:r>
            <a:r>
              <a:rPr kumimoji="1" lang="en-US" altLang="zh-CN" dirty="0">
                <a:hlinkClick r:id="rId2"/>
              </a:rPr>
              <a:t>https://cheats.rs</a:t>
            </a:r>
            <a:endParaRPr kumimoji="1" lang="en-US" altLang="zh-CN" dirty="0"/>
          </a:p>
          <a:p>
            <a:r>
              <a:rPr kumimoji="1" lang="en-US" altLang="zh-CN" dirty="0"/>
              <a:t>Why Rust: </a:t>
            </a:r>
            <a:r>
              <a:rPr kumimoji="1" lang="en-US" altLang="zh-CN" dirty="0">
                <a:hlinkClick r:id="rId3"/>
              </a:rPr>
              <a:t>https://www.oreilly.com/content/why-rust</a:t>
            </a:r>
            <a:endParaRPr kumimoji="1" lang="en-US" altLang="zh-CN" dirty="0"/>
          </a:p>
          <a:p>
            <a:r>
              <a:rPr kumimoji="1" lang="en-US" altLang="zh-CN" dirty="0">
                <a:hlinkClick r:id="rId4"/>
              </a:rPr>
              <a:t>rust-vs-go</a:t>
            </a:r>
            <a:r>
              <a:rPr kumimoji="1" lang="zh-CN" altLang="en-US" dirty="0"/>
              <a:t>及</a:t>
            </a:r>
            <a:r>
              <a:rPr kumimoji="1" lang="zh-CN" altLang="en-US" dirty="0">
                <a:hlinkClick r:id="rId5"/>
              </a:rPr>
              <a:t>中文编译版</a:t>
            </a:r>
            <a:endParaRPr kumimoji="1" lang="en-US" altLang="zh-CN" dirty="0"/>
          </a:p>
          <a:p>
            <a:r>
              <a:rPr kumimoji="1" lang="en-US" altLang="zh-CN" dirty="0"/>
              <a:t>Stack Overflow: </a:t>
            </a:r>
            <a:r>
              <a:rPr kumimoji="1" lang="en-US" altLang="zh-CN" dirty="0">
                <a:hlinkClick r:id="rId6"/>
              </a:rPr>
              <a:t>https://stackoverflow.com/questions/tagged/rust</a:t>
            </a:r>
            <a:endParaRPr kumimoji="1" lang="en-US" altLang="zh-CN" dirty="0"/>
          </a:p>
          <a:p>
            <a:endParaRPr kumimoji="1" lang="en-US" altLang="zh-CN" dirty="0"/>
          </a:p>
          <a:p>
            <a:endParaRPr kumimoji="1" lang="zh-CN" altLang="en-US" dirty="0"/>
          </a:p>
        </p:txBody>
      </p:sp>
    </p:spTree>
    <p:extLst>
      <p:ext uri="{BB962C8B-B14F-4D97-AF65-F5344CB8AC3E}">
        <p14:creationId xmlns:p14="http://schemas.microsoft.com/office/powerpoint/2010/main" val="2130324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Development Environment</a:t>
            </a:r>
            <a:endParaRPr kumimoji="1" lang="zh-CN" altLang="en-US" dirty="0"/>
          </a:p>
        </p:txBody>
      </p:sp>
      <p:sp>
        <p:nvSpPr>
          <p:cNvPr id="3" name="Content Placeholder 2"/>
          <p:cNvSpPr>
            <a:spLocks noGrp="1"/>
          </p:cNvSpPr>
          <p:nvPr>
            <p:ph idx="1"/>
          </p:nvPr>
        </p:nvSpPr>
        <p:spPr/>
        <p:txBody>
          <a:bodyPr>
            <a:normAutofit/>
          </a:bodyPr>
          <a:lstStyle/>
          <a:p>
            <a:r>
              <a:rPr kumimoji="1" lang="en-US" altLang="zh-CN" dirty="0">
                <a:hlinkClick r:id="rId3"/>
              </a:rPr>
              <a:t>IntelliJ-based IDEs</a:t>
            </a:r>
            <a:endParaRPr kumimoji="1" lang="en-US" altLang="zh-CN" dirty="0"/>
          </a:p>
          <a:p>
            <a:pPr marL="0" indent="0">
              <a:buNone/>
            </a:pPr>
            <a:r>
              <a:rPr kumimoji="1" lang="en-US" altLang="zh-CN" dirty="0"/>
              <a:t> </a:t>
            </a:r>
          </a:p>
          <a:p>
            <a:pPr marL="0" indent="0">
              <a:buNone/>
            </a:pPr>
            <a:r>
              <a:rPr kumimoji="1" lang="en-US" altLang="zh-CN" dirty="0"/>
              <a:t>Rust becomes native to IntelliJ IDEA, </a:t>
            </a:r>
            <a:r>
              <a:rPr kumimoji="1" lang="en-US" altLang="zh-CN" dirty="0">
                <a:hlinkClick r:id="rId4"/>
              </a:rPr>
              <a:t>CLion</a:t>
            </a:r>
            <a:r>
              <a:rPr kumimoji="1" lang="en-US" altLang="zh-CN" dirty="0"/>
              <a:t>, and other IntelliJ-based IDEs with smart coding assistance, seamless Cargo support, built-in test runner, and code coverage tooling.</a:t>
            </a:r>
          </a:p>
          <a:p>
            <a:endParaRPr kumimoji="1" lang="en-US" altLang="zh-CN" dirty="0"/>
          </a:p>
        </p:txBody>
      </p:sp>
    </p:spTree>
    <p:extLst>
      <p:ext uri="{BB962C8B-B14F-4D97-AF65-F5344CB8AC3E}">
        <p14:creationId xmlns:p14="http://schemas.microsoft.com/office/powerpoint/2010/main" val="271265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Tools</a:t>
            </a:r>
            <a:endParaRPr kumimoji="1" lang="zh-CN" altLang="en-US" dirty="0"/>
          </a:p>
        </p:txBody>
      </p:sp>
      <p:sp>
        <p:nvSpPr>
          <p:cNvPr id="3" name="Content Placeholder 2"/>
          <p:cNvSpPr>
            <a:spLocks noGrp="1"/>
          </p:cNvSpPr>
          <p:nvPr>
            <p:ph idx="1"/>
          </p:nvPr>
        </p:nvSpPr>
        <p:spPr/>
        <p:txBody>
          <a:bodyPr>
            <a:normAutofit/>
          </a:bodyPr>
          <a:lstStyle/>
          <a:p>
            <a:r>
              <a:rPr kumimoji="1" lang="en-US" altLang="zh-CN" dirty="0">
                <a:hlinkClick r:id="rId3"/>
              </a:rPr>
              <a:t>Cargo</a:t>
            </a:r>
            <a:r>
              <a:rPr kumimoji="1" lang="en-US" altLang="zh-CN" dirty="0"/>
              <a:t> - Rust</a:t>
            </a:r>
            <a:r>
              <a:rPr kumimoji="1" lang="zh-CN" altLang="en-US" dirty="0"/>
              <a:t>的构建系统和包管理器</a:t>
            </a:r>
            <a:endParaRPr kumimoji="1" lang="en-US" altLang="zh-CN" dirty="0"/>
          </a:p>
          <a:p>
            <a:r>
              <a:rPr kumimoji="1" lang="en-US" altLang="zh-CN" dirty="0" err="1">
                <a:hlinkClick r:id="rId4"/>
              </a:rPr>
              <a:t>rustfmt</a:t>
            </a:r>
            <a:r>
              <a:rPr kumimoji="1" lang="en-US" altLang="zh-CN" dirty="0"/>
              <a:t> -</a:t>
            </a:r>
            <a:r>
              <a:rPr kumimoji="1" lang="zh-CN" altLang="en-US" dirty="0"/>
              <a:t>自动格式化代码</a:t>
            </a:r>
            <a:endParaRPr kumimoji="1" lang="en-US" altLang="zh-CN" dirty="0"/>
          </a:p>
          <a:p>
            <a:r>
              <a:rPr kumimoji="1" lang="en-US" altLang="zh-CN" dirty="0">
                <a:hlinkClick r:id="rId5"/>
              </a:rPr>
              <a:t>rustfix</a:t>
            </a:r>
            <a:r>
              <a:rPr kumimoji="1" lang="en-US" altLang="zh-CN" dirty="0"/>
              <a:t> -</a:t>
            </a:r>
            <a:r>
              <a:rPr kumimoji="1" lang="zh-CN" altLang="en-US" dirty="0"/>
              <a:t>自动修复代码</a:t>
            </a:r>
            <a:endParaRPr kumimoji="1" lang="en-US" altLang="zh-CN" dirty="0"/>
          </a:p>
          <a:p>
            <a:r>
              <a:rPr kumimoji="1" lang="en-US" altLang="zh-CN" dirty="0">
                <a:hlinkClick r:id="rId6"/>
              </a:rPr>
              <a:t>clippy</a:t>
            </a:r>
            <a:r>
              <a:rPr kumimoji="1" lang="en-US" altLang="zh-CN" dirty="0"/>
              <a:t> -</a:t>
            </a:r>
            <a:r>
              <a:rPr kumimoji="1" lang="zh-CN" altLang="en-US" dirty="0"/>
              <a:t>提供更多</a:t>
            </a:r>
            <a:r>
              <a:rPr kumimoji="1" lang="en-US" altLang="zh-CN" dirty="0"/>
              <a:t>lint</a:t>
            </a:r>
            <a:r>
              <a:rPr kumimoji="1" lang="zh-CN" altLang="en-US" dirty="0"/>
              <a:t>功能</a:t>
            </a:r>
            <a:endParaRPr kumimoji="1" lang="en-US" altLang="zh-CN" dirty="0"/>
          </a:p>
          <a:p>
            <a:pPr marL="0" indent="0">
              <a:buNone/>
            </a:pPr>
            <a:r>
              <a:rPr kumimoji="1" lang="en-US" altLang="zh-CN" dirty="0"/>
              <a:t>…</a:t>
            </a:r>
          </a:p>
        </p:txBody>
      </p:sp>
      <p:sp>
        <p:nvSpPr>
          <p:cNvPr id="4" name="动作按钮: 第一张 3">
            <a:hlinkClick r:id="rId7" action="ppaction://hlinksldjump" highlightClick="1"/>
          </p:cNvPr>
          <p:cNvSpPr/>
          <p:nvPr/>
        </p:nvSpPr>
        <p:spPr>
          <a:xfrm>
            <a:off x="7556268" y="5602778"/>
            <a:ext cx="748146" cy="574185"/>
          </a:xfrm>
          <a:prstGeom prst="actionButtonHom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55119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Data types, </a:t>
            </a:r>
            <a:r>
              <a:rPr lang="en-US" altLang="zh-CN" dirty="0" err="1"/>
              <a:t>structs</a:t>
            </a:r>
            <a:r>
              <a:rPr lang="en-US" altLang="zh-CN" dirty="0"/>
              <a:t> and </a:t>
            </a:r>
            <a:r>
              <a:rPr lang="en-US" altLang="zh-CN" dirty="0" err="1"/>
              <a:t>enums</a:t>
            </a:r>
            <a:endParaRPr kumimoji="1" lang="zh-CN" altLang="en-US" dirty="0"/>
          </a:p>
        </p:txBody>
      </p:sp>
      <p:sp>
        <p:nvSpPr>
          <p:cNvPr id="5" name="Text Placeholder 4"/>
          <p:cNvSpPr>
            <a:spLocks noGrp="1"/>
          </p:cNvSpPr>
          <p:nvPr>
            <p:ph type="body" idx="1"/>
          </p:nvPr>
        </p:nvSpPr>
        <p:spPr/>
        <p:txBody>
          <a:bodyPr/>
          <a:lstStyle/>
          <a:p>
            <a:r>
              <a:rPr kumimoji="1" lang="en-US" altLang="zh-CN" dirty="0"/>
              <a:t>Type system</a:t>
            </a:r>
            <a:endParaRPr kumimoji="1" lang="zh-CN" altLang="en-US" dirty="0"/>
          </a:p>
        </p:txBody>
      </p:sp>
    </p:spTree>
    <p:extLst>
      <p:ext uri="{BB962C8B-B14F-4D97-AF65-F5344CB8AC3E}">
        <p14:creationId xmlns:p14="http://schemas.microsoft.com/office/powerpoint/2010/main" val="17522586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Variables and Mutability</a:t>
            </a:r>
            <a:endParaRPr kumimoji="1" lang="zh-CN" altLang="en-US" dirty="0"/>
          </a:p>
        </p:txBody>
      </p:sp>
      <p:sp>
        <p:nvSpPr>
          <p:cNvPr id="3" name="Content Placeholder 2"/>
          <p:cNvSpPr>
            <a:spLocks noGrp="1"/>
          </p:cNvSpPr>
          <p:nvPr>
            <p:ph idx="1"/>
          </p:nvPr>
        </p:nvSpPr>
        <p:spPr/>
        <p:txBody>
          <a:bodyPr>
            <a:normAutofit/>
          </a:bodyPr>
          <a:lstStyle/>
          <a:p>
            <a:r>
              <a:rPr kumimoji="1" lang="en-US" altLang="zh-CN" i="1" dirty="0"/>
              <a:t>variables</a:t>
            </a:r>
            <a:r>
              <a:rPr kumimoji="1" lang="en-US" altLang="zh-CN" dirty="0"/>
              <a:t> are </a:t>
            </a:r>
            <a:r>
              <a:rPr kumimoji="1" lang="en-US" altLang="zh-CN" b="1" i="1" dirty="0"/>
              <a:t>immutable</a:t>
            </a:r>
            <a:r>
              <a:rPr kumimoji="1" lang="en-US" altLang="zh-CN" dirty="0"/>
              <a:t> by default</a:t>
            </a:r>
          </a:p>
          <a:p>
            <a:r>
              <a:rPr kumimoji="1" lang="en-US" altLang="zh-CN" b="1" i="1" dirty="0"/>
              <a:t>mutable</a:t>
            </a:r>
            <a:r>
              <a:rPr kumimoji="1" lang="en-US" altLang="zh-CN" dirty="0"/>
              <a:t> variable: </a:t>
            </a:r>
            <a:r>
              <a:rPr kumimoji="1" lang="en-US" altLang="zh-CN" sz="2000" b="1" dirty="0">
                <a:latin typeface="Menlo"/>
              </a:rPr>
              <a:t>let</a:t>
            </a:r>
            <a:r>
              <a:rPr kumimoji="1" lang="en-US" altLang="zh-CN" sz="2000" b="1" i="1" dirty="0">
                <a:latin typeface="Menlo"/>
              </a:rPr>
              <a:t> </a:t>
            </a:r>
            <a:r>
              <a:rPr kumimoji="1" lang="en-US" altLang="zh-CN" sz="2000" b="1" dirty="0" err="1">
                <a:latin typeface="Menlo"/>
              </a:rPr>
              <a:t>mut</a:t>
            </a:r>
            <a:r>
              <a:rPr kumimoji="1" lang="en-US" altLang="zh-CN" sz="2000" b="1" i="1" dirty="0">
                <a:latin typeface="Menlo"/>
              </a:rPr>
              <a:t> </a:t>
            </a:r>
            <a:r>
              <a:rPr kumimoji="1" lang="en-US" altLang="zh-CN" sz="2000" i="1" dirty="0">
                <a:latin typeface="Menlo"/>
              </a:rPr>
              <a:t>x = …</a:t>
            </a:r>
            <a:endParaRPr kumimoji="1" lang="en-US" altLang="zh-CN" dirty="0"/>
          </a:p>
          <a:p>
            <a:r>
              <a:rPr kumimoji="1" lang="en-US" altLang="zh-CN" i="1" dirty="0"/>
              <a:t>constants</a:t>
            </a:r>
            <a:r>
              <a:rPr kumimoji="1" lang="en-US" altLang="zh-CN" dirty="0"/>
              <a:t> always </a:t>
            </a:r>
            <a:r>
              <a:rPr kumimoji="1" lang="en-US" altLang="zh-CN" b="1" i="1" dirty="0"/>
              <a:t>immutable</a:t>
            </a:r>
          </a:p>
          <a:p>
            <a:r>
              <a:rPr kumimoji="1" lang="en-US" altLang="zh-CN" dirty="0"/>
              <a:t>variables</a:t>
            </a:r>
            <a:r>
              <a:rPr kumimoji="1" lang="en-US" altLang="zh-CN" b="1" i="1" dirty="0"/>
              <a:t> </a:t>
            </a:r>
            <a:r>
              <a:rPr kumimoji="1" lang="en-US" altLang="zh-CN" dirty="0"/>
              <a:t>declare with </a:t>
            </a:r>
            <a:r>
              <a:rPr kumimoji="1" lang="en-US" altLang="zh-CN" sz="2000" b="1" dirty="0">
                <a:solidFill>
                  <a:srgbClr val="FF0000"/>
                </a:solidFill>
                <a:latin typeface="Menlo"/>
              </a:rPr>
              <a:t>let</a:t>
            </a:r>
            <a:r>
              <a:rPr kumimoji="1" lang="en-US" altLang="zh-CN" dirty="0"/>
              <a:t>, constants declare with </a:t>
            </a:r>
            <a:r>
              <a:rPr kumimoji="1" lang="en-US" altLang="zh-CN" sz="2000" b="1" dirty="0" err="1">
                <a:solidFill>
                  <a:srgbClr val="FF0000"/>
                </a:solidFill>
                <a:latin typeface="Menlo"/>
              </a:rPr>
              <a:t>const</a:t>
            </a:r>
            <a:endParaRPr kumimoji="1" lang="en-US" altLang="zh-CN" b="1" dirty="0">
              <a:solidFill>
                <a:srgbClr val="FF0000"/>
              </a:solidFill>
              <a:latin typeface="Menlo"/>
            </a:endParaRPr>
          </a:p>
          <a:p>
            <a:r>
              <a:rPr lang="en-US" altLang="zh-CN" dirty="0"/>
              <a:t>variable will </a:t>
            </a:r>
            <a:r>
              <a:rPr lang="en-US" altLang="zh-CN" b="1" i="1" dirty="0"/>
              <a:t>shadow</a:t>
            </a:r>
            <a:r>
              <a:rPr lang="en-US" altLang="zh-CN" dirty="0"/>
              <a:t> any variables of the same name in scope.</a:t>
            </a:r>
            <a:endParaRPr kumimoji="1" lang="en-US" altLang="zh-CN" b="1" i="1" dirty="0"/>
          </a:p>
        </p:txBody>
      </p:sp>
    </p:spTree>
    <p:extLst>
      <p:ext uri="{BB962C8B-B14F-4D97-AF65-F5344CB8AC3E}">
        <p14:creationId xmlns:p14="http://schemas.microsoft.com/office/powerpoint/2010/main" val="3045148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Basic Data Types</a:t>
            </a:r>
            <a:endParaRPr kumimoji="1" lang="zh-CN" altLang="en-US" dirty="0"/>
          </a:p>
        </p:txBody>
      </p:sp>
      <p:sp>
        <p:nvSpPr>
          <p:cNvPr id="5" name="内容占位符 4"/>
          <p:cNvSpPr>
            <a:spLocks noGrp="1"/>
          </p:cNvSpPr>
          <p:nvPr>
            <p:ph sz="half" idx="1"/>
          </p:nvPr>
        </p:nvSpPr>
        <p:spPr>
          <a:xfrm>
            <a:off x="628650" y="1690689"/>
            <a:ext cx="3886200" cy="4486274"/>
          </a:xfrm>
        </p:spPr>
        <p:txBody>
          <a:bodyPr/>
          <a:lstStyle/>
          <a:p>
            <a:r>
              <a:rPr lang="en-US" altLang="zh-CN" dirty="0"/>
              <a:t>Scalar Types</a:t>
            </a:r>
          </a:p>
          <a:p>
            <a:pPr lvl="1"/>
            <a:r>
              <a:rPr lang="en-US" altLang="zh-CN" dirty="0">
                <a:hlinkClick r:id="" action="ppaction://noaction">
                  <a:snd r:embed="rId3" name="click.wav"/>
                </a:hlinkClick>
              </a:rPr>
              <a:t>Integer</a:t>
            </a:r>
            <a:endParaRPr lang="en-US" altLang="zh-CN" dirty="0"/>
          </a:p>
          <a:p>
            <a:pPr lvl="1"/>
            <a:r>
              <a:rPr lang="en-US" altLang="zh-CN" dirty="0"/>
              <a:t>Floating-Point</a:t>
            </a:r>
          </a:p>
          <a:p>
            <a:pPr lvl="1"/>
            <a:r>
              <a:rPr lang="en-US" altLang="zh-CN" dirty="0"/>
              <a:t>Boolean</a:t>
            </a:r>
          </a:p>
          <a:p>
            <a:pPr lvl="1"/>
            <a:r>
              <a:rPr lang="en-US" altLang="zh-CN" dirty="0"/>
              <a:t>Character</a:t>
            </a:r>
          </a:p>
          <a:p>
            <a:r>
              <a:rPr lang="en-US" altLang="zh-CN" dirty="0"/>
              <a:t>Compound Types</a:t>
            </a:r>
          </a:p>
          <a:p>
            <a:pPr lvl="1"/>
            <a:r>
              <a:rPr lang="en-US" altLang="zh-CN" dirty="0">
                <a:hlinkClick r:id="" action="ppaction://noaction">
                  <a:snd r:embed="rId3" name="click.wav"/>
                </a:hlinkClick>
              </a:rPr>
              <a:t>Tuple</a:t>
            </a:r>
            <a:endParaRPr lang="en-US" altLang="zh-CN" dirty="0"/>
          </a:p>
          <a:p>
            <a:pPr lvl="2"/>
            <a:r>
              <a:rPr lang="en-US" altLang="zh-CN" dirty="0"/>
              <a:t>heterogeneous</a:t>
            </a:r>
          </a:p>
          <a:p>
            <a:pPr lvl="2"/>
            <a:r>
              <a:rPr lang="en-US" altLang="zh-CN" dirty="0" err="1"/>
              <a:t>destructuring</a:t>
            </a:r>
            <a:endParaRPr lang="en-US" altLang="zh-CN" dirty="0"/>
          </a:p>
          <a:p>
            <a:pPr lvl="2"/>
            <a:r>
              <a:rPr lang="en-US" altLang="zh-CN" dirty="0"/>
              <a:t>unit type/unit value </a:t>
            </a:r>
            <a:r>
              <a:rPr lang="en-US" altLang="zh-CN" sz="1400" dirty="0">
                <a:latin typeface="Menlo"/>
              </a:rPr>
              <a:t>()</a:t>
            </a:r>
            <a:endParaRPr lang="en-US" altLang="zh-CN" dirty="0">
              <a:latin typeface="Menlo"/>
            </a:endParaRPr>
          </a:p>
          <a:p>
            <a:pPr lvl="1"/>
            <a:r>
              <a:rPr lang="en-US" altLang="zh-CN" dirty="0"/>
              <a:t>Array - [T; N]</a:t>
            </a:r>
            <a:endParaRPr lang="zh-CN" altLang="en-US" dirty="0"/>
          </a:p>
        </p:txBody>
      </p:sp>
      <p:pic>
        <p:nvPicPr>
          <p:cNvPr id="7" name="内容占位符 6"/>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071853" y="1690689"/>
            <a:ext cx="3000794" cy="1714739"/>
          </a:xfrm>
        </p:spPr>
      </p:pic>
      <p:pic>
        <p:nvPicPr>
          <p:cNvPr id="9" name="图片 8"/>
          <p:cNvPicPr>
            <a:picLocks noChangeAspect="1"/>
          </p:cNvPicPr>
          <p:nvPr/>
        </p:nvPicPr>
        <p:blipFill>
          <a:blip r:embed="rId5"/>
          <a:stretch>
            <a:fillRect/>
          </a:stretch>
        </p:blipFill>
        <p:spPr>
          <a:xfrm>
            <a:off x="4362450" y="3933826"/>
            <a:ext cx="4419600" cy="1323975"/>
          </a:xfrm>
          <a:prstGeom prst="rect">
            <a:avLst/>
          </a:prstGeom>
        </p:spPr>
      </p:pic>
    </p:spTree>
    <p:extLst>
      <p:ext uri="{BB962C8B-B14F-4D97-AF65-F5344CB8AC3E}">
        <p14:creationId xmlns:p14="http://schemas.microsoft.com/office/powerpoint/2010/main" val="295181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Slice</a:t>
            </a:r>
            <a:endParaRPr kumimoji="1" lang="zh-CN" altLang="en-US" dirty="0"/>
          </a:p>
        </p:txBody>
      </p:sp>
      <p:sp>
        <p:nvSpPr>
          <p:cNvPr id="5" name="内容占位符 4"/>
          <p:cNvSpPr>
            <a:spLocks noGrp="1"/>
          </p:cNvSpPr>
          <p:nvPr>
            <p:ph idx="1"/>
          </p:nvPr>
        </p:nvSpPr>
        <p:spPr/>
        <p:txBody>
          <a:bodyPr>
            <a:normAutofit/>
          </a:bodyPr>
          <a:lstStyle/>
          <a:p>
            <a:r>
              <a:rPr lang="en-US" altLang="zh-CN" b="0" i="0" dirty="0">
                <a:solidFill>
                  <a:srgbClr val="000000"/>
                </a:solidFill>
                <a:effectLst/>
                <a:latin typeface="Source Serif 4"/>
              </a:rPr>
              <a:t>Contiguous regions of memory:</a:t>
            </a:r>
            <a:endParaRPr lang="en-US" altLang="zh-CN" dirty="0"/>
          </a:p>
          <a:p>
            <a:pPr lvl="1"/>
            <a:r>
              <a:rPr lang="en-US" altLang="zh-CN" dirty="0" err="1"/>
              <a:t>Vec</a:t>
            </a:r>
            <a:r>
              <a:rPr lang="en-US" altLang="zh-CN" dirty="0"/>
              <a:t>&lt;T&gt; - A heap-allocated vector that is resizable at runtime.</a:t>
            </a:r>
          </a:p>
          <a:p>
            <a:pPr lvl="1"/>
            <a:r>
              <a:rPr lang="en-US" altLang="zh-CN" dirty="0"/>
              <a:t>[T; N] - An inline array with a fixed size at compile time.</a:t>
            </a:r>
          </a:p>
          <a:p>
            <a:pPr lvl="1"/>
            <a:r>
              <a:rPr lang="en-US" altLang="zh-CN" dirty="0"/>
              <a:t>[T] - A dynamically sized slice into any other kind of contiguous storage, whether heap-allocated or not.</a:t>
            </a:r>
          </a:p>
          <a:p>
            <a:r>
              <a:rPr lang="en-US" altLang="zh-CN" b="0" i="0" dirty="0">
                <a:solidFill>
                  <a:srgbClr val="000000"/>
                </a:solidFill>
                <a:effectLst/>
                <a:latin typeface="Source Serif 4"/>
              </a:rPr>
              <a:t>Slices can only be handled through some kind of </a:t>
            </a:r>
            <a:r>
              <a:rPr lang="en-US" altLang="zh-CN" b="0" i="1" dirty="0">
                <a:solidFill>
                  <a:srgbClr val="000000"/>
                </a:solidFill>
                <a:effectLst/>
                <a:latin typeface="Source Serif 4"/>
              </a:rPr>
              <a:t>pointer</a:t>
            </a:r>
            <a:r>
              <a:rPr lang="en-US" altLang="zh-CN" dirty="0">
                <a:solidFill>
                  <a:srgbClr val="000000"/>
                </a:solidFill>
                <a:latin typeface="Source Serif 4"/>
              </a:rPr>
              <a:t>:</a:t>
            </a:r>
            <a:endParaRPr lang="en-US" altLang="zh-CN" dirty="0">
              <a:solidFill>
                <a:schemeClr val="accent2"/>
              </a:solidFill>
              <a:latin typeface="Menlo"/>
            </a:endParaRPr>
          </a:p>
          <a:p>
            <a:pPr lvl="1"/>
            <a:r>
              <a:rPr lang="en-US" altLang="zh-CN" dirty="0">
                <a:solidFill>
                  <a:schemeClr val="accent2"/>
                </a:solidFill>
                <a:latin typeface="Menlo"/>
              </a:rPr>
              <a:t>&amp;[T] - shared slice</a:t>
            </a:r>
          </a:p>
          <a:p>
            <a:pPr lvl="1"/>
            <a:r>
              <a:rPr lang="en-US" altLang="zh-CN" dirty="0">
                <a:solidFill>
                  <a:schemeClr val="accent2"/>
                </a:solidFill>
                <a:latin typeface="Menlo"/>
              </a:rPr>
              <a:t>&amp;mut [T] - mutable slice</a:t>
            </a:r>
          </a:p>
          <a:p>
            <a:pPr lvl="1"/>
            <a:r>
              <a:rPr lang="en-US" altLang="zh-CN" dirty="0">
                <a:solidFill>
                  <a:schemeClr val="accent2"/>
                </a:solidFill>
                <a:latin typeface="Menlo"/>
              </a:rPr>
              <a:t>Box&lt;[T]&gt; - owned slice</a:t>
            </a:r>
          </a:p>
        </p:txBody>
      </p:sp>
    </p:spTree>
    <p:extLst>
      <p:ext uri="{BB962C8B-B14F-4D97-AF65-F5344CB8AC3E}">
        <p14:creationId xmlns:p14="http://schemas.microsoft.com/office/powerpoint/2010/main" val="347452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 to Rust - core concepts</a:t>
            </a:r>
            <a:endParaRPr lang="zh-CN" altLang="en-US" dirty="0"/>
          </a:p>
        </p:txBody>
      </p:sp>
      <p:sp>
        <p:nvSpPr>
          <p:cNvPr id="3" name="内容占位符 2"/>
          <p:cNvSpPr>
            <a:spLocks noGrp="1"/>
          </p:cNvSpPr>
          <p:nvPr>
            <p:ph idx="1"/>
          </p:nvPr>
        </p:nvSpPr>
        <p:spPr/>
        <p:txBody>
          <a:bodyPr/>
          <a:lstStyle/>
          <a:p>
            <a:r>
              <a:rPr kumimoji="1" lang="en-US" altLang="zh-CN" dirty="0">
                <a:hlinkClick r:id="rId2" action="ppaction://hlinksldjump"/>
              </a:rPr>
              <a:t>What is Rust?</a:t>
            </a:r>
            <a:endParaRPr kumimoji="1" lang="en-US" altLang="zh-CN" dirty="0"/>
          </a:p>
          <a:p>
            <a:r>
              <a:rPr kumimoji="1" lang="en-US" altLang="zh-CN" dirty="0">
                <a:hlinkClick r:id="rId3" action="ppaction://hlinksldjump"/>
              </a:rPr>
              <a:t>A brief history</a:t>
            </a:r>
            <a:endParaRPr kumimoji="1" lang="en-US" altLang="zh-CN" dirty="0"/>
          </a:p>
          <a:p>
            <a:r>
              <a:rPr kumimoji="1" lang="en-US" altLang="zh-CN" dirty="0">
                <a:hlinkClick r:id="rId4" action="ppaction://hlinksldjump"/>
              </a:rPr>
              <a:t>Things make Rust </a:t>
            </a:r>
            <a:r>
              <a:rPr kumimoji="1" lang="en-US" altLang="zh-CN" dirty="0" err="1">
                <a:hlinkClick r:id="rId4" action="ppaction://hlinksldjump"/>
              </a:rPr>
              <a:t>Rust</a:t>
            </a:r>
            <a:r>
              <a:rPr kumimoji="1" lang="en-US" altLang="zh-CN" dirty="0">
                <a:hlinkClick r:id="rId4" action="ppaction://hlinksldjump"/>
              </a:rPr>
              <a:t>.</a:t>
            </a:r>
            <a:endParaRPr kumimoji="1" lang="en-US" altLang="zh-CN" dirty="0"/>
          </a:p>
          <a:p>
            <a:r>
              <a:rPr lang="en-US" altLang="zh-CN" dirty="0">
                <a:hlinkClick r:id="rId5" action="ppaction://hlinksldjump"/>
              </a:rPr>
              <a:t>Automated Tests</a:t>
            </a:r>
            <a:endParaRPr lang="en-US" altLang="zh-CN" dirty="0"/>
          </a:p>
          <a:p>
            <a:r>
              <a:rPr kumimoji="1" lang="en-US" altLang="zh-CN" dirty="0">
                <a:hlinkClick r:id="rId6" action="ppaction://hlinksldjump"/>
              </a:rPr>
              <a:t>Learning &amp; Development Resources</a:t>
            </a:r>
            <a:endParaRPr lang="en-US" altLang="zh-CN" dirty="0"/>
          </a:p>
          <a:p>
            <a:endParaRPr kumimoji="1" lang="zh-CN" altLang="en-US" dirty="0"/>
          </a:p>
          <a:p>
            <a:endParaRPr lang="zh-CN" altLang="en-US" dirty="0"/>
          </a:p>
        </p:txBody>
      </p:sp>
    </p:spTree>
    <p:extLst>
      <p:ext uri="{BB962C8B-B14F-4D97-AF65-F5344CB8AC3E}">
        <p14:creationId xmlns:p14="http://schemas.microsoft.com/office/powerpoint/2010/main" val="31624375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err="1"/>
              <a:t>Struct</a:t>
            </a:r>
            <a:endParaRPr kumimoji="1" lang="zh-CN" altLang="en-US" dirty="0"/>
          </a:p>
        </p:txBody>
      </p:sp>
      <p:sp>
        <p:nvSpPr>
          <p:cNvPr id="5" name="内容占位符 4"/>
          <p:cNvSpPr>
            <a:spLocks noGrp="1"/>
          </p:cNvSpPr>
          <p:nvPr>
            <p:ph idx="1"/>
          </p:nvPr>
        </p:nvSpPr>
        <p:spPr>
          <a:xfrm>
            <a:off x="628650" y="1690689"/>
            <a:ext cx="7886700" cy="4629088"/>
          </a:xfrm>
        </p:spPr>
        <p:txBody>
          <a:bodyPr>
            <a:normAutofit fontScale="92500" lnSpcReduction="20000"/>
          </a:bodyPr>
          <a:lstStyle/>
          <a:p>
            <a:r>
              <a:rPr lang="en-US" altLang="zh-CN" dirty="0"/>
              <a:t>A heterogeneous </a:t>
            </a:r>
            <a:r>
              <a:rPr lang="en-US" altLang="zh-CN" i="1" dirty="0"/>
              <a:t>product</a:t>
            </a:r>
            <a:r>
              <a:rPr lang="en-US" altLang="zh-CN" dirty="0"/>
              <a:t> of other types, called the </a:t>
            </a:r>
            <a:r>
              <a:rPr lang="en-US" altLang="zh-CN" b="1" i="1" dirty="0"/>
              <a:t>fields</a:t>
            </a:r>
            <a:r>
              <a:rPr lang="en-US" altLang="zh-CN" dirty="0"/>
              <a:t> of the type.</a:t>
            </a:r>
            <a:endParaRPr lang="en-US" altLang="zh-CN" b="1" i="1" dirty="0"/>
          </a:p>
          <a:p>
            <a:r>
              <a:rPr lang="en-US" altLang="zh-CN" dirty="0">
                <a:hlinkClick r:id="" action="ppaction://noaction">
                  <a:snd r:embed="rId3" name="click.wav"/>
                </a:hlinkClick>
              </a:rPr>
              <a:t>memory layout </a:t>
            </a:r>
            <a:r>
              <a:rPr lang="en-US" altLang="zh-CN" dirty="0"/>
              <a:t>is </a:t>
            </a:r>
            <a:r>
              <a:rPr lang="en-US" altLang="zh-CN" i="1" dirty="0"/>
              <a:t>undefined</a:t>
            </a:r>
            <a:r>
              <a:rPr lang="en-US" altLang="zh-CN" dirty="0"/>
              <a:t> by default</a:t>
            </a:r>
          </a:p>
          <a:p>
            <a:r>
              <a:rPr lang="en-US" altLang="zh-CN" dirty="0"/>
              <a:t>tuple </a:t>
            </a:r>
            <a:r>
              <a:rPr lang="en-US" altLang="zh-CN" dirty="0" err="1"/>
              <a:t>struct</a:t>
            </a:r>
            <a:r>
              <a:rPr lang="en-US" altLang="zh-CN" dirty="0"/>
              <a:t> type</a:t>
            </a:r>
          </a:p>
          <a:p>
            <a:r>
              <a:rPr lang="en-US" altLang="zh-CN" dirty="0"/>
              <a:t>unit-like </a:t>
            </a:r>
            <a:r>
              <a:rPr lang="en-US" altLang="zh-CN" dirty="0" err="1"/>
              <a:t>struct</a:t>
            </a:r>
            <a:r>
              <a:rPr lang="en-US" altLang="zh-CN" dirty="0"/>
              <a:t> type</a:t>
            </a:r>
          </a:p>
          <a:p>
            <a:r>
              <a:rPr lang="en-US" altLang="zh-CN" dirty="0"/>
              <a:t>Adding Useful Functionality with </a:t>
            </a:r>
            <a:r>
              <a:rPr lang="en-US" altLang="zh-CN" dirty="0">
                <a:hlinkClick r:id="rId4"/>
              </a:rPr>
              <a:t>Derived Traits</a:t>
            </a:r>
            <a:endParaRPr lang="en-US" altLang="zh-CN" dirty="0"/>
          </a:p>
          <a:p>
            <a:endParaRPr lang="en-US" altLang="zh-CN" dirty="0"/>
          </a:p>
          <a:p>
            <a:pPr marL="0" indent="0">
              <a:buNone/>
            </a:pPr>
            <a:r>
              <a:rPr lang="en-US" altLang="zh-CN" dirty="0">
                <a:latin typeface="Menlo"/>
              </a:rPr>
              <a:t>    #[derive(Debug)]</a:t>
            </a:r>
          </a:p>
          <a:p>
            <a:pPr marL="0" indent="0">
              <a:buNone/>
            </a:pPr>
            <a:r>
              <a:rPr lang="en-US" altLang="zh-CN" dirty="0">
                <a:latin typeface="Menlo"/>
              </a:rPr>
              <a:t>    pub </a:t>
            </a:r>
            <a:r>
              <a:rPr lang="en-US" altLang="zh-CN" dirty="0" err="1">
                <a:latin typeface="Menlo"/>
              </a:rPr>
              <a:t>struct</a:t>
            </a:r>
            <a:r>
              <a:rPr lang="en-US" altLang="zh-CN" dirty="0">
                <a:latin typeface="Menlo"/>
              </a:rPr>
              <a:t> </a:t>
            </a:r>
            <a:r>
              <a:rPr lang="en-US" altLang="zh-CN" dirty="0" err="1">
                <a:latin typeface="Menlo"/>
              </a:rPr>
              <a:t>IpSet</a:t>
            </a:r>
            <a:r>
              <a:rPr lang="en-US" altLang="zh-CN" dirty="0">
                <a:latin typeface="Menlo"/>
              </a:rPr>
              <a:t> {</a:t>
            </a:r>
          </a:p>
          <a:p>
            <a:pPr marL="0" indent="0">
              <a:buNone/>
            </a:pPr>
            <a:r>
              <a:rPr lang="en-US" altLang="zh-CN" dirty="0">
                <a:latin typeface="Menlo"/>
              </a:rPr>
              <a:t>        pub </a:t>
            </a:r>
            <a:r>
              <a:rPr lang="en-US" altLang="zh-CN" dirty="0" err="1">
                <a:latin typeface="Menlo"/>
              </a:rPr>
              <a:t>typ</a:t>
            </a:r>
            <a:r>
              <a:rPr lang="en-US" altLang="zh-CN" dirty="0">
                <a:latin typeface="Menlo"/>
              </a:rPr>
              <a:t>: String,</a:t>
            </a:r>
          </a:p>
          <a:p>
            <a:pPr marL="0" indent="0">
              <a:buNone/>
            </a:pPr>
            <a:r>
              <a:rPr lang="en-US" altLang="zh-CN" dirty="0">
                <a:latin typeface="Menlo"/>
              </a:rPr>
              <a:t>        entries: </a:t>
            </a:r>
            <a:r>
              <a:rPr lang="en-US" altLang="zh-CN" dirty="0" err="1">
                <a:latin typeface="Menlo"/>
              </a:rPr>
              <a:t>HashSet</a:t>
            </a:r>
            <a:r>
              <a:rPr lang="en-US" altLang="zh-CN" dirty="0">
                <a:latin typeface="Menlo"/>
              </a:rPr>
              <a:t>&lt;String&gt;,</a:t>
            </a:r>
          </a:p>
          <a:p>
            <a:pPr marL="0" indent="0">
              <a:buNone/>
            </a:pPr>
            <a:r>
              <a:rPr lang="en-US" altLang="zh-CN" dirty="0">
                <a:latin typeface="Menlo"/>
              </a:rPr>
              <a:t>    }</a:t>
            </a:r>
          </a:p>
        </p:txBody>
      </p:sp>
    </p:spTree>
    <p:extLst>
      <p:ext uri="{BB962C8B-B14F-4D97-AF65-F5344CB8AC3E}">
        <p14:creationId xmlns:p14="http://schemas.microsoft.com/office/powerpoint/2010/main" val="22956135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750"/>
              </a:spcBef>
            </a:pPr>
            <a:r>
              <a:rPr kumimoji="1" lang="en-US" altLang="zh-CN" dirty="0" err="1"/>
              <a:t>Struct</a:t>
            </a:r>
            <a:r>
              <a:rPr kumimoji="1" lang="en-US" altLang="zh-CN" dirty="0"/>
              <a:t/>
            </a:r>
            <a:br>
              <a:rPr kumimoji="1" lang="en-US" altLang="zh-CN" dirty="0"/>
            </a:br>
            <a:r>
              <a:rPr kumimoji="1" lang="en-US" altLang="zh-CN" sz="1800" dirty="0">
                <a:solidFill>
                  <a:schemeClr val="tx1">
                    <a:tint val="75000"/>
                  </a:schemeClr>
                </a:solidFill>
                <a:latin typeface="+mn-lt"/>
                <a:ea typeface="+mn-ea"/>
                <a:cs typeface="+mn-cs"/>
              </a:rPr>
              <a:t>Methods and Associated Functions</a:t>
            </a:r>
            <a:endParaRPr kumimoji="1" lang="zh-CN" altLang="en-US" sz="1800" dirty="0">
              <a:solidFill>
                <a:schemeClr val="tx1">
                  <a:tint val="75000"/>
                </a:schemeClr>
              </a:solidFill>
              <a:latin typeface="+mn-lt"/>
              <a:ea typeface="+mn-ea"/>
              <a:cs typeface="+mn-cs"/>
            </a:endParaRPr>
          </a:p>
        </p:txBody>
      </p:sp>
      <p:sp>
        <p:nvSpPr>
          <p:cNvPr id="5" name="内容占位符 4"/>
          <p:cNvSpPr>
            <a:spLocks noGrp="1"/>
          </p:cNvSpPr>
          <p:nvPr>
            <p:ph idx="1"/>
          </p:nvPr>
        </p:nvSpPr>
        <p:spPr>
          <a:xfrm>
            <a:off x="628650" y="1825625"/>
            <a:ext cx="7886700" cy="4494152"/>
          </a:xfrm>
        </p:spPr>
        <p:txBody>
          <a:bodyPr>
            <a:normAutofit fontScale="55000" lnSpcReduction="20000"/>
          </a:bodyPr>
          <a:lstStyle/>
          <a:p>
            <a:r>
              <a:rPr lang="zh-CN" altLang="en-US" dirty="0"/>
              <a:t>方法的名称可以与结构中的字段相同</a:t>
            </a:r>
            <a:endParaRPr lang="en-US" altLang="zh-CN" dirty="0"/>
          </a:p>
          <a:p>
            <a:r>
              <a:rPr lang="zh-CN" altLang="en-US" dirty="0"/>
              <a:t>我们可以定义不以 </a:t>
            </a:r>
            <a:r>
              <a:rPr lang="en-US" altLang="zh-CN" dirty="0"/>
              <a:t>self </a:t>
            </a:r>
            <a:r>
              <a:rPr lang="zh-CN" altLang="en-US" dirty="0"/>
              <a:t>为第一参数的</a:t>
            </a:r>
            <a:r>
              <a:rPr lang="zh-CN" altLang="en-US" b="1" i="1" dirty="0"/>
              <a:t>关联函数</a:t>
            </a:r>
            <a:r>
              <a:rPr lang="zh-CN" altLang="en-US" dirty="0"/>
              <a:t>，使用</a:t>
            </a:r>
            <a:r>
              <a:rPr lang="en-US" altLang="zh-CN" dirty="0"/>
              <a:t>::</a:t>
            </a:r>
            <a:r>
              <a:rPr lang="zh-CN" altLang="en-US" dirty="0"/>
              <a:t>语法来调用这个关联函数</a:t>
            </a:r>
            <a:endParaRPr lang="en-US" altLang="zh-CN" dirty="0"/>
          </a:p>
          <a:p>
            <a:endParaRPr lang="en-US" altLang="zh-CN" dirty="0"/>
          </a:p>
          <a:p>
            <a:pPr marL="0" indent="0">
              <a:buNone/>
            </a:pPr>
            <a:r>
              <a:rPr lang="en-US" altLang="zh-CN" dirty="0">
                <a:latin typeface="Menlo"/>
              </a:rPr>
              <a:t> </a:t>
            </a:r>
            <a:r>
              <a:rPr lang="en-US" altLang="zh-CN" b="1" dirty="0" err="1">
                <a:latin typeface="Menlo"/>
              </a:rPr>
              <a:t>impl</a:t>
            </a:r>
            <a:r>
              <a:rPr lang="en-US" altLang="zh-CN" dirty="0">
                <a:latin typeface="Menlo"/>
              </a:rPr>
              <a:t> </a:t>
            </a:r>
            <a:r>
              <a:rPr lang="en-US" altLang="zh-CN" dirty="0" err="1">
                <a:latin typeface="Menlo"/>
              </a:rPr>
              <a:t>IpSet</a:t>
            </a:r>
            <a:r>
              <a:rPr lang="en-US" altLang="zh-CN" dirty="0">
                <a:latin typeface="Menlo"/>
              </a:rPr>
              <a:t> {</a:t>
            </a:r>
          </a:p>
          <a:p>
            <a:pPr marL="0" indent="0">
              <a:buNone/>
            </a:pPr>
            <a:r>
              <a:rPr lang="en-US" altLang="zh-CN" dirty="0">
                <a:latin typeface="Menlo"/>
              </a:rPr>
              <a:t>        </a:t>
            </a:r>
            <a:r>
              <a:rPr lang="en-US" altLang="zh-CN" b="1" dirty="0">
                <a:latin typeface="Menlo"/>
              </a:rPr>
              <a:t>pub </a:t>
            </a:r>
            <a:r>
              <a:rPr lang="en-US" altLang="zh-CN" b="1" dirty="0" err="1">
                <a:latin typeface="Menlo"/>
              </a:rPr>
              <a:t>fn</a:t>
            </a:r>
            <a:r>
              <a:rPr lang="en-US" altLang="zh-CN" b="1" dirty="0">
                <a:latin typeface="Menlo"/>
              </a:rPr>
              <a:t> </a:t>
            </a:r>
            <a:r>
              <a:rPr lang="en-US" altLang="zh-CN" dirty="0">
                <a:latin typeface="Menlo"/>
              </a:rPr>
              <a:t>new(</a:t>
            </a:r>
            <a:r>
              <a:rPr lang="en-US" altLang="zh-CN" dirty="0" err="1">
                <a:latin typeface="Menlo"/>
              </a:rPr>
              <a:t>typ</a:t>
            </a:r>
            <a:r>
              <a:rPr lang="en-US" altLang="zh-CN" dirty="0">
                <a:latin typeface="Menlo"/>
              </a:rPr>
              <a:t>: &amp;</a:t>
            </a:r>
            <a:r>
              <a:rPr lang="en-US" altLang="zh-CN" dirty="0" err="1">
                <a:latin typeface="Menlo"/>
              </a:rPr>
              <a:t>str</a:t>
            </a:r>
            <a:r>
              <a:rPr lang="en-US" altLang="zh-CN" dirty="0">
                <a:latin typeface="Menlo"/>
              </a:rPr>
              <a:t>) -&gt; </a:t>
            </a:r>
            <a:r>
              <a:rPr lang="en-US" altLang="zh-CN" dirty="0" err="1">
                <a:latin typeface="Menlo"/>
              </a:rPr>
              <a:t>IpSet</a:t>
            </a:r>
            <a:r>
              <a:rPr lang="en-US" altLang="zh-CN" dirty="0">
                <a:latin typeface="Menlo"/>
              </a:rPr>
              <a:t> {</a:t>
            </a:r>
          </a:p>
          <a:p>
            <a:pPr marL="0" indent="0">
              <a:buNone/>
            </a:pPr>
            <a:r>
              <a:rPr lang="en-US" altLang="zh-CN" dirty="0">
                <a:latin typeface="Menlo"/>
              </a:rPr>
              <a:t>            </a:t>
            </a:r>
            <a:r>
              <a:rPr lang="en-US" altLang="zh-CN" dirty="0" err="1">
                <a:latin typeface="Menlo"/>
              </a:rPr>
              <a:t>IpSet</a:t>
            </a:r>
            <a:r>
              <a:rPr lang="en-US" altLang="zh-CN" dirty="0">
                <a:latin typeface="Menlo"/>
              </a:rPr>
              <a:t> {</a:t>
            </a:r>
          </a:p>
          <a:p>
            <a:pPr marL="0" indent="0">
              <a:buNone/>
            </a:pPr>
            <a:r>
              <a:rPr lang="en-US" altLang="zh-CN" dirty="0">
                <a:latin typeface="Menlo"/>
              </a:rPr>
              <a:t>                </a:t>
            </a:r>
            <a:r>
              <a:rPr lang="en-US" altLang="zh-CN" dirty="0" err="1">
                <a:latin typeface="Menlo"/>
              </a:rPr>
              <a:t>typ</a:t>
            </a:r>
            <a:r>
              <a:rPr lang="en-US" altLang="zh-CN" dirty="0">
                <a:latin typeface="Menlo"/>
              </a:rPr>
              <a:t>: </a:t>
            </a:r>
            <a:r>
              <a:rPr lang="en-US" altLang="zh-CN" dirty="0" err="1">
                <a:latin typeface="Menlo"/>
              </a:rPr>
              <a:t>typ.to_string</a:t>
            </a:r>
            <a:r>
              <a:rPr lang="en-US" altLang="zh-CN" dirty="0">
                <a:latin typeface="Menlo"/>
              </a:rPr>
              <a:t>(),</a:t>
            </a:r>
          </a:p>
          <a:p>
            <a:pPr marL="0" indent="0">
              <a:buNone/>
            </a:pPr>
            <a:r>
              <a:rPr lang="en-US" altLang="zh-CN" dirty="0">
                <a:latin typeface="Menlo"/>
              </a:rPr>
              <a:t>                entries: </a:t>
            </a:r>
            <a:r>
              <a:rPr lang="en-US" altLang="zh-CN" dirty="0" err="1">
                <a:latin typeface="Menlo"/>
              </a:rPr>
              <a:t>HashSet</a:t>
            </a:r>
            <a:r>
              <a:rPr lang="en-US" altLang="zh-CN" dirty="0">
                <a:latin typeface="Menlo"/>
              </a:rPr>
              <a:t>::new(),</a:t>
            </a:r>
          </a:p>
          <a:p>
            <a:pPr marL="0" indent="0">
              <a:buNone/>
            </a:pPr>
            <a:r>
              <a:rPr lang="en-US" altLang="zh-CN" dirty="0">
                <a:latin typeface="Menlo"/>
              </a:rPr>
              <a:t>            }</a:t>
            </a:r>
          </a:p>
          <a:p>
            <a:pPr marL="0" indent="0">
              <a:buNone/>
            </a:pPr>
            <a:r>
              <a:rPr lang="en-US" altLang="zh-CN" dirty="0">
                <a:latin typeface="Menlo"/>
              </a:rPr>
              <a:t>        }</a:t>
            </a:r>
          </a:p>
          <a:p>
            <a:pPr marL="0" indent="0">
              <a:buNone/>
            </a:pPr>
            <a:endParaRPr lang="en-US" altLang="zh-CN" dirty="0">
              <a:latin typeface="Menlo"/>
            </a:endParaRPr>
          </a:p>
          <a:p>
            <a:pPr marL="0" indent="0">
              <a:buNone/>
            </a:pPr>
            <a:r>
              <a:rPr lang="en-US" altLang="zh-CN" dirty="0">
                <a:latin typeface="Menlo"/>
              </a:rPr>
              <a:t>        </a:t>
            </a:r>
            <a:r>
              <a:rPr lang="en-US" altLang="zh-CN" b="1" dirty="0">
                <a:latin typeface="Menlo"/>
              </a:rPr>
              <a:t>pub </a:t>
            </a:r>
            <a:r>
              <a:rPr lang="en-US" altLang="zh-CN" b="1" dirty="0" err="1">
                <a:latin typeface="Menlo"/>
              </a:rPr>
              <a:t>fn</a:t>
            </a:r>
            <a:r>
              <a:rPr lang="en-US" altLang="zh-CN" b="1" dirty="0">
                <a:latin typeface="Menlo"/>
              </a:rPr>
              <a:t> </a:t>
            </a:r>
            <a:r>
              <a:rPr lang="en-US" altLang="zh-CN" dirty="0" err="1">
                <a:latin typeface="Menlo"/>
              </a:rPr>
              <a:t>add_entry</a:t>
            </a:r>
            <a:r>
              <a:rPr lang="en-US" altLang="zh-CN" b="1" dirty="0">
                <a:latin typeface="Menlo"/>
              </a:rPr>
              <a:t>(&amp;</a:t>
            </a:r>
            <a:r>
              <a:rPr lang="en-US" altLang="zh-CN" b="1" dirty="0" err="1">
                <a:latin typeface="Menlo"/>
              </a:rPr>
              <a:t>mut</a:t>
            </a:r>
            <a:r>
              <a:rPr lang="en-US" altLang="zh-CN" b="1" dirty="0">
                <a:latin typeface="Menlo"/>
              </a:rPr>
              <a:t> self</a:t>
            </a:r>
            <a:r>
              <a:rPr lang="en-US" altLang="zh-CN" dirty="0">
                <a:latin typeface="Menlo"/>
              </a:rPr>
              <a:t>, entry: &amp;</a:t>
            </a:r>
            <a:r>
              <a:rPr lang="en-US" altLang="zh-CN" dirty="0" err="1">
                <a:latin typeface="Menlo"/>
              </a:rPr>
              <a:t>str</a:t>
            </a:r>
            <a:r>
              <a:rPr lang="en-US" altLang="zh-CN" dirty="0">
                <a:latin typeface="Menlo"/>
              </a:rPr>
              <a:t>) {</a:t>
            </a:r>
          </a:p>
          <a:p>
            <a:pPr marL="0" indent="0">
              <a:buNone/>
            </a:pPr>
            <a:r>
              <a:rPr lang="en-US" altLang="zh-CN" dirty="0">
                <a:latin typeface="Menlo"/>
              </a:rPr>
              <a:t>            // ...</a:t>
            </a:r>
          </a:p>
          <a:p>
            <a:pPr marL="0" indent="0">
              <a:buNone/>
            </a:pPr>
            <a:r>
              <a:rPr lang="en-US" altLang="zh-CN" dirty="0">
                <a:latin typeface="Menlo"/>
              </a:rPr>
              <a:t>        }</a:t>
            </a:r>
          </a:p>
          <a:p>
            <a:pPr marL="0" indent="0">
              <a:buNone/>
            </a:pPr>
            <a:r>
              <a:rPr lang="en-US" altLang="zh-CN" dirty="0">
                <a:latin typeface="Menlo"/>
              </a:rPr>
              <a:t>        ...</a:t>
            </a:r>
          </a:p>
          <a:p>
            <a:pPr marL="0" indent="0">
              <a:buNone/>
            </a:pPr>
            <a:r>
              <a:rPr lang="en-US" altLang="zh-CN" dirty="0">
                <a:latin typeface="Menlo"/>
              </a:rPr>
              <a:t>    }</a:t>
            </a:r>
          </a:p>
        </p:txBody>
      </p:sp>
    </p:spTree>
    <p:extLst>
      <p:ext uri="{BB962C8B-B14F-4D97-AF65-F5344CB8AC3E}">
        <p14:creationId xmlns:p14="http://schemas.microsoft.com/office/powerpoint/2010/main" val="3627125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750"/>
              </a:spcBef>
            </a:pPr>
            <a:r>
              <a:rPr kumimoji="1" lang="en-US" altLang="zh-CN" dirty="0" err="1"/>
              <a:t>Enums</a:t>
            </a:r>
            <a:endParaRPr kumimoji="1" lang="zh-CN" altLang="en-US" sz="1800" dirty="0">
              <a:solidFill>
                <a:schemeClr val="tx1">
                  <a:tint val="75000"/>
                </a:schemeClr>
              </a:solidFill>
              <a:latin typeface="+mn-lt"/>
              <a:ea typeface="+mn-ea"/>
              <a:cs typeface="+mn-cs"/>
            </a:endParaRPr>
          </a:p>
        </p:txBody>
      </p:sp>
      <p:sp>
        <p:nvSpPr>
          <p:cNvPr id="5" name="内容占位符 4"/>
          <p:cNvSpPr>
            <a:spLocks noGrp="1"/>
          </p:cNvSpPr>
          <p:nvPr>
            <p:ph idx="1"/>
          </p:nvPr>
        </p:nvSpPr>
        <p:spPr>
          <a:xfrm>
            <a:off x="628650" y="1825625"/>
            <a:ext cx="7886700" cy="4494152"/>
          </a:xfrm>
        </p:spPr>
        <p:txBody>
          <a:bodyPr>
            <a:normAutofit/>
          </a:bodyPr>
          <a:lstStyle/>
          <a:p>
            <a:r>
              <a:rPr lang="en-US" altLang="zh-CN" dirty="0"/>
              <a:t>An </a:t>
            </a:r>
            <a:r>
              <a:rPr lang="en-US" altLang="zh-CN" b="1" i="1" dirty="0" err="1"/>
              <a:t>enum</a:t>
            </a:r>
            <a:r>
              <a:rPr lang="en-US" altLang="zh-CN" dirty="0"/>
              <a:t> type is a nominal, heterogeneous disjoint union(</a:t>
            </a:r>
            <a:r>
              <a:rPr lang="en-US" altLang="zh-CN" i="1" dirty="0"/>
              <a:t>tagged union</a:t>
            </a:r>
            <a:r>
              <a:rPr lang="en-US" altLang="zh-CN" dirty="0"/>
              <a:t>) type.</a:t>
            </a:r>
          </a:p>
          <a:p>
            <a:r>
              <a:rPr lang="en-US" altLang="zh-CN" dirty="0"/>
              <a:t>Most similar to </a:t>
            </a:r>
            <a:r>
              <a:rPr lang="en-US" altLang="zh-CN" b="1" i="1" dirty="0">
                <a:hlinkClick r:id="rId3"/>
              </a:rPr>
              <a:t>algebraic data types </a:t>
            </a:r>
            <a:r>
              <a:rPr lang="en-US" altLang="zh-CN" dirty="0"/>
              <a:t>in functional languages, such as F#, </a:t>
            </a:r>
            <a:r>
              <a:rPr lang="en-US" altLang="zh-CN" dirty="0" err="1"/>
              <a:t>OCaml</a:t>
            </a:r>
            <a:r>
              <a:rPr lang="en-US" altLang="zh-CN" dirty="0"/>
              <a:t>, and Haskell.</a:t>
            </a:r>
          </a:p>
          <a:p>
            <a:r>
              <a:rPr lang="en-US" altLang="zh-CN" dirty="0"/>
              <a:t>Defining an </a:t>
            </a:r>
            <a:r>
              <a:rPr lang="en-US" altLang="zh-CN" dirty="0" err="1"/>
              <a:t>enum</a:t>
            </a:r>
            <a:r>
              <a:rPr lang="en-US" altLang="zh-CN" dirty="0"/>
              <a:t> with </a:t>
            </a:r>
            <a:r>
              <a:rPr lang="en-US" altLang="zh-CN" i="1" dirty="0"/>
              <a:t>variants</a:t>
            </a:r>
            <a:r>
              <a:rPr lang="en-US" altLang="zh-CN" dirty="0"/>
              <a:t> similar to defining </a:t>
            </a:r>
            <a:r>
              <a:rPr lang="en-US" altLang="zh-CN" i="1" dirty="0"/>
              <a:t>different kinds of </a:t>
            </a:r>
            <a:r>
              <a:rPr lang="en-US" altLang="zh-CN" i="1" dirty="0" err="1"/>
              <a:t>struct</a:t>
            </a:r>
            <a:r>
              <a:rPr lang="en-US" altLang="zh-CN" i="1" dirty="0"/>
              <a:t> </a:t>
            </a:r>
            <a:r>
              <a:rPr lang="en-US" altLang="zh-CN" dirty="0"/>
              <a:t>definitions. </a:t>
            </a:r>
          </a:p>
        </p:txBody>
      </p:sp>
    </p:spTree>
    <p:extLst>
      <p:ext uri="{BB962C8B-B14F-4D97-AF65-F5344CB8AC3E}">
        <p14:creationId xmlns:p14="http://schemas.microsoft.com/office/powerpoint/2010/main" val="22854369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750"/>
              </a:spcBef>
            </a:pPr>
            <a:r>
              <a:rPr kumimoji="1" lang="en-US" altLang="zh-CN" dirty="0" err="1"/>
              <a:t>Enums</a:t>
            </a:r>
            <a:r>
              <a:rPr kumimoji="1" lang="en-US" altLang="zh-CN" dirty="0"/>
              <a:t/>
            </a:r>
            <a:br>
              <a:rPr kumimoji="1" lang="en-US" altLang="zh-CN" dirty="0"/>
            </a:br>
            <a:r>
              <a:rPr kumimoji="1" lang="en-US" altLang="zh-CN" sz="1800" dirty="0">
                <a:solidFill>
                  <a:schemeClr val="tx1">
                    <a:tint val="75000"/>
                  </a:schemeClr>
                </a:solidFill>
                <a:latin typeface="+mn-lt"/>
                <a:ea typeface="+mn-ea"/>
                <a:cs typeface="+mn-cs"/>
              </a:rPr>
              <a:t>example</a:t>
            </a:r>
            <a:endParaRPr kumimoji="1" lang="zh-CN" altLang="en-US" sz="1800" dirty="0">
              <a:solidFill>
                <a:schemeClr val="tx1">
                  <a:tint val="75000"/>
                </a:schemeClr>
              </a:solidFill>
              <a:latin typeface="+mn-lt"/>
              <a:ea typeface="+mn-ea"/>
              <a:cs typeface="+mn-cs"/>
            </a:endParaRPr>
          </a:p>
        </p:txBody>
      </p:sp>
      <p:sp>
        <p:nvSpPr>
          <p:cNvPr id="5" name="内容占位符 4"/>
          <p:cNvSpPr>
            <a:spLocks noGrp="1"/>
          </p:cNvSpPr>
          <p:nvPr>
            <p:ph idx="1"/>
          </p:nvPr>
        </p:nvSpPr>
        <p:spPr>
          <a:xfrm>
            <a:off x="628650" y="1825625"/>
            <a:ext cx="7886700" cy="4494152"/>
          </a:xfrm>
        </p:spPr>
        <p:txBody>
          <a:bodyPr>
            <a:normAutofit fontScale="92500" lnSpcReduction="20000"/>
          </a:bodyPr>
          <a:lstStyle/>
          <a:p>
            <a:pPr marL="0" indent="0">
              <a:buNone/>
            </a:pPr>
            <a:r>
              <a:rPr lang="en-US" altLang="zh-CN" b="1" dirty="0" err="1">
                <a:latin typeface="Menlo"/>
              </a:rPr>
              <a:t>enum</a:t>
            </a:r>
            <a:r>
              <a:rPr lang="en-US" altLang="zh-CN" dirty="0">
                <a:latin typeface="Menlo"/>
              </a:rPr>
              <a:t> Message {</a:t>
            </a:r>
          </a:p>
          <a:p>
            <a:pPr marL="0" indent="0">
              <a:buNone/>
            </a:pPr>
            <a:r>
              <a:rPr lang="en-US" altLang="zh-CN" dirty="0">
                <a:latin typeface="Menlo"/>
              </a:rPr>
              <a:t>    Quit,</a:t>
            </a:r>
          </a:p>
          <a:p>
            <a:pPr marL="0" indent="0">
              <a:buNone/>
            </a:pPr>
            <a:r>
              <a:rPr lang="en-US" altLang="zh-CN" dirty="0">
                <a:latin typeface="Menlo"/>
              </a:rPr>
              <a:t>    Move { x: i32, y: i32 },</a:t>
            </a:r>
          </a:p>
          <a:p>
            <a:pPr marL="0" indent="0">
              <a:buNone/>
            </a:pPr>
            <a:r>
              <a:rPr lang="en-US" altLang="zh-CN" dirty="0">
                <a:latin typeface="Menlo"/>
              </a:rPr>
              <a:t>    Write(String),</a:t>
            </a:r>
          </a:p>
          <a:p>
            <a:pPr marL="0" indent="0">
              <a:buNone/>
            </a:pPr>
            <a:r>
              <a:rPr lang="en-US" altLang="zh-CN" dirty="0">
                <a:latin typeface="Menlo"/>
              </a:rPr>
              <a:t>    </a:t>
            </a:r>
            <a:r>
              <a:rPr lang="en-US" altLang="zh-CN" dirty="0" err="1">
                <a:latin typeface="Menlo"/>
              </a:rPr>
              <a:t>ChangeColor</a:t>
            </a:r>
            <a:r>
              <a:rPr lang="en-US" altLang="zh-CN" dirty="0">
                <a:latin typeface="Menlo"/>
              </a:rPr>
              <a:t>(i32, i32, i32),</a:t>
            </a:r>
          </a:p>
          <a:p>
            <a:pPr marL="0" indent="0">
              <a:buNone/>
            </a:pPr>
            <a:r>
              <a:rPr lang="en-US" altLang="zh-CN" dirty="0">
                <a:latin typeface="Menlo"/>
              </a:rPr>
              <a:t>}</a:t>
            </a:r>
          </a:p>
          <a:p>
            <a:pPr marL="0" indent="0">
              <a:buNone/>
            </a:pPr>
            <a:r>
              <a:rPr lang="en-US" altLang="zh-CN" b="1" dirty="0" err="1">
                <a:latin typeface="Menlo"/>
              </a:rPr>
              <a:t>impl</a:t>
            </a:r>
            <a:r>
              <a:rPr lang="en-US" altLang="zh-CN" dirty="0">
                <a:latin typeface="Menlo"/>
              </a:rPr>
              <a:t> Message {</a:t>
            </a:r>
          </a:p>
          <a:p>
            <a:pPr marL="0" indent="0">
              <a:buNone/>
            </a:pPr>
            <a:r>
              <a:rPr lang="en-US" altLang="zh-CN" dirty="0">
                <a:latin typeface="Menlo"/>
              </a:rPr>
              <a:t>    </a:t>
            </a:r>
            <a:r>
              <a:rPr lang="en-US" altLang="zh-CN" dirty="0" err="1">
                <a:latin typeface="Menlo"/>
              </a:rPr>
              <a:t>fn</a:t>
            </a:r>
            <a:r>
              <a:rPr lang="en-US" altLang="zh-CN" dirty="0">
                <a:latin typeface="Menlo"/>
              </a:rPr>
              <a:t> call(&amp;self) {</a:t>
            </a:r>
          </a:p>
          <a:p>
            <a:pPr marL="0" indent="0">
              <a:buNone/>
            </a:pPr>
            <a:r>
              <a:rPr lang="en-US" altLang="zh-CN" dirty="0">
                <a:latin typeface="Menlo"/>
              </a:rPr>
              <a:t>        // </a:t>
            </a:r>
          </a:p>
          <a:p>
            <a:pPr marL="0" indent="0">
              <a:buNone/>
            </a:pPr>
            <a:r>
              <a:rPr lang="en-US" altLang="zh-CN" dirty="0">
                <a:latin typeface="Menlo"/>
              </a:rPr>
              <a:t>    }</a:t>
            </a:r>
          </a:p>
          <a:p>
            <a:pPr marL="0" indent="0">
              <a:buNone/>
            </a:pPr>
            <a:r>
              <a:rPr lang="en-US" altLang="zh-CN" dirty="0">
                <a:latin typeface="Menlo"/>
              </a:rPr>
              <a:t>}</a:t>
            </a:r>
          </a:p>
        </p:txBody>
      </p:sp>
      <p:sp>
        <p:nvSpPr>
          <p:cNvPr id="4" name="TextBox 4"/>
          <p:cNvSpPr txBox="1"/>
          <p:nvPr/>
        </p:nvSpPr>
        <p:spPr>
          <a:xfrm>
            <a:off x="3209328" y="2126513"/>
            <a:ext cx="1262782" cy="369332"/>
          </a:xfrm>
          <a:prstGeom prst="rect">
            <a:avLst/>
          </a:prstGeom>
          <a:noFill/>
        </p:spPr>
        <p:txBody>
          <a:bodyPr wrap="none" rtlCol="0">
            <a:spAutoFit/>
          </a:bodyPr>
          <a:lstStyle/>
          <a:p>
            <a:r>
              <a:rPr lang="en-US" altLang="zh-CN" dirty="0">
                <a:solidFill>
                  <a:srgbClr val="FF0000"/>
                </a:solidFill>
              </a:rPr>
              <a:t>unit variant</a:t>
            </a:r>
            <a:endParaRPr kumimoji="1" lang="zh-CN" altLang="en-US" sz="2400" i="1" dirty="0">
              <a:solidFill>
                <a:srgbClr val="FF0000"/>
              </a:solidFill>
            </a:endParaRPr>
          </a:p>
        </p:txBody>
      </p:sp>
      <p:cxnSp>
        <p:nvCxnSpPr>
          <p:cNvPr id="6" name="Straight Arrow Connector 6"/>
          <p:cNvCxnSpPr/>
          <p:nvPr/>
        </p:nvCxnSpPr>
        <p:spPr>
          <a:xfrm flipH="1">
            <a:off x="2225550" y="2357346"/>
            <a:ext cx="85255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6"/>
          <p:cNvCxnSpPr/>
          <p:nvPr/>
        </p:nvCxnSpPr>
        <p:spPr>
          <a:xfrm flipH="1">
            <a:off x="5236898" y="2741239"/>
            <a:ext cx="457846"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4"/>
          <p:cNvSpPr txBox="1"/>
          <p:nvPr/>
        </p:nvSpPr>
        <p:spPr>
          <a:xfrm>
            <a:off x="5694744" y="2495845"/>
            <a:ext cx="2414956" cy="369332"/>
          </a:xfrm>
          <a:prstGeom prst="rect">
            <a:avLst/>
          </a:prstGeom>
          <a:noFill/>
        </p:spPr>
        <p:txBody>
          <a:bodyPr wrap="none" rtlCol="0">
            <a:spAutoFit/>
          </a:bodyPr>
          <a:lstStyle/>
          <a:p>
            <a:r>
              <a:rPr lang="en-US" altLang="zh-CN" dirty="0" err="1">
                <a:solidFill>
                  <a:srgbClr val="FF0000"/>
                </a:solidFill>
              </a:rPr>
              <a:t>struct</a:t>
            </a:r>
            <a:r>
              <a:rPr lang="en-US" altLang="zh-CN" dirty="0">
                <a:solidFill>
                  <a:srgbClr val="FF0000"/>
                </a:solidFill>
              </a:rPr>
              <a:t>-like </a:t>
            </a:r>
            <a:r>
              <a:rPr lang="en-US" altLang="zh-CN" dirty="0" err="1">
                <a:solidFill>
                  <a:srgbClr val="FF0000"/>
                </a:solidFill>
              </a:rPr>
              <a:t>enum</a:t>
            </a:r>
            <a:r>
              <a:rPr lang="en-US" altLang="zh-CN" dirty="0">
                <a:solidFill>
                  <a:srgbClr val="FF0000"/>
                </a:solidFill>
              </a:rPr>
              <a:t> variant</a:t>
            </a:r>
            <a:endParaRPr kumimoji="1" lang="zh-CN" altLang="en-US" sz="2400" i="1" dirty="0">
              <a:solidFill>
                <a:srgbClr val="FF0000"/>
              </a:solidFill>
            </a:endParaRPr>
          </a:p>
        </p:txBody>
      </p:sp>
      <p:cxnSp>
        <p:nvCxnSpPr>
          <p:cNvPr id="16" name="Straight Arrow Connector 6"/>
          <p:cNvCxnSpPr/>
          <p:nvPr/>
        </p:nvCxnSpPr>
        <p:spPr>
          <a:xfrm flipH="1">
            <a:off x="3713321" y="3088481"/>
            <a:ext cx="231708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6"/>
          <p:cNvCxnSpPr/>
          <p:nvPr/>
        </p:nvCxnSpPr>
        <p:spPr>
          <a:xfrm flipH="1">
            <a:off x="5694744" y="3229337"/>
            <a:ext cx="243069" cy="23146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4"/>
          <p:cNvSpPr txBox="1"/>
          <p:nvPr/>
        </p:nvSpPr>
        <p:spPr>
          <a:xfrm>
            <a:off x="6019103" y="3000113"/>
            <a:ext cx="2585901" cy="369332"/>
          </a:xfrm>
          <a:prstGeom prst="rect">
            <a:avLst/>
          </a:prstGeom>
          <a:noFill/>
        </p:spPr>
        <p:txBody>
          <a:bodyPr wrap="none" rtlCol="0">
            <a:spAutoFit/>
          </a:bodyPr>
          <a:lstStyle/>
          <a:p>
            <a:r>
              <a:rPr lang="en-US" altLang="zh-CN" dirty="0">
                <a:solidFill>
                  <a:srgbClr val="FF0000"/>
                </a:solidFill>
              </a:rPr>
              <a:t>tuple-</a:t>
            </a:r>
            <a:r>
              <a:rPr lang="en-US" altLang="zh-CN" dirty="0" err="1">
                <a:solidFill>
                  <a:srgbClr val="FF0000"/>
                </a:solidFill>
              </a:rPr>
              <a:t>struct</a:t>
            </a:r>
            <a:r>
              <a:rPr lang="en-US" altLang="zh-CN" dirty="0">
                <a:solidFill>
                  <a:srgbClr val="FF0000"/>
                </a:solidFill>
              </a:rPr>
              <a:t> </a:t>
            </a:r>
            <a:r>
              <a:rPr lang="en-US" altLang="zh-CN" dirty="0" err="1">
                <a:solidFill>
                  <a:srgbClr val="FF0000"/>
                </a:solidFill>
              </a:rPr>
              <a:t>enum</a:t>
            </a:r>
            <a:r>
              <a:rPr lang="en-US" altLang="zh-CN" dirty="0">
                <a:solidFill>
                  <a:srgbClr val="FF0000"/>
                </a:solidFill>
              </a:rPr>
              <a:t> variant</a:t>
            </a:r>
            <a:endParaRPr kumimoji="1" lang="zh-CN" altLang="en-US" sz="2400" i="1" dirty="0">
              <a:solidFill>
                <a:srgbClr val="FF0000"/>
              </a:solidFill>
            </a:endParaRPr>
          </a:p>
        </p:txBody>
      </p:sp>
      <p:cxnSp>
        <p:nvCxnSpPr>
          <p:cNvPr id="22" name="Straight Arrow Connector 6"/>
          <p:cNvCxnSpPr/>
          <p:nvPr/>
        </p:nvCxnSpPr>
        <p:spPr>
          <a:xfrm flipH="1" flipV="1">
            <a:off x="3608882" y="4873746"/>
            <a:ext cx="1240910" cy="18358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4"/>
          <p:cNvSpPr txBox="1"/>
          <p:nvPr/>
        </p:nvSpPr>
        <p:spPr>
          <a:xfrm>
            <a:off x="4871865" y="4878251"/>
            <a:ext cx="2646815" cy="369332"/>
          </a:xfrm>
          <a:prstGeom prst="rect">
            <a:avLst/>
          </a:prstGeom>
          <a:noFill/>
        </p:spPr>
        <p:txBody>
          <a:bodyPr wrap="none" rtlCol="0">
            <a:spAutoFit/>
          </a:bodyPr>
          <a:lstStyle/>
          <a:p>
            <a:r>
              <a:rPr lang="en-US" altLang="zh-CN" dirty="0">
                <a:solidFill>
                  <a:srgbClr val="FF0000"/>
                </a:solidFill>
              </a:rPr>
              <a:t>define methods on </a:t>
            </a:r>
            <a:r>
              <a:rPr lang="en-US" altLang="zh-CN" dirty="0" err="1">
                <a:solidFill>
                  <a:srgbClr val="FF0000"/>
                </a:solidFill>
              </a:rPr>
              <a:t>enums</a:t>
            </a:r>
            <a:endParaRPr kumimoji="1" lang="zh-CN" altLang="en-US" sz="2400" i="1" dirty="0">
              <a:solidFill>
                <a:srgbClr val="FF0000"/>
              </a:solidFill>
            </a:endParaRPr>
          </a:p>
        </p:txBody>
      </p:sp>
    </p:spTree>
    <p:extLst>
      <p:ext uri="{BB962C8B-B14F-4D97-AF65-F5344CB8AC3E}">
        <p14:creationId xmlns:p14="http://schemas.microsoft.com/office/powerpoint/2010/main" val="415556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4"/>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1"/>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5" grpId="0"/>
      <p:bldP spid="15" grpId="1"/>
      <p:bldP spid="21" grpId="0"/>
      <p:bldP spid="2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750"/>
              </a:spcBef>
            </a:pPr>
            <a:r>
              <a:rPr kumimoji="1" lang="en-US" altLang="zh-CN" dirty="0" err="1"/>
              <a:t>Enums</a:t>
            </a:r>
            <a:r>
              <a:rPr kumimoji="1" lang="en-US" altLang="zh-CN" dirty="0"/>
              <a:t> - Option&lt;T&gt;</a:t>
            </a:r>
            <a:br>
              <a:rPr kumimoji="1" lang="en-US" altLang="zh-CN" dirty="0"/>
            </a:br>
            <a:r>
              <a:rPr kumimoji="1" lang="en-US" altLang="zh-CN" sz="1800" dirty="0">
                <a:solidFill>
                  <a:schemeClr val="tx1">
                    <a:tint val="75000"/>
                  </a:schemeClr>
                </a:solidFill>
                <a:latin typeface="+mn-lt"/>
                <a:ea typeface="+mn-ea"/>
                <a:cs typeface="+mn-cs"/>
              </a:rPr>
              <a:t>either something or nothing</a:t>
            </a:r>
            <a:endParaRPr kumimoji="1" lang="zh-CN" altLang="en-US" sz="1800" dirty="0">
              <a:solidFill>
                <a:schemeClr val="tx1">
                  <a:tint val="75000"/>
                </a:schemeClr>
              </a:solidFill>
              <a:latin typeface="+mn-lt"/>
              <a:ea typeface="+mn-ea"/>
              <a:cs typeface="+mn-cs"/>
            </a:endParaRPr>
          </a:p>
        </p:txBody>
      </p:sp>
      <p:sp>
        <p:nvSpPr>
          <p:cNvPr id="5" name="内容占位符 4"/>
          <p:cNvSpPr>
            <a:spLocks noGrp="1"/>
          </p:cNvSpPr>
          <p:nvPr>
            <p:ph idx="1"/>
          </p:nvPr>
        </p:nvSpPr>
        <p:spPr>
          <a:xfrm>
            <a:off x="628650" y="1825625"/>
            <a:ext cx="7886700" cy="4494152"/>
          </a:xfrm>
        </p:spPr>
        <p:txBody>
          <a:bodyPr>
            <a:normAutofit/>
          </a:bodyPr>
          <a:lstStyle/>
          <a:p>
            <a:r>
              <a:rPr lang="en-US" altLang="zh-CN" dirty="0">
                <a:latin typeface="Menlo"/>
              </a:rPr>
              <a:t>Option&lt;T&gt;</a:t>
            </a:r>
            <a:r>
              <a:rPr lang="zh-CN" altLang="en-US" dirty="0">
                <a:latin typeface="Menlo"/>
              </a:rPr>
              <a:t>编码了一个非常普遍的场景：即一个值要么有值要么没值。</a:t>
            </a:r>
            <a:endParaRPr lang="en-US" altLang="zh-CN" dirty="0">
              <a:latin typeface="Menlo"/>
            </a:endParaRPr>
          </a:p>
          <a:p>
            <a:r>
              <a:rPr lang="en-US" altLang="zh-CN" dirty="0">
                <a:latin typeface="Menlo"/>
              </a:rPr>
              <a:t>Rust</a:t>
            </a:r>
            <a:r>
              <a:rPr lang="zh-CN" altLang="en-US" dirty="0">
                <a:latin typeface="Menlo"/>
              </a:rPr>
              <a:t>没有空值（</a:t>
            </a:r>
            <a:r>
              <a:rPr lang="en-US" altLang="zh-CN" dirty="0">
                <a:latin typeface="Menlo"/>
              </a:rPr>
              <a:t>NULL</a:t>
            </a:r>
            <a:r>
              <a:rPr lang="zh-CN" altLang="en-US" dirty="0">
                <a:latin typeface="Menlo"/>
              </a:rPr>
              <a:t>），但需要表达空值的概念：因为某种原因目前无效或缺失的值。</a:t>
            </a:r>
            <a:endParaRPr lang="en-US" altLang="zh-CN" dirty="0">
              <a:latin typeface="Menlo"/>
            </a:endParaRPr>
          </a:p>
          <a:p>
            <a:pPr marL="0" indent="0">
              <a:buNone/>
            </a:pPr>
            <a:endParaRPr lang="en-US" altLang="zh-CN" dirty="0">
              <a:latin typeface="Menlo"/>
            </a:endParaRPr>
          </a:p>
          <a:p>
            <a:pPr marL="0" indent="0">
              <a:buNone/>
            </a:pPr>
            <a:r>
              <a:rPr lang="en-US" altLang="zh-CN" b="1" dirty="0">
                <a:latin typeface="Menlo"/>
              </a:rPr>
              <a:t>pub </a:t>
            </a:r>
            <a:r>
              <a:rPr lang="en-US" altLang="zh-CN" b="1" dirty="0" err="1">
                <a:latin typeface="Menlo"/>
              </a:rPr>
              <a:t>enum</a:t>
            </a:r>
            <a:r>
              <a:rPr lang="en-US" altLang="zh-CN" b="1" dirty="0">
                <a:latin typeface="Menlo"/>
              </a:rPr>
              <a:t> </a:t>
            </a:r>
            <a:r>
              <a:rPr lang="en-US" altLang="zh-CN" dirty="0">
                <a:latin typeface="Menlo"/>
              </a:rPr>
              <a:t>Option&lt;T&gt; {    </a:t>
            </a:r>
          </a:p>
          <a:p>
            <a:pPr marL="0" indent="0">
              <a:buNone/>
            </a:pPr>
            <a:r>
              <a:rPr lang="en-US" altLang="zh-CN" dirty="0">
                <a:latin typeface="Menlo"/>
              </a:rPr>
              <a:t>    None, // No value</a:t>
            </a:r>
          </a:p>
          <a:p>
            <a:pPr marL="0" indent="0">
              <a:buNone/>
            </a:pPr>
            <a:r>
              <a:rPr lang="en-US" altLang="zh-CN" dirty="0">
                <a:latin typeface="Menlo"/>
              </a:rPr>
              <a:t>    Some(T), // Some value `T`</a:t>
            </a:r>
          </a:p>
          <a:p>
            <a:pPr marL="0" indent="0">
              <a:buNone/>
            </a:pPr>
            <a:r>
              <a:rPr lang="en-US" altLang="zh-CN" dirty="0">
                <a:latin typeface="Menlo"/>
              </a:rPr>
              <a:t>}</a:t>
            </a:r>
          </a:p>
        </p:txBody>
      </p:sp>
      <p:pic>
        <p:nvPicPr>
          <p:cNvPr id="7" name="图片 6"/>
          <p:cNvPicPr>
            <a:picLocks noChangeAspect="1"/>
          </p:cNvPicPr>
          <p:nvPr/>
        </p:nvPicPr>
        <p:blipFill>
          <a:blip r:embed="rId3"/>
          <a:stretch>
            <a:fillRect/>
          </a:stretch>
        </p:blipFill>
        <p:spPr>
          <a:xfrm>
            <a:off x="1867262" y="3456833"/>
            <a:ext cx="6848475" cy="2667000"/>
          </a:xfrm>
          <a:prstGeom prst="rect">
            <a:avLst/>
          </a:prstGeom>
        </p:spPr>
      </p:pic>
    </p:spTree>
    <p:extLst>
      <p:ext uri="{BB962C8B-B14F-4D97-AF65-F5344CB8AC3E}">
        <p14:creationId xmlns:p14="http://schemas.microsoft.com/office/powerpoint/2010/main" val="154164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xit" presetSubtype="4" fill="hold" nodeType="clickEffect">
                                  <p:stCondLst>
                                    <p:cond delay="0"/>
                                  </p:stCondLst>
                                  <p:childTnLst>
                                    <p:animEffect transition="out" filter="wipe(down)">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750"/>
              </a:spcBef>
            </a:pPr>
            <a:r>
              <a:rPr kumimoji="1" lang="en-US" altLang="zh-CN" dirty="0" err="1"/>
              <a:t>Enums</a:t>
            </a:r>
            <a:r>
              <a:rPr kumimoji="1" lang="en-US" altLang="zh-CN" dirty="0"/>
              <a:t> - Option&lt;T&gt;</a:t>
            </a:r>
            <a:br>
              <a:rPr kumimoji="1" lang="en-US" altLang="zh-CN" dirty="0"/>
            </a:br>
            <a:r>
              <a:rPr kumimoji="1" lang="en-US" altLang="zh-CN" sz="1800" dirty="0">
                <a:solidFill>
                  <a:schemeClr val="tx1">
                    <a:tint val="75000"/>
                  </a:schemeClr>
                </a:solidFill>
                <a:latin typeface="+mn-lt"/>
                <a:ea typeface="+mn-ea"/>
                <a:cs typeface="+mn-cs"/>
              </a:rPr>
              <a:t>why</a:t>
            </a:r>
            <a:endParaRPr kumimoji="1" lang="zh-CN" altLang="en-US" sz="1800" dirty="0">
              <a:solidFill>
                <a:schemeClr val="tx1">
                  <a:tint val="75000"/>
                </a:schemeClr>
              </a:solidFill>
              <a:latin typeface="+mn-lt"/>
              <a:ea typeface="+mn-ea"/>
              <a:cs typeface="+mn-cs"/>
            </a:endParaRPr>
          </a:p>
        </p:txBody>
      </p:sp>
      <p:sp>
        <p:nvSpPr>
          <p:cNvPr id="5" name="内容占位符 4"/>
          <p:cNvSpPr>
            <a:spLocks noGrp="1"/>
          </p:cNvSpPr>
          <p:nvPr>
            <p:ph idx="1"/>
          </p:nvPr>
        </p:nvSpPr>
        <p:spPr>
          <a:xfrm>
            <a:off x="628650" y="1825625"/>
            <a:ext cx="7886700" cy="4494152"/>
          </a:xfrm>
        </p:spPr>
        <p:txBody>
          <a:bodyPr>
            <a:normAutofit fontScale="85000" lnSpcReduction="20000"/>
          </a:bodyPr>
          <a:lstStyle/>
          <a:p>
            <a:pPr marL="0" indent="0">
              <a:buNone/>
            </a:pPr>
            <a:r>
              <a:rPr lang="en-US" altLang="zh-CN" b="1" dirty="0">
                <a:latin typeface="Menlo"/>
              </a:rPr>
              <a:t>let</a:t>
            </a:r>
            <a:r>
              <a:rPr lang="en-US" altLang="zh-CN" dirty="0">
                <a:latin typeface="Menlo"/>
              </a:rPr>
              <a:t> x = 8;</a:t>
            </a:r>
          </a:p>
          <a:p>
            <a:pPr marL="0" indent="0">
              <a:buNone/>
            </a:pPr>
            <a:r>
              <a:rPr lang="en-US" altLang="zh-CN" b="1" dirty="0">
                <a:latin typeface="Menlo"/>
              </a:rPr>
              <a:t>let</a:t>
            </a:r>
            <a:r>
              <a:rPr lang="en-US" altLang="zh-CN" dirty="0">
                <a:latin typeface="Menlo"/>
              </a:rPr>
              <a:t> y = Some(64);</a:t>
            </a:r>
          </a:p>
          <a:p>
            <a:pPr marL="0" indent="0">
              <a:buNone/>
            </a:pPr>
            <a:r>
              <a:rPr lang="en-US" altLang="zh-CN" b="1" dirty="0">
                <a:latin typeface="Menlo"/>
              </a:rPr>
              <a:t>let</a:t>
            </a:r>
            <a:r>
              <a:rPr lang="en-US" altLang="zh-CN" dirty="0">
                <a:latin typeface="Menlo"/>
              </a:rPr>
              <a:t> sum = x + y;</a:t>
            </a:r>
          </a:p>
          <a:p>
            <a:pPr marL="0" indent="0">
              <a:buNone/>
            </a:pPr>
            <a:endParaRPr lang="en-US" altLang="zh-CN" dirty="0">
              <a:latin typeface="Menlo"/>
            </a:endParaRPr>
          </a:p>
          <a:p>
            <a:pPr marL="0" indent="0">
              <a:buNone/>
            </a:pPr>
            <a:r>
              <a:rPr lang="zh-CN" altLang="en-US" dirty="0">
                <a:latin typeface="Menlo"/>
              </a:rPr>
              <a:t>在对</a:t>
            </a:r>
            <a:r>
              <a:rPr lang="en-US" altLang="zh-CN" b="1" dirty="0">
                <a:latin typeface="Menlo"/>
              </a:rPr>
              <a:t>Option&lt;T&gt;</a:t>
            </a:r>
            <a:r>
              <a:rPr lang="zh-CN" altLang="en-US" dirty="0">
                <a:latin typeface="Menlo"/>
              </a:rPr>
              <a:t>进行</a:t>
            </a:r>
            <a:r>
              <a:rPr lang="en-US" altLang="zh-CN" dirty="0">
                <a:latin typeface="Menlo"/>
              </a:rPr>
              <a:t>T</a:t>
            </a:r>
            <a:r>
              <a:rPr lang="zh-CN" altLang="en-US" dirty="0">
                <a:latin typeface="Menlo"/>
              </a:rPr>
              <a:t>的运算之前必须将其转换为</a:t>
            </a:r>
            <a:r>
              <a:rPr lang="en-US" altLang="zh-CN" b="1" dirty="0">
                <a:latin typeface="Menlo"/>
              </a:rPr>
              <a:t>T</a:t>
            </a:r>
            <a:r>
              <a:rPr lang="zh-CN" altLang="en-US" dirty="0">
                <a:latin typeface="Menlo"/>
              </a:rPr>
              <a:t>。通常这能帮助我们捕获到空值最常见的问题之一：假设某值不为空但实际上为空的情况。</a:t>
            </a:r>
          </a:p>
          <a:p>
            <a:pPr marL="0" indent="0">
              <a:buNone/>
            </a:pPr>
            <a:r>
              <a:rPr lang="zh-CN" altLang="en-US" dirty="0">
                <a:latin typeface="Menlo"/>
              </a:rPr>
              <a:t>不再担心会错误的假设一个非空值，会让你对代码更加有信心。为了拥有一个可能为空的值，你必须要显式的将其放入对应类型的</a:t>
            </a:r>
            <a:r>
              <a:rPr lang="en-US" altLang="zh-CN" b="1" dirty="0">
                <a:latin typeface="Menlo"/>
              </a:rPr>
              <a:t>Option&lt;T&gt;</a:t>
            </a:r>
            <a:r>
              <a:rPr lang="zh-CN" altLang="en-US" dirty="0">
                <a:latin typeface="Menlo"/>
              </a:rPr>
              <a:t>中。接着，当使用这个值时，必须明确的处理值为空的情况。只要一个值不是 </a:t>
            </a:r>
            <a:r>
              <a:rPr lang="en-US" altLang="zh-CN" b="1" dirty="0">
                <a:latin typeface="Menlo"/>
              </a:rPr>
              <a:t>Option&lt;T&gt;</a:t>
            </a:r>
            <a:r>
              <a:rPr lang="zh-CN" altLang="en-US" dirty="0">
                <a:latin typeface="Menlo"/>
              </a:rPr>
              <a:t>类型，你就可以安全的认定它的值不为空。这是</a:t>
            </a:r>
            <a:r>
              <a:rPr lang="en-US" altLang="zh-CN" dirty="0">
                <a:latin typeface="Menlo"/>
              </a:rPr>
              <a:t>Rust</a:t>
            </a:r>
            <a:r>
              <a:rPr lang="zh-CN" altLang="en-US" dirty="0">
                <a:latin typeface="Menlo"/>
              </a:rPr>
              <a:t>的一个经过深思熟虑的设计决策，来限制空值的泛滥以增加</a:t>
            </a:r>
            <a:r>
              <a:rPr lang="en-US" altLang="zh-CN" dirty="0">
                <a:latin typeface="Menlo"/>
              </a:rPr>
              <a:t>Rust</a:t>
            </a:r>
            <a:r>
              <a:rPr lang="zh-CN" altLang="en-US" dirty="0">
                <a:latin typeface="Menlo"/>
              </a:rPr>
              <a:t>代码的安全性。</a:t>
            </a:r>
            <a:endParaRPr lang="en-US" altLang="zh-CN" dirty="0">
              <a:latin typeface="Menlo"/>
            </a:endParaRPr>
          </a:p>
          <a:p>
            <a:pPr marL="0" indent="0">
              <a:buNone/>
            </a:pPr>
            <a:endParaRPr lang="en-US" altLang="zh-CN" dirty="0">
              <a:latin typeface="Menlo"/>
            </a:endParaRPr>
          </a:p>
          <a:p>
            <a:pPr marL="0" indent="0">
              <a:buNone/>
            </a:pPr>
            <a:endParaRPr lang="en-US" altLang="zh-CN" dirty="0">
              <a:latin typeface="Menlo"/>
            </a:endParaRPr>
          </a:p>
          <a:p>
            <a:pPr marL="0" indent="0">
              <a:buNone/>
            </a:pPr>
            <a:endParaRPr lang="en-US" altLang="zh-CN" dirty="0">
              <a:latin typeface="Menlo"/>
            </a:endParaRPr>
          </a:p>
          <a:p>
            <a:pPr marL="0" indent="0">
              <a:buNone/>
            </a:pPr>
            <a:endParaRPr lang="en-US" altLang="zh-CN" dirty="0">
              <a:latin typeface="Menlo"/>
            </a:endParaRPr>
          </a:p>
        </p:txBody>
      </p:sp>
      <p:sp>
        <p:nvSpPr>
          <p:cNvPr id="6" name="TextBox 4"/>
          <p:cNvSpPr txBox="1"/>
          <p:nvPr/>
        </p:nvSpPr>
        <p:spPr>
          <a:xfrm>
            <a:off x="3936545" y="2394450"/>
            <a:ext cx="4745658" cy="369332"/>
          </a:xfrm>
          <a:prstGeom prst="rect">
            <a:avLst/>
          </a:prstGeom>
          <a:noFill/>
        </p:spPr>
        <p:txBody>
          <a:bodyPr wrap="none" rtlCol="0">
            <a:spAutoFit/>
          </a:bodyPr>
          <a:lstStyle/>
          <a:p>
            <a:r>
              <a:rPr lang="en-US" altLang="zh-CN" dirty="0">
                <a:solidFill>
                  <a:srgbClr val="FF0000"/>
                </a:solidFill>
              </a:rPr>
              <a:t>Error: cannot add Option&lt;{integer}&gt; to {integer}</a:t>
            </a:r>
            <a:endParaRPr kumimoji="1" lang="zh-CN" altLang="en-US" sz="2400" i="1" dirty="0">
              <a:solidFill>
                <a:srgbClr val="FF0000"/>
              </a:solidFill>
            </a:endParaRPr>
          </a:p>
        </p:txBody>
      </p:sp>
      <p:cxnSp>
        <p:nvCxnSpPr>
          <p:cNvPr id="8" name="Straight Arrow Connector 6"/>
          <p:cNvCxnSpPr/>
          <p:nvPr/>
        </p:nvCxnSpPr>
        <p:spPr>
          <a:xfrm flipH="1">
            <a:off x="3608548" y="2789499"/>
            <a:ext cx="454166" cy="32086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nvPicPr>
        <p:blipFill>
          <a:blip r:embed="rId3"/>
          <a:stretch>
            <a:fillRect/>
          </a:stretch>
        </p:blipFill>
        <p:spPr>
          <a:xfrm>
            <a:off x="3204585" y="2027091"/>
            <a:ext cx="5939415" cy="1113641"/>
          </a:xfrm>
          <a:prstGeom prst="rect">
            <a:avLst/>
          </a:prstGeom>
        </p:spPr>
      </p:pic>
    </p:spTree>
    <p:extLst>
      <p:ext uri="{BB962C8B-B14F-4D97-AF65-F5344CB8AC3E}">
        <p14:creationId xmlns:p14="http://schemas.microsoft.com/office/powerpoint/2010/main" val="381582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750"/>
              </a:spcBef>
            </a:pPr>
            <a:r>
              <a:rPr kumimoji="1" lang="en-US" altLang="zh-CN" dirty="0" err="1"/>
              <a:t>Enums</a:t>
            </a:r>
            <a:r>
              <a:rPr kumimoji="1" lang="en-US" altLang="zh-CN" dirty="0"/>
              <a:t> – Option&lt;T&gt;</a:t>
            </a:r>
            <a:br>
              <a:rPr kumimoji="1" lang="en-US" altLang="zh-CN" dirty="0"/>
            </a:br>
            <a:r>
              <a:rPr kumimoji="1" lang="en-US" altLang="zh-CN" sz="1800" dirty="0">
                <a:solidFill>
                  <a:schemeClr val="tx1">
                    <a:tint val="75000"/>
                  </a:schemeClr>
                </a:solidFill>
              </a:rPr>
              <a:t>Matching with Option&lt;T&gt;</a:t>
            </a:r>
            <a:endParaRPr kumimoji="1" lang="zh-CN" altLang="en-US" sz="1800" dirty="0">
              <a:solidFill>
                <a:schemeClr val="tx1">
                  <a:tint val="75000"/>
                </a:schemeClr>
              </a:solidFill>
              <a:latin typeface="+mn-lt"/>
              <a:ea typeface="+mn-ea"/>
              <a:cs typeface="+mn-cs"/>
            </a:endParaRPr>
          </a:p>
        </p:txBody>
      </p:sp>
      <p:sp>
        <p:nvSpPr>
          <p:cNvPr id="5" name="内容占位符 4"/>
          <p:cNvSpPr>
            <a:spLocks noGrp="1"/>
          </p:cNvSpPr>
          <p:nvPr>
            <p:ph idx="1"/>
          </p:nvPr>
        </p:nvSpPr>
        <p:spPr>
          <a:xfrm>
            <a:off x="628650" y="1825625"/>
            <a:ext cx="7886700" cy="4494152"/>
          </a:xfrm>
        </p:spPr>
        <p:txBody>
          <a:bodyPr>
            <a:normAutofit fontScale="77500" lnSpcReduction="20000"/>
          </a:bodyPr>
          <a:lstStyle/>
          <a:p>
            <a:r>
              <a:rPr lang="en-US" altLang="zh-CN" dirty="0" err="1">
                <a:hlinkClick r:id="rId3"/>
              </a:rPr>
              <a:t>std</a:t>
            </a:r>
            <a:r>
              <a:rPr lang="en-US" altLang="zh-CN" dirty="0">
                <a:hlinkClick r:id="rId3"/>
              </a:rPr>
              <a:t> docs</a:t>
            </a:r>
            <a:endParaRPr lang="en-US" altLang="zh-CN" dirty="0"/>
          </a:p>
          <a:p>
            <a:r>
              <a:rPr lang="en-US" altLang="zh-CN" dirty="0">
                <a:latin typeface="Menlo"/>
              </a:rPr>
              <a:t>match</a:t>
            </a:r>
            <a:r>
              <a:rPr lang="en-US" altLang="zh-CN" dirty="0"/>
              <a:t> expression: it will run different code depending on which variant</a:t>
            </a:r>
          </a:p>
          <a:p>
            <a:pPr marL="0" indent="0">
              <a:buNone/>
            </a:pPr>
            <a:endParaRPr lang="en-US" altLang="zh-CN" dirty="0"/>
          </a:p>
          <a:p>
            <a:pPr marL="0" indent="0">
              <a:buNone/>
            </a:pPr>
            <a:r>
              <a:rPr lang="en-US" altLang="zh-CN" b="1" dirty="0" err="1">
                <a:latin typeface="Menlo"/>
              </a:rPr>
              <a:t>fn</a:t>
            </a:r>
            <a:r>
              <a:rPr lang="en-US" altLang="zh-CN" dirty="0">
                <a:latin typeface="Menlo"/>
              </a:rPr>
              <a:t> </a:t>
            </a:r>
            <a:r>
              <a:rPr lang="en-US" altLang="zh-CN" dirty="0" err="1">
                <a:latin typeface="Menlo"/>
              </a:rPr>
              <a:t>plus_one</a:t>
            </a:r>
            <a:r>
              <a:rPr lang="en-US" altLang="zh-CN" dirty="0">
                <a:latin typeface="Menlo"/>
              </a:rPr>
              <a:t>(x: Option&lt;i32&gt;) -&gt; Option&lt;i32&gt; {</a:t>
            </a:r>
          </a:p>
          <a:p>
            <a:pPr marL="0" indent="0">
              <a:buNone/>
            </a:pPr>
            <a:r>
              <a:rPr lang="en-US" altLang="zh-CN" dirty="0">
                <a:latin typeface="Menlo"/>
              </a:rPr>
              <a:t>    match x {</a:t>
            </a:r>
          </a:p>
          <a:p>
            <a:pPr marL="0" indent="0">
              <a:buNone/>
            </a:pPr>
            <a:r>
              <a:rPr lang="en-US" altLang="zh-CN" dirty="0">
                <a:latin typeface="Menlo"/>
              </a:rPr>
              <a:t>        None =&gt; None,</a:t>
            </a:r>
          </a:p>
          <a:p>
            <a:pPr marL="0" indent="0">
              <a:buNone/>
            </a:pPr>
            <a:r>
              <a:rPr lang="en-US" altLang="zh-CN" dirty="0">
                <a:latin typeface="Menlo"/>
              </a:rPr>
              <a:t>        Some(</a:t>
            </a:r>
            <a:r>
              <a:rPr lang="en-US" altLang="zh-CN" dirty="0" err="1">
                <a:latin typeface="Menlo"/>
              </a:rPr>
              <a:t>i</a:t>
            </a:r>
            <a:r>
              <a:rPr lang="en-US" altLang="zh-CN" dirty="0">
                <a:latin typeface="Menlo"/>
              </a:rPr>
              <a:t>) =&gt; Some(</a:t>
            </a:r>
            <a:r>
              <a:rPr lang="en-US" altLang="zh-CN" dirty="0" err="1">
                <a:latin typeface="Menlo"/>
              </a:rPr>
              <a:t>i</a:t>
            </a:r>
            <a:r>
              <a:rPr lang="en-US" altLang="zh-CN" dirty="0">
                <a:latin typeface="Menlo"/>
              </a:rPr>
              <a:t> + 1),</a:t>
            </a:r>
          </a:p>
          <a:p>
            <a:pPr marL="0" indent="0">
              <a:buNone/>
            </a:pPr>
            <a:r>
              <a:rPr lang="en-US" altLang="zh-CN" dirty="0">
                <a:latin typeface="Menlo"/>
              </a:rPr>
              <a:t>    }</a:t>
            </a:r>
          </a:p>
          <a:p>
            <a:pPr marL="0" indent="0">
              <a:buNone/>
            </a:pPr>
            <a:r>
              <a:rPr lang="en-US" altLang="zh-CN" dirty="0">
                <a:latin typeface="Menlo"/>
              </a:rPr>
              <a:t>}</a:t>
            </a:r>
          </a:p>
          <a:p>
            <a:pPr marL="0" indent="0">
              <a:buNone/>
            </a:pPr>
            <a:endParaRPr lang="en-US" altLang="zh-CN" dirty="0">
              <a:latin typeface="Menlo"/>
            </a:endParaRPr>
          </a:p>
          <a:p>
            <a:pPr marL="0" indent="0">
              <a:buNone/>
            </a:pPr>
            <a:r>
              <a:rPr lang="en-US" altLang="zh-CN" b="1" dirty="0">
                <a:latin typeface="Menlo"/>
              </a:rPr>
              <a:t>let</a:t>
            </a:r>
            <a:r>
              <a:rPr lang="en-US" altLang="zh-CN" dirty="0">
                <a:latin typeface="Menlo"/>
              </a:rPr>
              <a:t> five = Some(5);</a:t>
            </a:r>
          </a:p>
          <a:p>
            <a:pPr marL="0" indent="0">
              <a:buNone/>
            </a:pPr>
            <a:r>
              <a:rPr lang="en-US" altLang="zh-CN" b="1" dirty="0">
                <a:latin typeface="Menlo"/>
              </a:rPr>
              <a:t>let</a:t>
            </a:r>
            <a:r>
              <a:rPr lang="en-US" altLang="zh-CN" dirty="0">
                <a:latin typeface="Menlo"/>
              </a:rPr>
              <a:t> six = </a:t>
            </a:r>
            <a:r>
              <a:rPr lang="en-US" altLang="zh-CN" dirty="0" err="1">
                <a:latin typeface="Menlo"/>
              </a:rPr>
              <a:t>plus_one</a:t>
            </a:r>
            <a:r>
              <a:rPr lang="en-US" altLang="zh-CN" dirty="0">
                <a:latin typeface="Menlo"/>
              </a:rPr>
              <a:t>(five);</a:t>
            </a:r>
          </a:p>
        </p:txBody>
      </p:sp>
      <p:sp>
        <p:nvSpPr>
          <p:cNvPr id="6" name="Right Arrow 10"/>
          <p:cNvSpPr/>
          <p:nvPr/>
        </p:nvSpPr>
        <p:spPr>
          <a:xfrm>
            <a:off x="246185" y="577357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Right Arrow 10"/>
          <p:cNvSpPr/>
          <p:nvPr/>
        </p:nvSpPr>
        <p:spPr>
          <a:xfrm>
            <a:off x="203503" y="3477155"/>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Right Arrow 10"/>
          <p:cNvSpPr/>
          <p:nvPr/>
        </p:nvSpPr>
        <p:spPr>
          <a:xfrm>
            <a:off x="223035" y="407270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TextBox 4"/>
          <p:cNvSpPr txBox="1"/>
          <p:nvPr/>
        </p:nvSpPr>
        <p:spPr>
          <a:xfrm>
            <a:off x="5355462" y="4040184"/>
            <a:ext cx="3325551" cy="1846659"/>
          </a:xfrm>
          <a:prstGeom prst="rect">
            <a:avLst/>
          </a:prstGeom>
          <a:noFill/>
        </p:spPr>
        <p:txBody>
          <a:bodyPr wrap="square" rtlCol="0">
            <a:spAutoFit/>
          </a:bodyPr>
          <a:lstStyle/>
          <a:p>
            <a:r>
              <a:rPr lang="en-US" altLang="zh-CN" dirty="0">
                <a:solidFill>
                  <a:srgbClr val="FF0000"/>
                </a:solidFill>
              </a:rPr>
              <a:t>Does Some(5) match Some(</a:t>
            </a:r>
            <a:r>
              <a:rPr lang="en-US" altLang="zh-CN" dirty="0" err="1">
                <a:solidFill>
                  <a:srgbClr val="FF0000"/>
                </a:solidFill>
              </a:rPr>
              <a:t>i</a:t>
            </a:r>
            <a:r>
              <a:rPr lang="en-US" altLang="zh-CN" dirty="0">
                <a:solidFill>
                  <a:srgbClr val="FF0000"/>
                </a:solidFill>
              </a:rPr>
              <a:t>)?</a:t>
            </a:r>
          </a:p>
          <a:p>
            <a:r>
              <a:rPr kumimoji="1" lang="en-US" altLang="zh-CN" sz="2400" i="1" dirty="0">
                <a:solidFill>
                  <a:srgbClr val="FF0000"/>
                </a:solidFill>
              </a:rPr>
              <a:t>yes</a:t>
            </a:r>
          </a:p>
          <a:p>
            <a:r>
              <a:rPr kumimoji="1" lang="en-US" altLang="zh-CN" sz="2000" dirty="0" err="1">
                <a:solidFill>
                  <a:srgbClr val="FF0000"/>
                </a:solidFill>
                <a:latin typeface="Menlo"/>
              </a:rPr>
              <a:t>i</a:t>
            </a:r>
            <a:r>
              <a:rPr kumimoji="1" lang="en-US" altLang="zh-CN" sz="2000" dirty="0">
                <a:solidFill>
                  <a:srgbClr val="FF0000"/>
                </a:solidFill>
                <a:latin typeface="Menlo"/>
              </a:rPr>
              <a:t> </a:t>
            </a:r>
            <a:r>
              <a:rPr kumimoji="1" lang="en-US" altLang="zh-CN" sz="2400" dirty="0"/>
              <a:t>binds to the value contained in </a:t>
            </a:r>
            <a:r>
              <a:rPr kumimoji="1" lang="en-US" altLang="zh-CN" sz="2000" dirty="0">
                <a:solidFill>
                  <a:srgbClr val="FF0000"/>
                </a:solidFill>
                <a:latin typeface="Menlo"/>
              </a:rPr>
              <a:t>Some</a:t>
            </a:r>
            <a:r>
              <a:rPr kumimoji="1" lang="en-US" altLang="zh-CN" sz="2400" dirty="0">
                <a:solidFill>
                  <a:srgbClr val="FF0000"/>
                </a:solidFill>
              </a:rPr>
              <a:t>, </a:t>
            </a:r>
            <a:r>
              <a:rPr kumimoji="1" lang="en-US" altLang="zh-CN" sz="2400" dirty="0"/>
              <a:t>so </a:t>
            </a:r>
            <a:r>
              <a:rPr kumimoji="1" lang="en-US" altLang="zh-CN" dirty="0" err="1">
                <a:solidFill>
                  <a:srgbClr val="FF0000"/>
                </a:solidFill>
                <a:latin typeface="Menlo"/>
              </a:rPr>
              <a:t>i</a:t>
            </a:r>
            <a:r>
              <a:rPr kumimoji="1" lang="en-US" altLang="zh-CN" dirty="0">
                <a:solidFill>
                  <a:srgbClr val="FF0000"/>
                </a:solidFill>
                <a:latin typeface="Menlo"/>
              </a:rPr>
              <a:t> </a:t>
            </a:r>
            <a:r>
              <a:rPr kumimoji="1" lang="en-US" altLang="zh-CN" sz="2400" dirty="0"/>
              <a:t>takes the value </a:t>
            </a:r>
            <a:r>
              <a:rPr kumimoji="1" lang="en-US" altLang="zh-CN" sz="2400" dirty="0">
                <a:solidFill>
                  <a:srgbClr val="FF0000"/>
                </a:solidFill>
              </a:rPr>
              <a:t>5. </a:t>
            </a:r>
            <a:endParaRPr kumimoji="1" lang="zh-CN" altLang="en-US" sz="2400" dirty="0">
              <a:solidFill>
                <a:srgbClr val="FF0000"/>
              </a:solidFill>
            </a:endParaRPr>
          </a:p>
        </p:txBody>
      </p:sp>
      <p:cxnSp>
        <p:nvCxnSpPr>
          <p:cNvPr id="10" name="Straight Arrow Connector 6"/>
          <p:cNvCxnSpPr/>
          <p:nvPr/>
        </p:nvCxnSpPr>
        <p:spPr>
          <a:xfrm flipH="1">
            <a:off x="4945601" y="4241771"/>
            <a:ext cx="3671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6"/>
          <p:cNvCxnSpPr/>
          <p:nvPr/>
        </p:nvCxnSpPr>
        <p:spPr>
          <a:xfrm flipH="1">
            <a:off x="3743764" y="3827011"/>
            <a:ext cx="36717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6"/>
          <p:cNvCxnSpPr/>
          <p:nvPr/>
        </p:nvCxnSpPr>
        <p:spPr>
          <a:xfrm flipH="1">
            <a:off x="3896164" y="3827011"/>
            <a:ext cx="367180" cy="3283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4263343" y="3603384"/>
            <a:ext cx="4137949" cy="369332"/>
          </a:xfrm>
          <a:prstGeom prst="rect">
            <a:avLst/>
          </a:prstGeom>
        </p:spPr>
        <p:txBody>
          <a:bodyPr wrap="square">
            <a:spAutoFit/>
          </a:bodyPr>
          <a:lstStyle/>
          <a:p>
            <a:r>
              <a:rPr lang="en-US" altLang="zh-CN" dirty="0">
                <a:solidFill>
                  <a:srgbClr val="FF0000"/>
                </a:solidFill>
                <a:latin typeface="Open Sans" panose="020B0606030504020204" pitchFamily="34" charset="0"/>
              </a:rPr>
              <a:t>match arm: a pattern and some code.</a:t>
            </a:r>
            <a:endParaRPr lang="zh-CN" altLang="en-US" dirty="0">
              <a:solidFill>
                <a:srgbClr val="FF0000"/>
              </a:solidFill>
            </a:endParaRPr>
          </a:p>
        </p:txBody>
      </p:sp>
      <p:sp>
        <p:nvSpPr>
          <p:cNvPr id="19" name="Right Arrow 10"/>
          <p:cNvSpPr/>
          <p:nvPr/>
        </p:nvSpPr>
        <p:spPr>
          <a:xfrm>
            <a:off x="202890" y="3769960"/>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23" name="Straight Arrow Connector 6"/>
          <p:cNvCxnSpPr/>
          <p:nvPr/>
        </p:nvCxnSpPr>
        <p:spPr>
          <a:xfrm flipH="1" flipV="1">
            <a:off x="1412112" y="4525702"/>
            <a:ext cx="555584" cy="21991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967696" y="4635661"/>
            <a:ext cx="1588948" cy="369332"/>
          </a:xfrm>
          <a:prstGeom prst="rect">
            <a:avLst/>
          </a:prstGeom>
        </p:spPr>
        <p:txBody>
          <a:bodyPr wrap="square">
            <a:spAutoFit/>
          </a:bodyPr>
          <a:lstStyle/>
          <a:p>
            <a:r>
              <a:rPr lang="en-US" altLang="zh-CN" dirty="0">
                <a:solidFill>
                  <a:srgbClr val="FF0000"/>
                </a:solidFill>
                <a:latin typeface="Open Sans" panose="020B0606030504020204" pitchFamily="34" charset="0"/>
              </a:rPr>
              <a:t>return value</a:t>
            </a:r>
            <a:endParaRPr lang="zh-CN" altLang="en-US" dirty="0">
              <a:solidFill>
                <a:srgbClr val="FF0000"/>
              </a:solidFill>
            </a:endParaRPr>
          </a:p>
        </p:txBody>
      </p:sp>
      <p:sp>
        <p:nvSpPr>
          <p:cNvPr id="27" name="动作按钮: 第一张 26">
            <a:hlinkClick r:id="rId4" action="ppaction://hlinksldjump" highlightClick="1"/>
          </p:cNvPr>
          <p:cNvSpPr/>
          <p:nvPr/>
        </p:nvSpPr>
        <p:spPr>
          <a:xfrm>
            <a:off x="7850036" y="5673110"/>
            <a:ext cx="748146" cy="574185"/>
          </a:xfrm>
          <a:prstGeom prst="actionButtonHom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9993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7"/>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9"/>
                                        </p:tgtEl>
                                        <p:attrNameLst>
                                          <p:attrName>style.visibility</p:attrName>
                                        </p:attrNameLst>
                                      </p:cBhvr>
                                      <p:to>
                                        <p:strVal val="hidden"/>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9"/>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10"/>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6" presetClass="emph" presetSubtype="0" fill="hold" grpId="0" nodeType="clickEffect">
                                  <p:stCondLst>
                                    <p:cond delay="0"/>
                                  </p:stCondLst>
                                  <p:childTnLst>
                                    <p:animEffect transition="out" filter="fade">
                                      <p:cBhvr>
                                        <p:cTn id="57" dur="1000" tmFilter="0, 0; .2, .5; .8, .5; 1, 0"/>
                                        <p:tgtEl>
                                          <p:spTgt spid="27"/>
                                        </p:tgtEl>
                                      </p:cBhvr>
                                    </p:animEffect>
                                    <p:animScale>
                                      <p:cBhvr>
                                        <p:cTn id="58" dur="500" autoRev="1" fill="hold"/>
                                        <p:tgtEl>
                                          <p:spTgt spid="2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9" grpId="0"/>
      <p:bldP spid="9" grpId="1"/>
      <p:bldP spid="17" grpId="0"/>
      <p:bldP spid="19" grpId="0" animBg="1"/>
      <p:bldP spid="19" grpId="1" animBg="1"/>
      <p:bldP spid="26" grpId="0"/>
      <p:bldP spid="2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Control Flow</a:t>
            </a:r>
            <a:endParaRPr kumimoji="1" lang="zh-CN" altLang="en-US" dirty="0"/>
          </a:p>
        </p:txBody>
      </p:sp>
      <p:sp>
        <p:nvSpPr>
          <p:cNvPr id="5" name="Text Placeholder 4"/>
          <p:cNvSpPr>
            <a:spLocks noGrp="1"/>
          </p:cNvSpPr>
          <p:nvPr>
            <p:ph type="body" idx="1"/>
          </p:nvPr>
        </p:nvSpPr>
        <p:spPr/>
        <p:txBody>
          <a:bodyPr/>
          <a:lstStyle/>
          <a:p>
            <a:r>
              <a:rPr kumimoji="1" lang="en-US" altLang="zh-CN" dirty="0"/>
              <a:t>Basic control flow</a:t>
            </a:r>
            <a:endParaRPr kumimoji="1" lang="zh-CN" altLang="en-US" dirty="0"/>
          </a:p>
        </p:txBody>
      </p:sp>
    </p:spTree>
    <p:extLst>
      <p:ext uri="{BB962C8B-B14F-4D97-AF65-F5344CB8AC3E}">
        <p14:creationId xmlns:p14="http://schemas.microsoft.com/office/powerpoint/2010/main" val="20183758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a:t>if and if let expressions</a:t>
            </a:r>
            <a:endParaRPr lang="zh-CN" altLang="en-US" dirty="0"/>
          </a:p>
        </p:txBody>
      </p:sp>
      <p:sp>
        <p:nvSpPr>
          <p:cNvPr id="7" name="内容占位符 6"/>
          <p:cNvSpPr>
            <a:spLocks noGrp="1"/>
          </p:cNvSpPr>
          <p:nvPr>
            <p:ph idx="1"/>
          </p:nvPr>
        </p:nvSpPr>
        <p:spPr/>
        <p:txBody>
          <a:bodyPr>
            <a:normAutofit/>
          </a:bodyPr>
          <a:lstStyle/>
          <a:p>
            <a:r>
              <a:rPr lang="en-US" altLang="zh-CN" dirty="0">
                <a:hlinkClick r:id="" action="ppaction://noaction">
                  <a:snd r:embed="rId3" name="click.wav"/>
                </a:hlinkClick>
              </a:rPr>
              <a:t>if</a:t>
            </a:r>
            <a:r>
              <a:rPr lang="en-US" altLang="zh-CN" dirty="0"/>
              <a:t> </a:t>
            </a:r>
          </a:p>
          <a:p>
            <a:r>
              <a:rPr lang="en-US" altLang="zh-CN" dirty="0"/>
              <a:t>concise control flow with </a:t>
            </a:r>
            <a:r>
              <a:rPr lang="en-US" altLang="zh-CN" dirty="0">
                <a:latin typeface="Menlo"/>
              </a:rPr>
              <a:t>if let</a:t>
            </a:r>
          </a:p>
          <a:p>
            <a:pPr marL="0" indent="0">
              <a:buNone/>
            </a:pPr>
            <a:endParaRPr lang="en-US" altLang="zh-CN" dirty="0"/>
          </a:p>
          <a:p>
            <a:pPr marL="0" indent="0">
              <a:buNone/>
            </a:pPr>
            <a:r>
              <a:rPr lang="en-US" altLang="zh-CN" sz="1800" dirty="0">
                <a:latin typeface="Menlo"/>
              </a:rPr>
              <a:t> </a:t>
            </a:r>
            <a:r>
              <a:rPr lang="en-US" altLang="zh-CN" sz="1800" b="1" dirty="0">
                <a:latin typeface="Menlo"/>
              </a:rPr>
              <a:t>let</a:t>
            </a:r>
            <a:r>
              <a:rPr lang="en-US" altLang="zh-CN" sz="1800" dirty="0">
                <a:latin typeface="Menlo"/>
              </a:rPr>
              <a:t> y = </a:t>
            </a:r>
            <a:r>
              <a:rPr lang="en-US" altLang="zh-CN" sz="1800" b="1" dirty="0">
                <a:latin typeface="Menlo"/>
              </a:rPr>
              <a:t>if</a:t>
            </a:r>
            <a:r>
              <a:rPr lang="en-US" altLang="zh-CN" sz="1800" dirty="0">
                <a:latin typeface="Menlo"/>
              </a:rPr>
              <a:t> x &gt; 5 { "large" } </a:t>
            </a:r>
            <a:r>
              <a:rPr lang="en-US" altLang="zh-CN" sz="1800" b="1" dirty="0">
                <a:latin typeface="Menlo"/>
              </a:rPr>
              <a:t>else if </a:t>
            </a:r>
            <a:r>
              <a:rPr lang="en-US" altLang="zh-CN" sz="1800" dirty="0">
                <a:latin typeface="Menlo"/>
              </a:rPr>
              <a:t>x &lt; 5 { "small" } </a:t>
            </a:r>
            <a:r>
              <a:rPr lang="en-US" altLang="zh-CN" sz="1800" b="1" dirty="0">
                <a:latin typeface="Menlo"/>
              </a:rPr>
              <a:t>else</a:t>
            </a:r>
            <a:r>
              <a:rPr lang="en-US" altLang="zh-CN" sz="1800" dirty="0">
                <a:latin typeface="Menlo"/>
              </a:rPr>
              <a:t> { "middle" };</a:t>
            </a:r>
          </a:p>
          <a:p>
            <a:pPr marL="0" indent="0">
              <a:buNone/>
            </a:pPr>
            <a:r>
              <a:rPr lang="en-US" altLang="zh-CN" sz="1800" dirty="0">
                <a:latin typeface="Menlo"/>
              </a:rPr>
              <a:t> </a:t>
            </a:r>
            <a:r>
              <a:rPr lang="en-US" altLang="zh-CN" sz="1800" b="1" dirty="0">
                <a:latin typeface="Menlo"/>
              </a:rPr>
              <a:t>let</a:t>
            </a:r>
            <a:r>
              <a:rPr lang="en-US" altLang="zh-CN" sz="1800" dirty="0">
                <a:latin typeface="Menlo"/>
              </a:rPr>
              <a:t> y = </a:t>
            </a:r>
            <a:r>
              <a:rPr lang="en-US" altLang="zh-CN" sz="1800" b="1" dirty="0">
                <a:latin typeface="Menlo"/>
              </a:rPr>
              <a:t>if</a:t>
            </a:r>
            <a:r>
              <a:rPr lang="en-US" altLang="zh-CN" sz="1800" dirty="0">
                <a:latin typeface="Menlo"/>
              </a:rPr>
              <a:t> 12 * 15 &gt; 150 { </a:t>
            </a:r>
          </a:p>
          <a:p>
            <a:pPr marL="0" indent="0">
              <a:buNone/>
            </a:pPr>
            <a:r>
              <a:rPr lang="en-US" altLang="zh-CN" sz="1800" dirty="0">
                <a:latin typeface="Menlo"/>
              </a:rPr>
              <a:t>     "Bigger"</a:t>
            </a:r>
          </a:p>
          <a:p>
            <a:pPr marL="0" indent="0">
              <a:buNone/>
            </a:pPr>
            <a:r>
              <a:rPr lang="en-US" altLang="zh-CN" sz="1800" dirty="0">
                <a:latin typeface="Menlo"/>
              </a:rPr>
              <a:t> } </a:t>
            </a:r>
            <a:r>
              <a:rPr lang="en-US" altLang="zh-CN" sz="1800" b="1" dirty="0">
                <a:latin typeface="Menlo"/>
              </a:rPr>
              <a:t>else</a:t>
            </a:r>
            <a:r>
              <a:rPr lang="en-US" altLang="zh-CN" sz="1800" dirty="0">
                <a:latin typeface="Menlo"/>
              </a:rPr>
              <a:t> {</a:t>
            </a:r>
          </a:p>
          <a:p>
            <a:pPr marL="0" indent="0">
              <a:buNone/>
            </a:pPr>
            <a:r>
              <a:rPr lang="en-US" altLang="zh-CN" sz="1800" dirty="0">
                <a:latin typeface="Menlo"/>
              </a:rPr>
              <a:t>     "Smaller"</a:t>
            </a:r>
          </a:p>
          <a:p>
            <a:pPr marL="0" indent="0">
              <a:buNone/>
            </a:pPr>
            <a:r>
              <a:rPr lang="en-US" altLang="zh-CN" sz="1800" dirty="0">
                <a:latin typeface="Menlo"/>
              </a:rPr>
              <a:t> };</a:t>
            </a:r>
          </a:p>
          <a:p>
            <a:pPr marL="0" indent="0">
              <a:buNone/>
            </a:pPr>
            <a:r>
              <a:rPr lang="en-US" altLang="zh-CN" sz="1800" dirty="0">
                <a:latin typeface="Menlo"/>
              </a:rPr>
              <a:t> </a:t>
            </a:r>
            <a:r>
              <a:rPr lang="en-US" altLang="zh-CN" sz="1800" dirty="0" err="1">
                <a:latin typeface="Menlo"/>
              </a:rPr>
              <a:t>assert_eq</a:t>
            </a:r>
            <a:r>
              <a:rPr lang="en-US" altLang="zh-CN" sz="1800" dirty="0">
                <a:latin typeface="Menlo"/>
              </a:rPr>
              <a:t>!(y, "Bigger");</a:t>
            </a:r>
            <a:endParaRPr lang="zh-CN" altLang="en-US" sz="1800" dirty="0">
              <a:latin typeface="Menlo"/>
            </a:endParaRPr>
          </a:p>
        </p:txBody>
      </p:sp>
    </p:spTree>
    <p:extLst>
      <p:ext uri="{BB962C8B-B14F-4D97-AF65-F5344CB8AC3E}">
        <p14:creationId xmlns:p14="http://schemas.microsoft.com/office/powerpoint/2010/main" val="33282552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a:t>loop</a:t>
            </a:r>
            <a:endParaRPr lang="zh-CN" altLang="en-US" dirty="0"/>
          </a:p>
        </p:txBody>
      </p:sp>
      <p:sp>
        <p:nvSpPr>
          <p:cNvPr id="7" name="内容占位符 6"/>
          <p:cNvSpPr>
            <a:spLocks noGrp="1"/>
          </p:cNvSpPr>
          <p:nvPr>
            <p:ph idx="1"/>
          </p:nvPr>
        </p:nvSpPr>
        <p:spPr/>
        <p:txBody>
          <a:bodyPr>
            <a:normAutofit/>
          </a:bodyPr>
          <a:lstStyle/>
          <a:p>
            <a:r>
              <a:rPr lang="en-US" altLang="zh-CN" dirty="0">
                <a:latin typeface="Menlo"/>
              </a:rPr>
              <a:t>loop </a:t>
            </a:r>
            <a:r>
              <a:rPr lang="en-US" altLang="zh-CN" dirty="0"/>
              <a:t>- Infinite loops &lt;-&gt; do {} while(1);</a:t>
            </a:r>
          </a:p>
          <a:p>
            <a:r>
              <a:rPr lang="en-US" altLang="zh-CN" dirty="0">
                <a:latin typeface="Menlo"/>
              </a:rPr>
              <a:t>while</a:t>
            </a:r>
            <a:r>
              <a:rPr lang="en-US" altLang="zh-CN" dirty="0"/>
              <a:t> - Predicate loops</a:t>
            </a:r>
          </a:p>
          <a:p>
            <a:r>
              <a:rPr lang="en-US" altLang="zh-CN" dirty="0">
                <a:latin typeface="Menlo"/>
              </a:rPr>
              <a:t>while let </a:t>
            </a:r>
            <a:r>
              <a:rPr lang="en-US" altLang="zh-CN" dirty="0"/>
              <a:t>- Predicate pattern loops</a:t>
            </a:r>
          </a:p>
          <a:p>
            <a:r>
              <a:rPr lang="en-US" altLang="zh-CN" dirty="0">
                <a:latin typeface="Menlo"/>
              </a:rPr>
              <a:t>for </a:t>
            </a:r>
            <a:r>
              <a:rPr lang="en-US" altLang="zh-CN" dirty="0"/>
              <a:t>- Iterator loops</a:t>
            </a:r>
          </a:p>
          <a:p>
            <a:endParaRPr lang="en-US" altLang="zh-CN" dirty="0">
              <a:latin typeface="Menlo"/>
            </a:endParaRPr>
          </a:p>
        </p:txBody>
      </p:sp>
    </p:spTree>
    <p:extLst>
      <p:ext uri="{BB962C8B-B14F-4D97-AF65-F5344CB8AC3E}">
        <p14:creationId xmlns:p14="http://schemas.microsoft.com/office/powerpoint/2010/main" val="103980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What is Rust?</a:t>
            </a:r>
            <a:endParaRPr kumimoji="1" lang="zh-CN" altLang="en-US" dirty="0"/>
          </a:p>
        </p:txBody>
      </p:sp>
      <p:sp>
        <p:nvSpPr>
          <p:cNvPr id="3" name="Content Placeholder 2"/>
          <p:cNvSpPr>
            <a:spLocks noGrp="1"/>
          </p:cNvSpPr>
          <p:nvPr>
            <p:ph idx="1"/>
          </p:nvPr>
        </p:nvSpPr>
        <p:spPr/>
        <p:txBody>
          <a:bodyPr>
            <a:normAutofit lnSpcReduction="10000"/>
          </a:bodyPr>
          <a:lstStyle/>
          <a:p>
            <a:pPr marL="0" indent="0">
              <a:buNone/>
            </a:pPr>
            <a:r>
              <a:rPr lang="en-US" altLang="zh-CN" dirty="0"/>
              <a:t>From the official website (</a:t>
            </a:r>
            <a:r>
              <a:rPr lang="en-US" altLang="zh-CN" dirty="0">
                <a:hlinkClick r:id="rId3"/>
              </a:rPr>
              <a:t>https://www.rust-lang.org</a:t>
            </a:r>
            <a:r>
              <a:rPr lang="en-US" altLang="zh-CN" dirty="0"/>
              <a:t>):</a:t>
            </a:r>
          </a:p>
          <a:p>
            <a:pPr marL="0" indent="0">
              <a:buNone/>
            </a:pPr>
            <a:endParaRPr lang="en-US" altLang="zh-CN" dirty="0"/>
          </a:p>
          <a:p>
            <a:pPr marL="0" indent="0">
              <a:buNone/>
            </a:pPr>
            <a:r>
              <a:rPr kumimoji="1" lang="en-US" altLang="zh-CN" dirty="0"/>
              <a:t>“</a:t>
            </a:r>
            <a:r>
              <a:rPr kumimoji="1" lang="en-US" altLang="zh-CN" i="1" dirty="0"/>
              <a:t>A language empowering everyone to build reliable and efficient software</a:t>
            </a:r>
            <a:r>
              <a:rPr kumimoji="1" lang="en-US" altLang="zh-CN" dirty="0"/>
              <a:t>.”</a:t>
            </a:r>
          </a:p>
          <a:p>
            <a:pPr marL="0" indent="0">
              <a:buNone/>
            </a:pPr>
            <a:endParaRPr kumimoji="1" lang="en-US" altLang="zh-CN" dirty="0"/>
          </a:p>
          <a:p>
            <a:pPr marL="0" indent="0">
              <a:buNone/>
            </a:pPr>
            <a:r>
              <a:rPr lang="en-US" altLang="zh-CN" dirty="0"/>
              <a:t>From </a:t>
            </a:r>
            <a:r>
              <a:rPr lang="en-US" altLang="zh-CN" dirty="0" err="1"/>
              <a:t>mozilla</a:t>
            </a:r>
            <a:r>
              <a:rPr lang="en-US" altLang="zh-CN" dirty="0"/>
              <a:t> (</a:t>
            </a:r>
            <a:r>
              <a:rPr lang="en-US" altLang="zh-CN" dirty="0">
                <a:hlinkClick r:id="rId4"/>
              </a:rPr>
              <a:t>https://research.mozilla.org/rust</a:t>
            </a:r>
            <a:r>
              <a:rPr lang="en-US" altLang="zh-CN" dirty="0"/>
              <a:t>):</a:t>
            </a:r>
          </a:p>
          <a:p>
            <a:pPr marL="0" indent="0">
              <a:buNone/>
            </a:pPr>
            <a:endParaRPr kumimoji="1" lang="en-US" altLang="zh-CN" dirty="0"/>
          </a:p>
          <a:p>
            <a:pPr marL="0" indent="0">
              <a:buNone/>
            </a:pPr>
            <a:r>
              <a:rPr lang="en-US" altLang="zh-CN" dirty="0"/>
              <a:t>“</a:t>
            </a:r>
            <a:r>
              <a:rPr lang="en-US" altLang="zh-CN" i="1" dirty="0"/>
              <a:t>Rust is an open-source systems programming language that focuses on </a:t>
            </a:r>
            <a:r>
              <a:rPr lang="en-US" altLang="zh-CN" i="1" dirty="0">
                <a:solidFill>
                  <a:srgbClr val="FF0000"/>
                </a:solidFill>
              </a:rPr>
              <a:t>speed</a:t>
            </a:r>
            <a:r>
              <a:rPr lang="en-US" altLang="zh-CN" i="1" dirty="0"/>
              <a:t>, </a:t>
            </a:r>
            <a:r>
              <a:rPr lang="en-US" altLang="zh-CN" i="1" dirty="0">
                <a:solidFill>
                  <a:srgbClr val="FF0000"/>
                </a:solidFill>
              </a:rPr>
              <a:t>memory safety </a:t>
            </a:r>
            <a:r>
              <a:rPr lang="en-US" altLang="zh-CN" i="1" dirty="0"/>
              <a:t>and </a:t>
            </a:r>
            <a:r>
              <a:rPr lang="en-US" altLang="zh-CN" i="1" dirty="0">
                <a:solidFill>
                  <a:srgbClr val="FF0000"/>
                </a:solidFill>
              </a:rPr>
              <a:t>concurrency</a:t>
            </a:r>
            <a:r>
              <a:rPr lang="en-US" altLang="zh-CN" i="1" dirty="0"/>
              <a:t>.</a:t>
            </a:r>
            <a:r>
              <a:rPr lang="en-US" altLang="zh-CN" dirty="0"/>
              <a:t>”</a:t>
            </a:r>
            <a:endParaRPr kumimoji="1" lang="en-US" altLang="zh-CN" dirty="0"/>
          </a:p>
        </p:txBody>
      </p:sp>
    </p:spTree>
    <p:extLst>
      <p:ext uri="{BB962C8B-B14F-4D97-AF65-F5344CB8AC3E}">
        <p14:creationId xmlns:p14="http://schemas.microsoft.com/office/powerpoint/2010/main" val="8709235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a:t>loop example</a:t>
            </a:r>
            <a:br>
              <a:rPr lang="en-US" altLang="zh-CN" dirty="0"/>
            </a:br>
            <a:r>
              <a:rPr kumimoji="1" lang="en-US" altLang="zh-CN" sz="1800" dirty="0">
                <a:solidFill>
                  <a:schemeClr val="tx1">
                    <a:tint val="75000"/>
                  </a:schemeClr>
                </a:solidFill>
              </a:rPr>
              <a:t>loop</a:t>
            </a:r>
            <a:endParaRPr kumimoji="1" lang="zh-CN" altLang="en-US" sz="1800" dirty="0">
              <a:solidFill>
                <a:schemeClr val="tx1">
                  <a:tint val="75000"/>
                </a:schemeClr>
              </a:solidFill>
            </a:endParaRPr>
          </a:p>
        </p:txBody>
      </p:sp>
      <p:sp>
        <p:nvSpPr>
          <p:cNvPr id="7" name="内容占位符 6"/>
          <p:cNvSpPr>
            <a:spLocks noGrp="1"/>
          </p:cNvSpPr>
          <p:nvPr>
            <p:ph idx="1"/>
          </p:nvPr>
        </p:nvSpPr>
        <p:spPr>
          <a:xfrm>
            <a:off x="628650" y="1690689"/>
            <a:ext cx="7886700" cy="5032375"/>
          </a:xfrm>
        </p:spPr>
        <p:txBody>
          <a:bodyPr>
            <a:noAutofit/>
          </a:bodyPr>
          <a:lstStyle/>
          <a:p>
            <a:pPr marL="0" indent="0">
              <a:buNone/>
            </a:pPr>
            <a:r>
              <a:rPr lang="en-US" altLang="zh-CN" sz="1400" dirty="0">
                <a:latin typeface="Menlo"/>
              </a:rPr>
              <a:t>   </a:t>
            </a:r>
            <a:r>
              <a:rPr lang="en-US" altLang="zh-CN" sz="1400" b="1" dirty="0">
                <a:latin typeface="Menlo"/>
              </a:rPr>
              <a:t>let </a:t>
            </a:r>
            <a:r>
              <a:rPr lang="en-US" altLang="zh-CN" sz="1400" b="1" dirty="0" err="1">
                <a:latin typeface="Menlo"/>
              </a:rPr>
              <a:t>mut</a:t>
            </a:r>
            <a:r>
              <a:rPr lang="en-US" altLang="zh-CN" sz="1400" b="1" dirty="0">
                <a:latin typeface="Menlo"/>
              </a:rPr>
              <a:t> </a:t>
            </a:r>
            <a:r>
              <a:rPr lang="en-US" altLang="zh-CN" sz="1400" dirty="0">
                <a:latin typeface="Menlo"/>
              </a:rPr>
              <a:t>count = 1;</a:t>
            </a:r>
          </a:p>
          <a:p>
            <a:pPr marL="0" indent="0">
              <a:buNone/>
            </a:pPr>
            <a:r>
              <a:rPr lang="en-US" altLang="zh-CN" sz="1400" dirty="0">
                <a:latin typeface="Menlo"/>
              </a:rPr>
              <a:t>    '</a:t>
            </a:r>
            <a:r>
              <a:rPr lang="en-US" altLang="zh-CN" sz="1400" dirty="0" err="1">
                <a:latin typeface="Menlo"/>
              </a:rPr>
              <a:t>counting_up</a:t>
            </a:r>
            <a:r>
              <a:rPr lang="en-US" altLang="zh-CN" sz="1400" dirty="0">
                <a:latin typeface="Menlo"/>
              </a:rPr>
              <a:t>: loop {</a:t>
            </a:r>
          </a:p>
          <a:p>
            <a:pPr marL="0" indent="0">
              <a:buNone/>
            </a:pPr>
            <a:r>
              <a:rPr lang="en-US" altLang="zh-CN" sz="1400" dirty="0">
                <a:latin typeface="Menlo"/>
              </a:rPr>
              <a:t>        </a:t>
            </a:r>
            <a:r>
              <a:rPr lang="en-US" altLang="zh-CN" sz="1400" dirty="0" err="1">
                <a:latin typeface="Menlo"/>
              </a:rPr>
              <a:t>println</a:t>
            </a:r>
            <a:r>
              <a:rPr lang="en-US" altLang="zh-CN" sz="1400" dirty="0">
                <a:latin typeface="Menlo"/>
              </a:rPr>
              <a:t>!("count = {}", count);</a:t>
            </a:r>
          </a:p>
          <a:p>
            <a:pPr marL="0" indent="0">
              <a:buNone/>
            </a:pPr>
            <a:r>
              <a:rPr lang="en-US" altLang="zh-CN" sz="1400" dirty="0">
                <a:latin typeface="Menlo"/>
              </a:rPr>
              <a:t>        let </a:t>
            </a:r>
            <a:r>
              <a:rPr lang="en-US" altLang="zh-CN" sz="1400" dirty="0" err="1">
                <a:latin typeface="Menlo"/>
              </a:rPr>
              <a:t>mut</a:t>
            </a:r>
            <a:r>
              <a:rPr lang="en-US" altLang="zh-CN" sz="1400" dirty="0">
                <a:latin typeface="Menlo"/>
              </a:rPr>
              <a:t> remaining = 10;</a:t>
            </a:r>
          </a:p>
          <a:p>
            <a:pPr marL="0" indent="0">
              <a:buNone/>
            </a:pPr>
            <a:r>
              <a:rPr lang="en-US" altLang="zh-CN" sz="1400" dirty="0">
                <a:latin typeface="Menlo"/>
              </a:rPr>
              <a:t>        loop {</a:t>
            </a:r>
          </a:p>
          <a:p>
            <a:pPr marL="0" indent="0">
              <a:buNone/>
            </a:pPr>
            <a:r>
              <a:rPr lang="en-US" altLang="zh-CN" sz="1400" dirty="0">
                <a:latin typeface="Menlo"/>
              </a:rPr>
              <a:t>            </a:t>
            </a:r>
            <a:r>
              <a:rPr lang="en-US" altLang="zh-CN" sz="1400" dirty="0" err="1">
                <a:latin typeface="Menlo"/>
              </a:rPr>
              <a:t>println</a:t>
            </a:r>
            <a:r>
              <a:rPr lang="en-US" altLang="zh-CN" sz="1400" dirty="0">
                <a:latin typeface="Menlo"/>
              </a:rPr>
              <a:t>!("remaining = {}", remaining);</a:t>
            </a:r>
          </a:p>
          <a:p>
            <a:pPr marL="0" indent="0">
              <a:buNone/>
            </a:pPr>
            <a:r>
              <a:rPr lang="en-US" altLang="zh-CN" sz="1400" dirty="0">
                <a:latin typeface="Menlo"/>
              </a:rPr>
              <a:t>            if remaining == 9 {</a:t>
            </a:r>
          </a:p>
          <a:p>
            <a:pPr marL="0" indent="0">
              <a:buNone/>
            </a:pPr>
            <a:r>
              <a:rPr lang="en-US" altLang="zh-CN" sz="1400" dirty="0">
                <a:latin typeface="Menlo"/>
              </a:rPr>
              <a:t>                break;</a:t>
            </a:r>
          </a:p>
          <a:p>
            <a:pPr marL="0" indent="0">
              <a:buNone/>
            </a:pPr>
            <a:r>
              <a:rPr lang="en-US" altLang="zh-CN" sz="1400" dirty="0">
                <a:latin typeface="Menlo"/>
              </a:rPr>
              <a:t>            }</a:t>
            </a:r>
          </a:p>
          <a:p>
            <a:pPr marL="0" indent="0">
              <a:buNone/>
            </a:pPr>
            <a:r>
              <a:rPr lang="en-US" altLang="zh-CN" sz="1400" dirty="0">
                <a:latin typeface="Menlo"/>
              </a:rPr>
              <a:t>            if count == 2 {</a:t>
            </a:r>
          </a:p>
          <a:p>
            <a:pPr marL="0" indent="0">
              <a:buNone/>
            </a:pPr>
            <a:r>
              <a:rPr lang="en-US" altLang="zh-CN" sz="1400" dirty="0">
                <a:latin typeface="Menlo"/>
              </a:rPr>
              <a:t>                break '</a:t>
            </a:r>
            <a:r>
              <a:rPr lang="en-US" altLang="zh-CN" sz="1400" dirty="0" err="1">
                <a:latin typeface="Menlo"/>
              </a:rPr>
              <a:t>counting_up</a:t>
            </a:r>
            <a:r>
              <a:rPr lang="en-US" altLang="zh-CN" sz="1400" dirty="0">
                <a:latin typeface="Menlo"/>
              </a:rPr>
              <a:t>;</a:t>
            </a:r>
          </a:p>
          <a:p>
            <a:pPr marL="0" indent="0">
              <a:buNone/>
            </a:pPr>
            <a:r>
              <a:rPr lang="en-US" altLang="zh-CN" sz="1400" dirty="0">
                <a:latin typeface="Menlo"/>
              </a:rPr>
              <a:t>            }</a:t>
            </a:r>
          </a:p>
          <a:p>
            <a:pPr marL="0" indent="0">
              <a:buNone/>
            </a:pPr>
            <a:r>
              <a:rPr lang="en-US" altLang="zh-CN" sz="1400" dirty="0">
                <a:latin typeface="Menlo"/>
              </a:rPr>
              <a:t>            remaining -= 1;</a:t>
            </a:r>
          </a:p>
          <a:p>
            <a:pPr marL="0" indent="0">
              <a:buNone/>
            </a:pPr>
            <a:r>
              <a:rPr lang="en-US" altLang="zh-CN" sz="1400" dirty="0">
                <a:latin typeface="Menlo"/>
              </a:rPr>
              <a:t>        }</a:t>
            </a:r>
          </a:p>
          <a:p>
            <a:pPr marL="0" indent="0">
              <a:buNone/>
            </a:pPr>
            <a:r>
              <a:rPr lang="en-US" altLang="zh-CN" sz="1400" dirty="0">
                <a:latin typeface="Menlo"/>
              </a:rPr>
              <a:t>        count += 1;</a:t>
            </a:r>
          </a:p>
          <a:p>
            <a:pPr marL="0" indent="0">
              <a:buNone/>
            </a:pPr>
            <a:r>
              <a:rPr lang="en-US" altLang="zh-CN" sz="1400" dirty="0">
                <a:latin typeface="Menlo"/>
              </a:rPr>
              <a:t>    }</a:t>
            </a:r>
          </a:p>
          <a:p>
            <a:pPr marL="0" indent="0">
              <a:buNone/>
            </a:pPr>
            <a:r>
              <a:rPr lang="en-US" altLang="zh-CN" sz="1400" dirty="0">
                <a:latin typeface="Menlo"/>
              </a:rPr>
              <a:t>    </a:t>
            </a:r>
            <a:r>
              <a:rPr lang="en-US" altLang="zh-CN" sz="1400" dirty="0" err="1">
                <a:latin typeface="Menlo"/>
              </a:rPr>
              <a:t>println</a:t>
            </a:r>
            <a:r>
              <a:rPr lang="en-US" altLang="zh-CN" sz="1400" dirty="0">
                <a:latin typeface="Menlo"/>
              </a:rPr>
              <a:t>!("End count = {}", count);</a:t>
            </a:r>
          </a:p>
        </p:txBody>
      </p:sp>
      <p:sp>
        <p:nvSpPr>
          <p:cNvPr id="4" name="Right Arrow 10"/>
          <p:cNvSpPr/>
          <p:nvPr/>
        </p:nvSpPr>
        <p:spPr>
          <a:xfrm>
            <a:off x="246185" y="2359044"/>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Right Arrow 10"/>
          <p:cNvSpPr/>
          <p:nvPr/>
        </p:nvSpPr>
        <p:spPr>
          <a:xfrm>
            <a:off x="246185" y="2600589"/>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Right Arrow 10"/>
          <p:cNvSpPr/>
          <p:nvPr/>
        </p:nvSpPr>
        <p:spPr>
          <a:xfrm>
            <a:off x="246185" y="3203867"/>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Right Arrow 10"/>
          <p:cNvSpPr/>
          <p:nvPr/>
        </p:nvSpPr>
        <p:spPr>
          <a:xfrm>
            <a:off x="246184" y="3483755"/>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Right Arrow 10"/>
          <p:cNvSpPr/>
          <p:nvPr/>
        </p:nvSpPr>
        <p:spPr>
          <a:xfrm>
            <a:off x="246185" y="4332210"/>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Right Arrow 10"/>
          <p:cNvSpPr/>
          <p:nvPr/>
        </p:nvSpPr>
        <p:spPr>
          <a:xfrm>
            <a:off x="249801" y="5228989"/>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Right Arrow 10"/>
          <p:cNvSpPr/>
          <p:nvPr/>
        </p:nvSpPr>
        <p:spPr>
          <a:xfrm>
            <a:off x="246185" y="3775938"/>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Right Arrow 10"/>
          <p:cNvSpPr/>
          <p:nvPr/>
        </p:nvSpPr>
        <p:spPr>
          <a:xfrm>
            <a:off x="249801" y="5858817"/>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Right Arrow 10"/>
          <p:cNvSpPr/>
          <p:nvPr/>
        </p:nvSpPr>
        <p:spPr>
          <a:xfrm>
            <a:off x="249801" y="467128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Right Arrow 10"/>
          <p:cNvSpPr/>
          <p:nvPr/>
        </p:nvSpPr>
        <p:spPr>
          <a:xfrm>
            <a:off x="253417" y="6436952"/>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16" name="Straight Arrow Connector 6"/>
          <p:cNvCxnSpPr/>
          <p:nvPr/>
        </p:nvCxnSpPr>
        <p:spPr>
          <a:xfrm flipH="1">
            <a:off x="2171537" y="1743808"/>
            <a:ext cx="942053" cy="34224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090441" y="1545599"/>
            <a:ext cx="2929072" cy="369332"/>
          </a:xfrm>
          <a:prstGeom prst="rect">
            <a:avLst/>
          </a:prstGeom>
          <a:noFill/>
        </p:spPr>
        <p:txBody>
          <a:bodyPr wrap="none" rtlCol="0">
            <a:spAutoFit/>
          </a:bodyPr>
          <a:lstStyle/>
          <a:p>
            <a:r>
              <a:rPr lang="en-US" altLang="zh-CN" dirty="0">
                <a:solidFill>
                  <a:srgbClr val="FF0000"/>
                </a:solidFill>
              </a:rPr>
              <a:t>loop label: written as lifetime</a:t>
            </a:r>
            <a:endParaRPr lang="zh-CN" altLang="en-US" dirty="0">
              <a:solidFill>
                <a:srgbClr val="FF0000"/>
              </a:solidFill>
            </a:endParaRPr>
          </a:p>
        </p:txBody>
      </p:sp>
    </p:spTree>
    <p:extLst>
      <p:ext uri="{BB962C8B-B14F-4D97-AF65-F5344CB8AC3E}">
        <p14:creationId xmlns:p14="http://schemas.microsoft.com/office/powerpoint/2010/main" val="422656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5"/>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9"/>
                                        </p:tgtEl>
                                        <p:attrNameLst>
                                          <p:attrName>style.visibility</p:attrName>
                                        </p:attrNameLst>
                                      </p:cBhvr>
                                      <p:to>
                                        <p:strVal val="hidden"/>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10"/>
                                        </p:tgtEl>
                                        <p:attrNameLst>
                                          <p:attrName>style.visibility</p:attrName>
                                        </p:attrNameLst>
                                      </p:cBhvr>
                                      <p:to>
                                        <p:strVal val="hidden"/>
                                      </p:to>
                                    </p:set>
                                  </p:childTnLst>
                                </p:cTn>
                              </p:par>
                            </p:childTnLst>
                          </p:cTn>
                        </p:par>
                        <p:par>
                          <p:cTn id="39" fill="hold">
                            <p:stCondLst>
                              <p:cond delay="0"/>
                            </p:stCondLst>
                            <p:childTnLst>
                              <p:par>
                                <p:cTn id="40" presetID="1" presetClass="entr" presetSubtype="0"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11"/>
                                        </p:tgtEl>
                                        <p:attrNameLst>
                                          <p:attrName>style.visibility</p:attrName>
                                        </p:attrNameLst>
                                      </p:cBhvr>
                                      <p:to>
                                        <p:strVal val="hidden"/>
                                      </p:to>
                                    </p:set>
                                  </p:childTnLst>
                                </p:cTn>
                              </p:par>
                            </p:childTnLst>
                          </p:cTn>
                        </p:par>
                        <p:par>
                          <p:cTn id="46" fill="hold">
                            <p:stCondLst>
                              <p:cond delay="0"/>
                            </p:stCondLst>
                            <p:childTnLst>
                              <p:par>
                                <p:cTn id="47" presetID="1" presetClass="entr" presetSubtype="0" fill="hold" grpId="2" nodeType="afterEffect">
                                  <p:stCondLst>
                                    <p:cond delay="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3" nodeType="clickEffect">
                                  <p:stCondLst>
                                    <p:cond delay="0"/>
                                  </p:stCondLst>
                                  <p:childTnLst>
                                    <p:set>
                                      <p:cBhvr>
                                        <p:cTn id="52" dur="1" fill="hold">
                                          <p:stCondLst>
                                            <p:cond delay="0"/>
                                          </p:stCondLst>
                                        </p:cTn>
                                        <p:tgtEl>
                                          <p:spTgt spid="8"/>
                                        </p:tgtEl>
                                        <p:attrNameLst>
                                          <p:attrName>style.visibility</p:attrName>
                                        </p:attrNameLst>
                                      </p:cBhvr>
                                      <p:to>
                                        <p:strVal val="hidden"/>
                                      </p:to>
                                    </p:set>
                                  </p:childTnLst>
                                </p:cTn>
                              </p:par>
                            </p:childTnLst>
                          </p:cTn>
                        </p:par>
                        <p:par>
                          <p:cTn id="53" fill="hold">
                            <p:stCondLst>
                              <p:cond delay="0"/>
                            </p:stCondLst>
                            <p:childTnLst>
                              <p:par>
                                <p:cTn id="54" presetID="1" presetClass="entr" presetSubtype="0" fill="hold" grpId="2" nodeType="afterEffect">
                                  <p:stCondLst>
                                    <p:cond delay="0"/>
                                  </p:stCondLst>
                                  <p:childTnLst>
                                    <p:set>
                                      <p:cBhvr>
                                        <p:cTn id="55" dur="1" fill="hold">
                                          <p:stCondLst>
                                            <p:cond delay="0"/>
                                          </p:stCondLst>
                                        </p:cTn>
                                        <p:tgtEl>
                                          <p:spTgt spid="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3" nodeType="clickEffect">
                                  <p:stCondLst>
                                    <p:cond delay="0"/>
                                  </p:stCondLst>
                                  <p:childTnLst>
                                    <p:set>
                                      <p:cBhvr>
                                        <p:cTn id="59" dur="1" fill="hold">
                                          <p:stCondLst>
                                            <p:cond delay="0"/>
                                          </p:stCondLst>
                                        </p:cTn>
                                        <p:tgtEl>
                                          <p:spTgt spid="9"/>
                                        </p:tgtEl>
                                        <p:attrNameLst>
                                          <p:attrName>style.visibility</p:attrName>
                                        </p:attrNameLst>
                                      </p:cBhvr>
                                      <p:to>
                                        <p:strVal val="hidden"/>
                                      </p:to>
                                    </p:set>
                                  </p:childTnLst>
                                </p:cTn>
                              </p:par>
                            </p:childTnLst>
                          </p:cTn>
                        </p:par>
                        <p:par>
                          <p:cTn id="60" fill="hold">
                            <p:stCondLst>
                              <p:cond delay="0"/>
                            </p:stCondLst>
                            <p:childTnLst>
                              <p:par>
                                <p:cTn id="61" presetID="1" presetClass="entr" presetSubtype="0"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2"/>
                                        </p:tgtEl>
                                        <p:attrNameLst>
                                          <p:attrName>style.visibility</p:attrName>
                                        </p:attrNameLst>
                                      </p:cBhvr>
                                      <p:to>
                                        <p:strVal val="hidden"/>
                                      </p:to>
                                    </p:set>
                                  </p:childTnLst>
                                </p:cTn>
                              </p:par>
                            </p:childTnLst>
                          </p:cTn>
                        </p:par>
                        <p:par>
                          <p:cTn id="67" fill="hold">
                            <p:stCondLst>
                              <p:cond delay="0"/>
                            </p:stCondLst>
                            <p:childTnLst>
                              <p:par>
                                <p:cTn id="68" presetID="1" presetClass="entr" presetSubtype="0" fill="hold" grpId="0" nodeType="afterEffect">
                                  <p:stCondLst>
                                    <p:cond delay="0"/>
                                  </p:stCondLst>
                                  <p:childTnLst>
                                    <p:set>
                                      <p:cBhvr>
                                        <p:cTn id="69" dur="1" fill="hold">
                                          <p:stCondLst>
                                            <p:cond delay="0"/>
                                          </p:stCondLst>
                                        </p:cTn>
                                        <p:tgtEl>
                                          <p:spTgt spid="13"/>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grpId="1" nodeType="clickEffect">
                                  <p:stCondLst>
                                    <p:cond delay="0"/>
                                  </p:stCondLst>
                                  <p:childTnLst>
                                    <p:set>
                                      <p:cBhvr>
                                        <p:cTn id="73" dur="1" fill="hold">
                                          <p:stCondLst>
                                            <p:cond delay="0"/>
                                          </p:stCondLst>
                                        </p:cTn>
                                        <p:tgtEl>
                                          <p:spTgt spid="13"/>
                                        </p:tgtEl>
                                        <p:attrNameLst>
                                          <p:attrName>style.visibility</p:attrName>
                                        </p:attrNameLst>
                                      </p:cBhvr>
                                      <p:to>
                                        <p:strVal val="hidden"/>
                                      </p:to>
                                    </p:set>
                                  </p:childTnLst>
                                </p:cTn>
                              </p:par>
                            </p:childTnLst>
                          </p:cTn>
                        </p:par>
                        <p:par>
                          <p:cTn id="74" fill="hold">
                            <p:stCondLst>
                              <p:cond delay="0"/>
                            </p:stCondLst>
                            <p:childTnLst>
                              <p:par>
                                <p:cTn id="75" presetID="1" presetClass="entr" presetSubtype="0" fill="hold" grpId="2" nodeType="afterEffect">
                                  <p:stCondLst>
                                    <p:cond delay="0"/>
                                  </p:stCondLst>
                                  <p:childTnLst>
                                    <p:set>
                                      <p:cBhvr>
                                        <p:cTn id="76" dur="1" fill="hold">
                                          <p:stCondLst>
                                            <p:cond delay="0"/>
                                          </p:stCondLst>
                                        </p:cTn>
                                        <p:tgtEl>
                                          <p:spTgt spid="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3" nodeType="clickEffect">
                                  <p:stCondLst>
                                    <p:cond delay="0"/>
                                  </p:stCondLst>
                                  <p:childTnLst>
                                    <p:set>
                                      <p:cBhvr>
                                        <p:cTn id="80" dur="1" fill="hold">
                                          <p:stCondLst>
                                            <p:cond delay="0"/>
                                          </p:stCondLst>
                                        </p:cTn>
                                        <p:tgtEl>
                                          <p:spTgt spid="4"/>
                                        </p:tgtEl>
                                        <p:attrNameLst>
                                          <p:attrName>style.visibility</p:attrName>
                                        </p:attrNameLst>
                                      </p:cBhvr>
                                      <p:to>
                                        <p:strVal val="hidden"/>
                                      </p:to>
                                    </p:set>
                                  </p:childTnLst>
                                </p:cTn>
                              </p:par>
                            </p:childTnLst>
                          </p:cTn>
                        </p:par>
                        <p:par>
                          <p:cTn id="81" fill="hold">
                            <p:stCondLst>
                              <p:cond delay="0"/>
                            </p:stCondLst>
                            <p:childTnLst>
                              <p:par>
                                <p:cTn id="82" presetID="1" presetClass="entr" presetSubtype="0" fill="hold" grpId="2" nodeType="afterEffect">
                                  <p:stCondLst>
                                    <p:cond delay="0"/>
                                  </p:stCondLst>
                                  <p:childTnLst>
                                    <p:set>
                                      <p:cBhvr>
                                        <p:cTn id="83" dur="1" fill="hold">
                                          <p:stCondLst>
                                            <p:cond delay="0"/>
                                          </p:stCondLst>
                                        </p:cTn>
                                        <p:tgtEl>
                                          <p:spTgt spid="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xit" presetSubtype="0" fill="hold" grpId="3" nodeType="clickEffect">
                                  <p:stCondLst>
                                    <p:cond delay="0"/>
                                  </p:stCondLst>
                                  <p:childTnLst>
                                    <p:set>
                                      <p:cBhvr>
                                        <p:cTn id="87" dur="1" fill="hold">
                                          <p:stCondLst>
                                            <p:cond delay="0"/>
                                          </p:stCondLst>
                                        </p:cTn>
                                        <p:tgtEl>
                                          <p:spTgt spid="5"/>
                                        </p:tgtEl>
                                        <p:attrNameLst>
                                          <p:attrName>style.visibility</p:attrName>
                                        </p:attrNameLst>
                                      </p:cBhvr>
                                      <p:to>
                                        <p:strVal val="hidden"/>
                                      </p:to>
                                    </p:set>
                                  </p:childTnLst>
                                </p:cTn>
                              </p:par>
                            </p:childTnLst>
                          </p:cTn>
                        </p:par>
                        <p:par>
                          <p:cTn id="88" fill="hold">
                            <p:stCondLst>
                              <p:cond delay="0"/>
                            </p:stCondLst>
                            <p:childTnLst>
                              <p:par>
                                <p:cTn id="89" presetID="1" presetClass="entr" presetSubtype="0" fill="hold" grpId="4" nodeType="afterEffect">
                                  <p:stCondLst>
                                    <p:cond delay="0"/>
                                  </p:stCondLst>
                                  <p:childTnLst>
                                    <p:set>
                                      <p:cBhvr>
                                        <p:cTn id="90" dur="1" fill="hold">
                                          <p:stCondLst>
                                            <p:cond delay="0"/>
                                          </p:stCondLst>
                                        </p:cTn>
                                        <p:tgtEl>
                                          <p:spTgt spid="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5" nodeType="clickEffect">
                                  <p:stCondLst>
                                    <p:cond delay="0"/>
                                  </p:stCondLst>
                                  <p:childTnLst>
                                    <p:set>
                                      <p:cBhvr>
                                        <p:cTn id="94" dur="1" fill="hold">
                                          <p:stCondLst>
                                            <p:cond delay="0"/>
                                          </p:stCondLst>
                                        </p:cTn>
                                        <p:tgtEl>
                                          <p:spTgt spid="8"/>
                                        </p:tgtEl>
                                        <p:attrNameLst>
                                          <p:attrName>style.visibility</p:attrName>
                                        </p:attrNameLst>
                                      </p:cBhvr>
                                      <p:to>
                                        <p:strVal val="hidden"/>
                                      </p:to>
                                    </p:set>
                                  </p:childTnLst>
                                </p:cTn>
                              </p:par>
                            </p:childTnLst>
                          </p:cTn>
                        </p:par>
                        <p:par>
                          <p:cTn id="95" fill="hold">
                            <p:stCondLst>
                              <p:cond delay="0"/>
                            </p:stCondLst>
                            <p:childTnLst>
                              <p:par>
                                <p:cTn id="96" presetID="1" presetClass="entr" presetSubtype="0" fill="hold" grpId="4" nodeType="afterEffect">
                                  <p:stCondLst>
                                    <p:cond delay="0"/>
                                  </p:stCondLst>
                                  <p:childTnLst>
                                    <p:set>
                                      <p:cBhvr>
                                        <p:cTn id="97" dur="1" fill="hold">
                                          <p:stCondLst>
                                            <p:cond delay="0"/>
                                          </p:stCondLst>
                                        </p:cTn>
                                        <p:tgtEl>
                                          <p:spTgt spid="9"/>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5" nodeType="clickEffect">
                                  <p:stCondLst>
                                    <p:cond delay="0"/>
                                  </p:stCondLst>
                                  <p:childTnLst>
                                    <p:set>
                                      <p:cBhvr>
                                        <p:cTn id="101" dur="1" fill="hold">
                                          <p:stCondLst>
                                            <p:cond delay="0"/>
                                          </p:stCondLst>
                                        </p:cTn>
                                        <p:tgtEl>
                                          <p:spTgt spid="9"/>
                                        </p:tgtEl>
                                        <p:attrNameLst>
                                          <p:attrName>style.visibility</p:attrName>
                                        </p:attrNameLst>
                                      </p:cBhvr>
                                      <p:to>
                                        <p:strVal val="hidden"/>
                                      </p:to>
                                    </p:set>
                                  </p:childTnLst>
                                </p:cTn>
                              </p:par>
                            </p:childTnLst>
                          </p:cTn>
                        </p:par>
                        <p:par>
                          <p:cTn id="102" fill="hold">
                            <p:stCondLst>
                              <p:cond delay="0"/>
                            </p:stCondLst>
                            <p:childTnLst>
                              <p:par>
                                <p:cTn id="103" presetID="1" presetClass="entr" presetSubtype="0" fill="hold" grpId="2" nodeType="afterEffect">
                                  <p:stCondLst>
                                    <p:cond delay="0"/>
                                  </p:stCondLst>
                                  <p:childTnLst>
                                    <p:set>
                                      <p:cBhvr>
                                        <p:cTn id="104" dur="1" fill="hold">
                                          <p:stCondLst>
                                            <p:cond delay="0"/>
                                          </p:stCondLst>
                                        </p:cTn>
                                        <p:tgtEl>
                                          <p:spTgt spid="1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3" nodeType="clickEffect">
                                  <p:stCondLst>
                                    <p:cond delay="0"/>
                                  </p:stCondLst>
                                  <p:childTnLst>
                                    <p:set>
                                      <p:cBhvr>
                                        <p:cTn id="108" dur="1" fill="hold">
                                          <p:stCondLst>
                                            <p:cond delay="0"/>
                                          </p:stCondLst>
                                        </p:cTn>
                                        <p:tgtEl>
                                          <p:spTgt spid="10"/>
                                        </p:tgtEl>
                                        <p:attrNameLst>
                                          <p:attrName>style.visibility</p:attrName>
                                        </p:attrNameLst>
                                      </p:cBhvr>
                                      <p:to>
                                        <p:strVal val="hidden"/>
                                      </p:to>
                                    </p:set>
                                  </p:childTnLst>
                                </p:cTn>
                              </p:par>
                            </p:childTnLst>
                          </p:cTn>
                        </p:par>
                        <p:par>
                          <p:cTn id="109" fill="hold">
                            <p:stCondLst>
                              <p:cond delay="0"/>
                            </p:stCondLst>
                            <p:childTnLst>
                              <p:par>
                                <p:cTn id="110" presetID="1" presetClass="entr" presetSubtype="0" fill="hold" grpId="0" nodeType="afterEffect">
                                  <p:stCondLst>
                                    <p:cond delay="0"/>
                                  </p:stCondLst>
                                  <p:childTnLst>
                                    <p:set>
                                      <p:cBhvr>
                                        <p:cTn id="111" dur="1" fill="hold">
                                          <p:stCondLst>
                                            <p:cond delay="0"/>
                                          </p:stCondLst>
                                        </p:cTn>
                                        <p:tgtEl>
                                          <p:spTgt spid="14"/>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xit" presetSubtype="0" fill="hold" grpId="1" nodeType="clickEffect">
                                  <p:stCondLst>
                                    <p:cond delay="0"/>
                                  </p:stCondLst>
                                  <p:childTnLst>
                                    <p:set>
                                      <p:cBhvr>
                                        <p:cTn id="115" dur="1" fill="hold">
                                          <p:stCondLst>
                                            <p:cond delay="0"/>
                                          </p:stCondLst>
                                        </p:cTn>
                                        <p:tgtEl>
                                          <p:spTgt spid="14"/>
                                        </p:tgtEl>
                                        <p:attrNameLst>
                                          <p:attrName>style.visibility</p:attrName>
                                        </p:attrNameLst>
                                      </p:cBhvr>
                                      <p:to>
                                        <p:strVal val="hidden"/>
                                      </p:to>
                                    </p:set>
                                  </p:childTnLst>
                                </p:cTn>
                              </p:par>
                            </p:childTnLst>
                          </p:cTn>
                        </p:par>
                        <p:par>
                          <p:cTn id="116" fill="hold">
                            <p:stCondLst>
                              <p:cond delay="0"/>
                            </p:stCondLst>
                            <p:childTnLst>
                              <p:par>
                                <p:cTn id="117" presetID="1" presetClass="entr" presetSubtype="0" fill="hold" grpId="0" nodeType="afterEffect">
                                  <p:stCondLst>
                                    <p:cond delay="0"/>
                                  </p:stCondLst>
                                  <p:childTnLst>
                                    <p:set>
                                      <p:cBhvr>
                                        <p:cTn id="118" dur="1" fill="hold">
                                          <p:stCondLst>
                                            <p:cond delay="0"/>
                                          </p:stCondLst>
                                        </p:cTn>
                                        <p:tgtEl>
                                          <p:spTgt spid="1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1" nodeType="clickEffect">
                                  <p:stCondLst>
                                    <p:cond delay="0"/>
                                  </p:stCondLst>
                                  <p:childTnLst>
                                    <p:set>
                                      <p:cBhvr>
                                        <p:cTn id="122" dur="1" fill="hold">
                                          <p:stCondLst>
                                            <p:cond delay="0"/>
                                          </p:stCondLst>
                                        </p:cTn>
                                        <p:tgtEl>
                                          <p:spTgt spid="15"/>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4" grpId="3" animBg="1"/>
      <p:bldP spid="5" grpId="0" animBg="1"/>
      <p:bldP spid="5" grpId="1" animBg="1"/>
      <p:bldP spid="5" grpId="2" animBg="1"/>
      <p:bldP spid="5" grpId="3" animBg="1"/>
      <p:bldP spid="8" grpId="0" animBg="1"/>
      <p:bldP spid="8" grpId="1" animBg="1"/>
      <p:bldP spid="8" grpId="2" animBg="1"/>
      <p:bldP spid="8" grpId="3" animBg="1"/>
      <p:bldP spid="8" grpId="4" animBg="1"/>
      <p:bldP spid="8" grpId="5" animBg="1"/>
      <p:bldP spid="9" grpId="0" animBg="1"/>
      <p:bldP spid="9" grpId="1" animBg="1"/>
      <p:bldP spid="9" grpId="2" animBg="1"/>
      <p:bldP spid="9" grpId="3" animBg="1"/>
      <p:bldP spid="9" grpId="4" animBg="1"/>
      <p:bldP spid="9" grpId="5" animBg="1"/>
      <p:bldP spid="10" grpId="0" animBg="1"/>
      <p:bldP spid="10" grpId="1" animBg="1"/>
      <p:bldP spid="10" grpId="2" animBg="1"/>
      <p:bldP spid="10" grpId="3"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a:t>loop example</a:t>
            </a:r>
            <a:br>
              <a:rPr lang="en-US" altLang="zh-CN" dirty="0"/>
            </a:br>
            <a:r>
              <a:rPr kumimoji="1" lang="en-US" altLang="zh-CN" sz="1800" dirty="0">
                <a:solidFill>
                  <a:schemeClr val="tx1">
                    <a:tint val="75000"/>
                  </a:schemeClr>
                </a:solidFill>
              </a:rPr>
              <a:t>while</a:t>
            </a:r>
            <a:endParaRPr kumimoji="1" lang="zh-CN" altLang="en-US" sz="1800" dirty="0">
              <a:solidFill>
                <a:schemeClr val="tx1">
                  <a:tint val="75000"/>
                </a:schemeClr>
              </a:solidFill>
            </a:endParaRPr>
          </a:p>
        </p:txBody>
      </p:sp>
      <p:sp>
        <p:nvSpPr>
          <p:cNvPr id="7" name="内容占位符 6"/>
          <p:cNvSpPr>
            <a:spLocks noGrp="1"/>
          </p:cNvSpPr>
          <p:nvPr>
            <p:ph idx="1"/>
          </p:nvPr>
        </p:nvSpPr>
        <p:spPr/>
        <p:txBody>
          <a:bodyPr>
            <a:normAutofit/>
          </a:bodyPr>
          <a:lstStyle/>
          <a:p>
            <a:pPr marL="0" indent="0">
              <a:buNone/>
            </a:pPr>
            <a:r>
              <a:rPr lang="nn-NO" altLang="zh-CN" dirty="0">
                <a:latin typeface="Menlo"/>
              </a:rPr>
              <a:t>    </a:t>
            </a:r>
          </a:p>
          <a:p>
            <a:pPr marL="0" indent="0">
              <a:buNone/>
            </a:pPr>
            <a:r>
              <a:rPr lang="nn-NO" altLang="zh-CN" b="1" dirty="0">
                <a:latin typeface="Menlo"/>
              </a:rPr>
              <a:t>    let</a:t>
            </a:r>
            <a:r>
              <a:rPr lang="nn-NO" altLang="zh-CN" dirty="0">
                <a:latin typeface="Menlo"/>
              </a:rPr>
              <a:t> mut i = 0;</a:t>
            </a:r>
          </a:p>
          <a:p>
            <a:pPr marL="0" indent="0">
              <a:buNone/>
            </a:pPr>
            <a:endParaRPr lang="nn-NO" altLang="zh-CN" dirty="0">
              <a:latin typeface="Menlo"/>
            </a:endParaRPr>
          </a:p>
          <a:p>
            <a:pPr marL="0" indent="0">
              <a:buNone/>
            </a:pPr>
            <a:r>
              <a:rPr lang="nn-NO" altLang="zh-CN" dirty="0">
                <a:latin typeface="Menlo"/>
              </a:rPr>
              <a:t>    </a:t>
            </a:r>
            <a:r>
              <a:rPr lang="nn-NO" altLang="zh-CN" b="1" dirty="0">
                <a:latin typeface="Menlo"/>
              </a:rPr>
              <a:t>while</a:t>
            </a:r>
            <a:r>
              <a:rPr lang="nn-NO" altLang="zh-CN" dirty="0">
                <a:latin typeface="Menlo"/>
              </a:rPr>
              <a:t> i &lt; 10 {</a:t>
            </a:r>
          </a:p>
          <a:p>
            <a:pPr marL="0" indent="0">
              <a:buNone/>
            </a:pPr>
            <a:r>
              <a:rPr lang="nn-NO" altLang="zh-CN" dirty="0">
                <a:latin typeface="Menlo"/>
              </a:rPr>
              <a:t>        println!("hello {}", i);</a:t>
            </a:r>
          </a:p>
          <a:p>
            <a:pPr marL="0" indent="0">
              <a:buNone/>
            </a:pPr>
            <a:r>
              <a:rPr lang="nn-NO" altLang="zh-CN" dirty="0">
                <a:latin typeface="Menlo"/>
              </a:rPr>
              <a:t>        i = i + 1;</a:t>
            </a:r>
          </a:p>
          <a:p>
            <a:pPr marL="0" indent="0">
              <a:buNone/>
            </a:pPr>
            <a:r>
              <a:rPr lang="nn-NO" altLang="zh-CN" dirty="0">
                <a:latin typeface="Menlo"/>
              </a:rPr>
              <a:t>    }</a:t>
            </a:r>
            <a:endParaRPr lang="en-US" altLang="zh-CN" dirty="0">
              <a:latin typeface="Menlo"/>
            </a:endParaRPr>
          </a:p>
        </p:txBody>
      </p:sp>
      <p:sp>
        <p:nvSpPr>
          <p:cNvPr id="2" name="圆角矩形 1"/>
          <p:cNvSpPr/>
          <p:nvPr/>
        </p:nvSpPr>
        <p:spPr>
          <a:xfrm>
            <a:off x="2070101" y="3283830"/>
            <a:ext cx="952500" cy="4629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4105321" y="2329351"/>
            <a:ext cx="2657519" cy="646331"/>
          </a:xfrm>
          <a:prstGeom prst="rect">
            <a:avLst/>
          </a:prstGeom>
          <a:noFill/>
        </p:spPr>
        <p:txBody>
          <a:bodyPr wrap="square" rtlCol="0">
            <a:spAutoFit/>
          </a:bodyPr>
          <a:lstStyle/>
          <a:p>
            <a:r>
              <a:rPr lang="en-US" altLang="zh-CN" dirty="0">
                <a:solidFill>
                  <a:srgbClr val="FF0000"/>
                </a:solidFill>
              </a:rPr>
              <a:t>evaluating the </a:t>
            </a:r>
            <a:r>
              <a:rPr lang="en-US" altLang="zh-CN" dirty="0" err="1">
                <a:solidFill>
                  <a:srgbClr val="FF0000"/>
                </a:solidFill>
              </a:rPr>
              <a:t>boolean</a:t>
            </a:r>
            <a:r>
              <a:rPr lang="en-US" altLang="zh-CN" dirty="0">
                <a:solidFill>
                  <a:srgbClr val="FF0000"/>
                </a:solidFill>
              </a:rPr>
              <a:t> conditional</a:t>
            </a:r>
            <a:endParaRPr lang="zh-CN" altLang="en-US" dirty="0">
              <a:solidFill>
                <a:srgbClr val="FF0000"/>
              </a:solidFill>
            </a:endParaRPr>
          </a:p>
        </p:txBody>
      </p:sp>
      <p:cxnSp>
        <p:nvCxnSpPr>
          <p:cNvPr id="8" name="Straight Arrow Connector 6"/>
          <p:cNvCxnSpPr/>
          <p:nvPr/>
        </p:nvCxnSpPr>
        <p:spPr>
          <a:xfrm flipH="1">
            <a:off x="3043101" y="2673752"/>
            <a:ext cx="1041720" cy="60386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73137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a:t>loop example</a:t>
            </a:r>
            <a:br>
              <a:rPr lang="en-US" altLang="zh-CN" dirty="0"/>
            </a:br>
            <a:r>
              <a:rPr kumimoji="1" lang="en-US" altLang="zh-CN" sz="1800" dirty="0">
                <a:solidFill>
                  <a:schemeClr val="tx1">
                    <a:tint val="75000"/>
                  </a:schemeClr>
                </a:solidFill>
              </a:rPr>
              <a:t>while let</a:t>
            </a:r>
            <a:endParaRPr kumimoji="1" lang="zh-CN" altLang="en-US" sz="1800" dirty="0">
              <a:solidFill>
                <a:schemeClr val="tx1">
                  <a:tint val="75000"/>
                </a:schemeClr>
              </a:solidFill>
            </a:endParaRPr>
          </a:p>
        </p:txBody>
      </p:sp>
      <p:sp>
        <p:nvSpPr>
          <p:cNvPr id="7" name="内容占位符 6"/>
          <p:cNvSpPr>
            <a:spLocks noGrp="1"/>
          </p:cNvSpPr>
          <p:nvPr>
            <p:ph idx="1"/>
          </p:nvPr>
        </p:nvSpPr>
        <p:spPr/>
        <p:txBody>
          <a:bodyPr>
            <a:normAutofit/>
          </a:bodyPr>
          <a:lstStyle/>
          <a:p>
            <a:pPr marL="0" indent="0">
              <a:buNone/>
            </a:pPr>
            <a:r>
              <a:rPr lang="nn-NO" altLang="zh-CN" dirty="0">
                <a:latin typeface="Menlo"/>
              </a:rPr>
              <a:t>    </a:t>
            </a:r>
          </a:p>
          <a:p>
            <a:pPr marL="0" indent="0">
              <a:buNone/>
            </a:pPr>
            <a:r>
              <a:rPr lang="nn-NO" altLang="zh-CN" sz="2400" b="1" dirty="0">
                <a:latin typeface="Menlo"/>
              </a:rPr>
              <a:t>let mut </a:t>
            </a:r>
            <a:r>
              <a:rPr lang="nn-NO" altLang="zh-CN" sz="2400" dirty="0">
                <a:latin typeface="Menlo"/>
              </a:rPr>
              <a:t>vals = vec![2, 3, 1, 2, 2];</a:t>
            </a:r>
          </a:p>
          <a:p>
            <a:pPr marL="0" indent="0">
              <a:buNone/>
            </a:pPr>
            <a:r>
              <a:rPr lang="nn-NO" altLang="zh-CN" sz="2400" b="1" dirty="0">
                <a:latin typeface="Menlo"/>
              </a:rPr>
              <a:t>while let </a:t>
            </a:r>
            <a:r>
              <a:rPr lang="nn-NO" altLang="zh-CN" sz="2400" dirty="0">
                <a:latin typeface="Menlo"/>
              </a:rPr>
              <a:t>Some(v @ 1) | Some(v @ 2) = vals.pop() {</a:t>
            </a:r>
          </a:p>
          <a:p>
            <a:pPr marL="0" indent="0">
              <a:buNone/>
            </a:pPr>
            <a:r>
              <a:rPr lang="nn-NO" altLang="zh-CN" sz="2400" dirty="0">
                <a:latin typeface="Menlo"/>
              </a:rPr>
              <a:t>    // Prints 2, 2, then 1</a:t>
            </a:r>
          </a:p>
          <a:p>
            <a:pPr marL="0" indent="0">
              <a:buNone/>
            </a:pPr>
            <a:r>
              <a:rPr lang="nn-NO" altLang="zh-CN" sz="2400" dirty="0">
                <a:latin typeface="Menlo"/>
              </a:rPr>
              <a:t>    println!("{}", v);</a:t>
            </a:r>
          </a:p>
          <a:p>
            <a:pPr marL="0" indent="0">
              <a:buNone/>
            </a:pPr>
            <a:r>
              <a:rPr lang="nn-NO" altLang="zh-CN" sz="2400" dirty="0">
                <a:latin typeface="Menlo"/>
              </a:rPr>
              <a:t>}</a:t>
            </a:r>
            <a:endParaRPr lang="en-US" altLang="zh-CN" sz="2400" dirty="0">
              <a:latin typeface="Menlo"/>
            </a:endParaRPr>
          </a:p>
        </p:txBody>
      </p:sp>
    </p:spTree>
    <p:extLst>
      <p:ext uri="{BB962C8B-B14F-4D97-AF65-F5344CB8AC3E}">
        <p14:creationId xmlns:p14="http://schemas.microsoft.com/office/powerpoint/2010/main" val="16048426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a:t>loop example</a:t>
            </a:r>
            <a:br>
              <a:rPr lang="en-US" altLang="zh-CN" dirty="0"/>
            </a:br>
            <a:r>
              <a:rPr kumimoji="1" lang="en-US" altLang="zh-CN" sz="1800" dirty="0">
                <a:solidFill>
                  <a:schemeClr val="tx1">
                    <a:tint val="75000"/>
                  </a:schemeClr>
                </a:solidFill>
              </a:rPr>
              <a:t>for</a:t>
            </a:r>
            <a:endParaRPr kumimoji="1" lang="zh-CN" altLang="en-US" sz="1800" dirty="0">
              <a:solidFill>
                <a:schemeClr val="tx1">
                  <a:tint val="75000"/>
                </a:schemeClr>
              </a:solidFill>
            </a:endParaRPr>
          </a:p>
        </p:txBody>
      </p:sp>
      <p:sp>
        <p:nvSpPr>
          <p:cNvPr id="7" name="内容占位符 6"/>
          <p:cNvSpPr>
            <a:spLocks noGrp="1"/>
          </p:cNvSpPr>
          <p:nvPr>
            <p:ph idx="1"/>
          </p:nvPr>
        </p:nvSpPr>
        <p:spPr/>
        <p:txBody>
          <a:bodyPr>
            <a:normAutofit fontScale="70000" lnSpcReduction="20000"/>
          </a:bodyPr>
          <a:lstStyle/>
          <a:p>
            <a:pPr marL="0" indent="0">
              <a:buNone/>
            </a:pPr>
            <a:r>
              <a:rPr lang="nn-NO" altLang="zh-CN" dirty="0">
                <a:latin typeface="Menlo"/>
              </a:rPr>
              <a:t>    </a:t>
            </a:r>
            <a:r>
              <a:rPr lang="nn-NO" altLang="zh-CN" b="1" dirty="0">
                <a:latin typeface="Menlo"/>
              </a:rPr>
              <a:t>let</a:t>
            </a:r>
            <a:r>
              <a:rPr lang="nn-NO" altLang="zh-CN" dirty="0">
                <a:latin typeface="Menlo"/>
              </a:rPr>
              <a:t> v = &amp;["apples", "cake", "coffee"];</a:t>
            </a:r>
          </a:p>
          <a:p>
            <a:pPr marL="0" indent="0">
              <a:buNone/>
            </a:pPr>
            <a:r>
              <a:rPr lang="nn-NO" altLang="zh-CN" dirty="0">
                <a:latin typeface="Menlo"/>
              </a:rPr>
              <a:t>    </a:t>
            </a:r>
            <a:r>
              <a:rPr lang="nn-NO" altLang="zh-CN" b="1" dirty="0">
                <a:latin typeface="Menlo"/>
              </a:rPr>
              <a:t>for</a:t>
            </a:r>
            <a:r>
              <a:rPr lang="nn-NO" altLang="zh-CN" dirty="0">
                <a:latin typeface="Menlo"/>
              </a:rPr>
              <a:t> text </a:t>
            </a:r>
            <a:r>
              <a:rPr lang="nn-NO" altLang="zh-CN" b="1" dirty="0">
                <a:latin typeface="Menlo"/>
              </a:rPr>
              <a:t>in</a:t>
            </a:r>
            <a:r>
              <a:rPr lang="nn-NO" altLang="zh-CN" dirty="0">
                <a:latin typeface="Menlo"/>
              </a:rPr>
              <a:t> v {</a:t>
            </a:r>
          </a:p>
          <a:p>
            <a:pPr marL="0" indent="0">
              <a:buNone/>
            </a:pPr>
            <a:r>
              <a:rPr lang="nn-NO" altLang="zh-CN" dirty="0">
                <a:latin typeface="Menlo"/>
              </a:rPr>
              <a:t>        println!("I like {}.", text);</a:t>
            </a:r>
          </a:p>
          <a:p>
            <a:pPr marL="0" indent="0">
              <a:buNone/>
            </a:pPr>
            <a:r>
              <a:rPr lang="nn-NO" altLang="zh-CN" dirty="0">
                <a:latin typeface="Menlo"/>
              </a:rPr>
              <a:t>    }</a:t>
            </a:r>
          </a:p>
          <a:p>
            <a:pPr marL="0" indent="0">
              <a:buNone/>
            </a:pPr>
            <a:r>
              <a:rPr lang="nn-NO" altLang="zh-CN" dirty="0">
                <a:latin typeface="Menlo"/>
              </a:rPr>
              <a:t>    </a:t>
            </a:r>
            <a:r>
              <a:rPr lang="nn-NO" altLang="zh-CN" b="1" dirty="0">
                <a:latin typeface="Menlo"/>
              </a:rPr>
              <a:t>let</a:t>
            </a:r>
            <a:r>
              <a:rPr lang="nn-NO" altLang="zh-CN" dirty="0">
                <a:latin typeface="Menlo"/>
              </a:rPr>
              <a:t> vals = vec![2, 3, 1, 2, 2];</a:t>
            </a:r>
          </a:p>
          <a:p>
            <a:pPr marL="0" indent="0">
              <a:buNone/>
            </a:pPr>
            <a:r>
              <a:rPr lang="nn-NO" altLang="zh-CN" dirty="0">
                <a:latin typeface="Menlo"/>
              </a:rPr>
              <a:t>    </a:t>
            </a:r>
            <a:r>
              <a:rPr lang="nn-NO" altLang="zh-CN" b="1" dirty="0">
                <a:latin typeface="Menlo"/>
              </a:rPr>
              <a:t>for</a:t>
            </a:r>
            <a:r>
              <a:rPr lang="nn-NO" altLang="zh-CN" dirty="0">
                <a:latin typeface="Menlo"/>
              </a:rPr>
              <a:t> v </a:t>
            </a:r>
            <a:r>
              <a:rPr lang="nn-NO" altLang="zh-CN" b="1" dirty="0">
                <a:latin typeface="Menlo"/>
              </a:rPr>
              <a:t>in</a:t>
            </a:r>
            <a:r>
              <a:rPr lang="nn-NO" altLang="zh-CN" dirty="0">
                <a:latin typeface="Menlo"/>
              </a:rPr>
              <a:t> vals.iter() {</a:t>
            </a:r>
          </a:p>
          <a:p>
            <a:pPr marL="0" indent="0">
              <a:buNone/>
            </a:pPr>
            <a:r>
              <a:rPr lang="nn-NO" altLang="zh-CN" dirty="0">
                <a:latin typeface="Menlo"/>
              </a:rPr>
              <a:t>        println!("{}", v);</a:t>
            </a:r>
          </a:p>
          <a:p>
            <a:pPr marL="0" indent="0">
              <a:buNone/>
            </a:pPr>
            <a:r>
              <a:rPr lang="nn-NO" altLang="zh-CN" dirty="0">
                <a:latin typeface="Menlo"/>
              </a:rPr>
              <a:t>    }</a:t>
            </a:r>
          </a:p>
          <a:p>
            <a:pPr marL="0" indent="0">
              <a:buNone/>
            </a:pPr>
            <a:r>
              <a:rPr lang="nn-NO" altLang="zh-CN" dirty="0">
                <a:latin typeface="Menlo"/>
              </a:rPr>
              <a:t>    </a:t>
            </a:r>
            <a:r>
              <a:rPr lang="nn-NO" altLang="zh-CN" b="1" dirty="0">
                <a:latin typeface="Menlo"/>
              </a:rPr>
              <a:t>let mut </a:t>
            </a:r>
            <a:r>
              <a:rPr lang="nn-NO" altLang="zh-CN" dirty="0">
                <a:latin typeface="Menlo"/>
              </a:rPr>
              <a:t>sum = 0;</a:t>
            </a:r>
          </a:p>
          <a:p>
            <a:pPr marL="0" indent="0">
              <a:buNone/>
            </a:pPr>
            <a:r>
              <a:rPr lang="nn-NO" altLang="zh-CN" dirty="0">
                <a:latin typeface="Menlo"/>
              </a:rPr>
              <a:t>    </a:t>
            </a:r>
            <a:r>
              <a:rPr lang="nn-NO" altLang="zh-CN" b="1" dirty="0">
                <a:latin typeface="Menlo"/>
              </a:rPr>
              <a:t>for</a:t>
            </a:r>
            <a:r>
              <a:rPr lang="nn-NO" altLang="zh-CN" dirty="0">
                <a:latin typeface="Menlo"/>
              </a:rPr>
              <a:t> n </a:t>
            </a:r>
            <a:r>
              <a:rPr lang="nn-NO" altLang="zh-CN" b="1" dirty="0">
                <a:latin typeface="Menlo"/>
              </a:rPr>
              <a:t>in</a:t>
            </a:r>
            <a:r>
              <a:rPr lang="nn-NO" altLang="zh-CN" dirty="0">
                <a:latin typeface="Menlo"/>
              </a:rPr>
              <a:t> 1..10 {</a:t>
            </a:r>
          </a:p>
          <a:p>
            <a:pPr marL="0" indent="0">
              <a:buNone/>
            </a:pPr>
            <a:r>
              <a:rPr lang="nn-NO" altLang="zh-CN" dirty="0">
                <a:latin typeface="Menlo"/>
              </a:rPr>
              <a:t>        sum += n;</a:t>
            </a:r>
          </a:p>
          <a:p>
            <a:pPr marL="0" indent="0">
              <a:buNone/>
            </a:pPr>
            <a:r>
              <a:rPr lang="nn-NO" altLang="zh-CN" dirty="0">
                <a:latin typeface="Menlo"/>
              </a:rPr>
              <a:t>    }</a:t>
            </a:r>
          </a:p>
          <a:p>
            <a:pPr marL="0" indent="0">
              <a:buNone/>
            </a:pPr>
            <a:r>
              <a:rPr lang="nn-NO" altLang="zh-CN" dirty="0">
                <a:latin typeface="Menlo"/>
              </a:rPr>
              <a:t>    assert_eq!(sum, 45);</a:t>
            </a:r>
          </a:p>
        </p:txBody>
      </p:sp>
    </p:spTree>
    <p:extLst>
      <p:ext uri="{BB962C8B-B14F-4D97-AF65-F5344CB8AC3E}">
        <p14:creationId xmlns:p14="http://schemas.microsoft.com/office/powerpoint/2010/main" val="7881099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Pattern Matching</a:t>
            </a:r>
            <a:endParaRPr kumimoji="1" lang="zh-CN" altLang="en-US" dirty="0"/>
          </a:p>
        </p:txBody>
      </p:sp>
      <p:sp>
        <p:nvSpPr>
          <p:cNvPr id="5" name="Text Placeholder 4"/>
          <p:cNvSpPr>
            <a:spLocks noGrp="1"/>
          </p:cNvSpPr>
          <p:nvPr>
            <p:ph idx="1"/>
          </p:nvPr>
        </p:nvSpPr>
        <p:spPr/>
        <p:txBody>
          <a:bodyPr>
            <a:normAutofit/>
          </a:bodyPr>
          <a:lstStyle/>
          <a:p>
            <a:r>
              <a:rPr lang="zh-CN" altLang="en-US" dirty="0"/>
              <a:t>模式</a:t>
            </a:r>
            <a:r>
              <a:rPr lang="zh-CN" altLang="en-US" dirty="0" smtClean="0"/>
              <a:t>是</a:t>
            </a:r>
            <a:r>
              <a:rPr lang="en-US" altLang="zh-CN" dirty="0" smtClean="0"/>
              <a:t>Rust</a:t>
            </a:r>
            <a:r>
              <a:rPr lang="zh-CN" altLang="en-US" dirty="0" smtClean="0"/>
              <a:t>中</a:t>
            </a:r>
            <a:r>
              <a:rPr lang="zh-CN" altLang="en-US" dirty="0"/>
              <a:t>特殊的语法，它用来匹配类型中的结构，无论类型是简单还是复杂</a:t>
            </a:r>
            <a:r>
              <a:rPr lang="zh-CN" altLang="en-US" dirty="0" smtClean="0"/>
              <a:t>。</a:t>
            </a:r>
            <a:endParaRPr lang="en-US" altLang="zh-CN" dirty="0" smtClean="0"/>
          </a:p>
          <a:p>
            <a:r>
              <a:rPr lang="zh-CN" altLang="en-US" dirty="0" smtClean="0"/>
              <a:t>模式</a:t>
            </a:r>
            <a:r>
              <a:rPr lang="zh-CN" altLang="en-US" dirty="0"/>
              <a:t>由如下一些内容组合而成：</a:t>
            </a:r>
          </a:p>
          <a:p>
            <a:pPr lvl="1">
              <a:buFont typeface="Wingdings" panose="05000000000000000000" pitchFamily="2" charset="2"/>
              <a:buChar char="Ø"/>
            </a:pPr>
            <a:r>
              <a:rPr lang="zh-CN" altLang="en-US" dirty="0"/>
              <a:t>字面值</a:t>
            </a:r>
          </a:p>
          <a:p>
            <a:pPr lvl="1">
              <a:buFont typeface="Wingdings" panose="05000000000000000000" pitchFamily="2" charset="2"/>
              <a:buChar char="Ø"/>
            </a:pPr>
            <a:r>
              <a:rPr lang="zh-CN" altLang="en-US" dirty="0"/>
              <a:t>解构的数组、枚举、结构体或者元组</a:t>
            </a:r>
          </a:p>
          <a:p>
            <a:pPr lvl="1">
              <a:buFont typeface="Wingdings" panose="05000000000000000000" pitchFamily="2" charset="2"/>
              <a:buChar char="Ø"/>
            </a:pPr>
            <a:r>
              <a:rPr lang="zh-CN" altLang="en-US" dirty="0"/>
              <a:t>变量</a:t>
            </a:r>
          </a:p>
          <a:p>
            <a:pPr lvl="1">
              <a:buFont typeface="Wingdings" panose="05000000000000000000" pitchFamily="2" charset="2"/>
              <a:buChar char="Ø"/>
            </a:pPr>
            <a:r>
              <a:rPr lang="zh-CN" altLang="en-US" dirty="0"/>
              <a:t>通配符</a:t>
            </a:r>
          </a:p>
          <a:p>
            <a:pPr lvl="1">
              <a:buFont typeface="Wingdings" panose="05000000000000000000" pitchFamily="2" charset="2"/>
              <a:buChar char="Ø"/>
            </a:pPr>
            <a:r>
              <a:rPr lang="zh-CN" altLang="en-US" dirty="0"/>
              <a:t>占位符</a:t>
            </a:r>
          </a:p>
        </p:txBody>
      </p:sp>
    </p:spTree>
    <p:extLst>
      <p:ext uri="{BB962C8B-B14F-4D97-AF65-F5344CB8AC3E}">
        <p14:creationId xmlns:p14="http://schemas.microsoft.com/office/powerpoint/2010/main" val="41319349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t>match</a:t>
            </a:r>
            <a:r>
              <a:rPr lang="en-US" altLang="zh-CN" dirty="0"/>
              <a:t/>
            </a:r>
            <a:br>
              <a:rPr lang="en-US" altLang="zh-CN" dirty="0"/>
            </a:br>
            <a:r>
              <a:rPr kumimoji="1" lang="en-US" altLang="zh-CN" sz="1800" dirty="0">
                <a:solidFill>
                  <a:schemeClr val="tx1">
                    <a:tint val="75000"/>
                  </a:schemeClr>
                </a:solidFill>
              </a:rPr>
              <a:t>the places where patterns are valid</a:t>
            </a:r>
            <a:endParaRPr kumimoji="1" lang="zh-CN" altLang="en-US" sz="1800" dirty="0">
              <a:solidFill>
                <a:schemeClr val="tx1">
                  <a:tint val="75000"/>
                </a:schemeClr>
              </a:solidFill>
            </a:endParaRPr>
          </a:p>
        </p:txBody>
      </p:sp>
      <p:sp>
        <p:nvSpPr>
          <p:cNvPr id="5" name="Text Placeholder 4"/>
          <p:cNvSpPr>
            <a:spLocks noGrp="1"/>
          </p:cNvSpPr>
          <p:nvPr>
            <p:ph idx="1"/>
          </p:nvPr>
        </p:nvSpPr>
        <p:spPr>
          <a:xfrm>
            <a:off x="628650" y="1661610"/>
            <a:ext cx="7886700" cy="2469284"/>
          </a:xfrm>
        </p:spPr>
        <p:txBody>
          <a:bodyPr/>
          <a:lstStyle/>
          <a:p>
            <a:pPr marL="0" indent="0">
              <a:buNone/>
            </a:pPr>
            <a:r>
              <a:rPr lang="en-US" altLang="zh-CN" b="1" dirty="0">
                <a:latin typeface="Menlo"/>
              </a:rPr>
              <a:t>match</a:t>
            </a:r>
            <a:r>
              <a:rPr lang="en-US" altLang="zh-CN" dirty="0">
                <a:latin typeface="Menlo"/>
              </a:rPr>
              <a:t> VALUE {</a:t>
            </a:r>
          </a:p>
          <a:p>
            <a:pPr marL="0" indent="0">
              <a:buNone/>
            </a:pPr>
            <a:r>
              <a:rPr lang="en-US" altLang="zh-CN" dirty="0">
                <a:latin typeface="Menlo"/>
              </a:rPr>
              <a:t>    PATTERN =&gt; EXPRESSION,</a:t>
            </a:r>
          </a:p>
          <a:p>
            <a:pPr marL="0" indent="0">
              <a:buNone/>
            </a:pPr>
            <a:r>
              <a:rPr lang="en-US" altLang="zh-CN" dirty="0">
                <a:latin typeface="Menlo"/>
              </a:rPr>
              <a:t>    PATTERN =&gt; EXPRESSION,</a:t>
            </a:r>
          </a:p>
          <a:p>
            <a:pPr marL="0" indent="0">
              <a:buNone/>
            </a:pPr>
            <a:r>
              <a:rPr lang="en-US" altLang="zh-CN" dirty="0">
                <a:latin typeface="Menlo"/>
              </a:rPr>
              <a:t>    PATTERN =&gt; EXPRESSION,</a:t>
            </a:r>
          </a:p>
          <a:p>
            <a:pPr marL="0" indent="0">
              <a:buNone/>
            </a:pPr>
            <a:r>
              <a:rPr lang="en-US" altLang="zh-CN" dirty="0">
                <a:latin typeface="Menlo"/>
              </a:rPr>
              <a:t>}</a:t>
            </a:r>
          </a:p>
          <a:p>
            <a:pPr marL="0" indent="0">
              <a:buNone/>
            </a:pPr>
            <a:endParaRPr lang="zh-CN" altLang="en-US" dirty="0"/>
          </a:p>
        </p:txBody>
      </p:sp>
      <p:sp>
        <p:nvSpPr>
          <p:cNvPr id="6" name="Text Placeholder 4">
            <a:extLst>
              <a:ext uri="{FF2B5EF4-FFF2-40B4-BE49-F238E27FC236}">
                <a16:creationId xmlns:a16="http://schemas.microsoft.com/office/drawing/2014/main" id="{05C3C13E-322F-4989-947C-00AC09A6103A}"/>
              </a:ext>
            </a:extLst>
          </p:cNvPr>
          <p:cNvSpPr txBox="1">
            <a:spLocks/>
          </p:cNvSpPr>
          <p:nvPr/>
        </p:nvSpPr>
        <p:spPr>
          <a:xfrm>
            <a:off x="628650" y="4502727"/>
            <a:ext cx="7886700" cy="226146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r>
              <a:rPr lang="en-US" altLang="zh-CN" dirty="0">
                <a:latin typeface="Menlo"/>
              </a:rPr>
              <a:t>match</a:t>
            </a:r>
            <a:r>
              <a:rPr lang="en-US" altLang="zh-CN" dirty="0"/>
              <a:t> expressions need to be </a:t>
            </a:r>
            <a:r>
              <a:rPr lang="en-US" altLang="zh-CN" dirty="0" smtClean="0"/>
              <a:t>exhaustive</a:t>
            </a:r>
          </a:p>
          <a:p>
            <a:r>
              <a:rPr lang="en-US" altLang="zh-CN" dirty="0"/>
              <a:t>a particular </a:t>
            </a:r>
            <a:r>
              <a:rPr lang="en-US" altLang="zh-CN" dirty="0" err="1" smtClean="0"/>
              <a:t>pattern</a:t>
            </a:r>
            <a:r>
              <a:rPr lang="en-US" altLang="zh-CN" dirty="0" err="1" smtClean="0">
                <a:solidFill>
                  <a:schemeClr val="accent2"/>
                </a:solidFill>
                <a:latin typeface="Menlo"/>
              </a:rPr>
              <a:t>_</a:t>
            </a:r>
            <a:r>
              <a:rPr lang="en-US" altLang="zh-CN" dirty="0" err="1" smtClean="0"/>
              <a:t>will</a:t>
            </a:r>
            <a:r>
              <a:rPr lang="en-US" altLang="zh-CN" dirty="0" smtClean="0"/>
              <a:t> </a:t>
            </a:r>
            <a:r>
              <a:rPr lang="en-US" altLang="zh-CN" dirty="0"/>
              <a:t>match anything</a:t>
            </a:r>
          </a:p>
          <a:p>
            <a:endParaRPr lang="zh-CN" altLang="en-US" dirty="0"/>
          </a:p>
        </p:txBody>
      </p:sp>
    </p:spTree>
    <p:extLst>
      <p:ext uri="{BB962C8B-B14F-4D97-AF65-F5344CB8AC3E}">
        <p14:creationId xmlns:p14="http://schemas.microsoft.com/office/powerpoint/2010/main" val="35669659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87304"/>
            <a:ext cx="7886700" cy="1325563"/>
          </a:xfrm>
        </p:spPr>
        <p:txBody>
          <a:bodyPr/>
          <a:lstStyle/>
          <a:p>
            <a:r>
              <a:rPr lang="en-US" altLang="zh-CN" dirty="0" smtClean="0"/>
              <a:t>if let</a:t>
            </a:r>
            <a:br>
              <a:rPr lang="en-US" altLang="zh-CN" dirty="0" smtClean="0"/>
            </a:br>
            <a:r>
              <a:rPr kumimoji="1" lang="en-US" altLang="zh-CN" sz="1800" dirty="0" smtClean="0">
                <a:solidFill>
                  <a:schemeClr val="tx1">
                    <a:tint val="75000"/>
                  </a:schemeClr>
                </a:solidFill>
              </a:rPr>
              <a:t>the places where patterns are valid</a:t>
            </a:r>
            <a:endParaRPr lang="zh-CN" altLang="en-US" sz="1800" dirty="0"/>
          </a:p>
        </p:txBody>
      </p:sp>
      <p:sp>
        <p:nvSpPr>
          <p:cNvPr id="6" name="Text Placeholder 4">
            <a:extLst>
              <a:ext uri="{FF2B5EF4-FFF2-40B4-BE49-F238E27FC236}">
                <a16:creationId xmlns:a16="http://schemas.microsoft.com/office/drawing/2014/main" id="{05C3C13E-322F-4989-947C-00AC09A6103A}"/>
              </a:ext>
            </a:extLst>
          </p:cNvPr>
          <p:cNvSpPr txBox="1">
            <a:spLocks/>
          </p:cNvSpPr>
          <p:nvPr/>
        </p:nvSpPr>
        <p:spPr>
          <a:xfrm>
            <a:off x="628650" y="1541420"/>
            <a:ext cx="7886700" cy="5159826"/>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a:buChar char="•"/>
              <a:defRPr sz="28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6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0" indent="0">
              <a:buNone/>
            </a:pPr>
            <a:r>
              <a:rPr lang="en-US" altLang="zh-CN" sz="1600" dirty="0">
                <a:latin typeface="Menlo"/>
              </a:rPr>
              <a:t> </a:t>
            </a:r>
            <a:r>
              <a:rPr lang="en-US" altLang="zh-CN" sz="1600" dirty="0" smtClean="0">
                <a:latin typeface="Menlo"/>
              </a:rPr>
              <a:t>   </a:t>
            </a:r>
            <a:r>
              <a:rPr lang="en-US" altLang="zh-CN" sz="1600" b="1" dirty="0" smtClean="0">
                <a:latin typeface="Menlo"/>
              </a:rPr>
              <a:t>let</a:t>
            </a:r>
            <a:r>
              <a:rPr lang="en-US" altLang="zh-CN" sz="1600" dirty="0" smtClean="0">
                <a:latin typeface="Menlo"/>
              </a:rPr>
              <a:t> </a:t>
            </a:r>
            <a:r>
              <a:rPr lang="en-US" altLang="zh-CN" sz="1600" dirty="0" err="1">
                <a:latin typeface="Menlo"/>
              </a:rPr>
              <a:t>favorite_color</a:t>
            </a:r>
            <a:r>
              <a:rPr lang="en-US" altLang="zh-CN" sz="1600" dirty="0">
                <a:latin typeface="Menlo"/>
              </a:rPr>
              <a:t>: Option&lt;&amp;</a:t>
            </a:r>
            <a:r>
              <a:rPr lang="en-US" altLang="zh-CN" sz="1600" dirty="0" err="1">
                <a:latin typeface="Menlo"/>
              </a:rPr>
              <a:t>str</a:t>
            </a:r>
            <a:r>
              <a:rPr lang="en-US" altLang="zh-CN" sz="1600" dirty="0">
                <a:latin typeface="Menlo"/>
              </a:rPr>
              <a:t>&gt; = None;</a:t>
            </a:r>
          </a:p>
          <a:p>
            <a:pPr marL="0" indent="0">
              <a:buNone/>
            </a:pPr>
            <a:r>
              <a:rPr lang="en-US" altLang="zh-CN" sz="1600" dirty="0">
                <a:latin typeface="Menlo"/>
              </a:rPr>
              <a:t>    </a:t>
            </a:r>
            <a:r>
              <a:rPr lang="en-US" altLang="zh-CN" sz="1600" b="1" dirty="0">
                <a:latin typeface="Menlo"/>
              </a:rPr>
              <a:t>let</a:t>
            </a:r>
            <a:r>
              <a:rPr lang="en-US" altLang="zh-CN" sz="1600" dirty="0">
                <a:latin typeface="Menlo"/>
              </a:rPr>
              <a:t> </a:t>
            </a:r>
            <a:r>
              <a:rPr lang="en-US" altLang="zh-CN" sz="1600" dirty="0" err="1">
                <a:latin typeface="Menlo"/>
              </a:rPr>
              <a:t>is_tuesday</a:t>
            </a:r>
            <a:r>
              <a:rPr lang="en-US" altLang="zh-CN" sz="1600" dirty="0">
                <a:latin typeface="Menlo"/>
              </a:rPr>
              <a:t> = false;</a:t>
            </a:r>
          </a:p>
          <a:p>
            <a:pPr marL="0" indent="0">
              <a:buNone/>
            </a:pPr>
            <a:r>
              <a:rPr lang="en-US" altLang="zh-CN" sz="1600" dirty="0">
                <a:latin typeface="Menlo"/>
              </a:rPr>
              <a:t>    </a:t>
            </a:r>
            <a:r>
              <a:rPr lang="en-US" altLang="zh-CN" sz="1600" b="1" dirty="0">
                <a:latin typeface="Menlo"/>
              </a:rPr>
              <a:t>let</a:t>
            </a:r>
            <a:r>
              <a:rPr lang="en-US" altLang="zh-CN" sz="1600" dirty="0">
                <a:latin typeface="Menlo"/>
              </a:rPr>
              <a:t> age: Result&lt;u8, _&gt; = "34".parse();</a:t>
            </a:r>
          </a:p>
          <a:p>
            <a:pPr marL="0" indent="0">
              <a:buNone/>
            </a:pPr>
            <a:r>
              <a:rPr lang="en-US" altLang="zh-CN" sz="1600" dirty="0">
                <a:latin typeface="Menlo"/>
              </a:rPr>
              <a:t>    </a:t>
            </a:r>
            <a:r>
              <a:rPr lang="en-US" altLang="zh-CN" sz="1600" b="1" dirty="0">
                <a:latin typeface="Menlo"/>
              </a:rPr>
              <a:t>if let </a:t>
            </a:r>
            <a:r>
              <a:rPr lang="en-US" altLang="zh-CN" sz="1600" dirty="0">
                <a:latin typeface="Menlo"/>
              </a:rPr>
              <a:t>Some(color) = </a:t>
            </a:r>
            <a:r>
              <a:rPr lang="en-US" altLang="zh-CN" sz="1600" dirty="0" err="1">
                <a:latin typeface="Menlo"/>
              </a:rPr>
              <a:t>favorite_color</a:t>
            </a:r>
            <a:r>
              <a:rPr lang="en-US" altLang="zh-CN" sz="1600" dirty="0">
                <a:latin typeface="Menlo"/>
              </a:rPr>
              <a:t> {</a:t>
            </a:r>
          </a:p>
          <a:p>
            <a:pPr marL="0" indent="0">
              <a:buNone/>
            </a:pPr>
            <a:r>
              <a:rPr lang="en-US" altLang="zh-CN" sz="1600" dirty="0">
                <a:latin typeface="Menlo"/>
              </a:rPr>
              <a:t>        </a:t>
            </a:r>
            <a:r>
              <a:rPr lang="en-US" altLang="zh-CN" sz="1600" dirty="0" err="1">
                <a:latin typeface="Menlo"/>
              </a:rPr>
              <a:t>println</a:t>
            </a:r>
            <a:r>
              <a:rPr lang="en-US" altLang="zh-CN" sz="1600" dirty="0">
                <a:latin typeface="Menlo"/>
              </a:rPr>
              <a:t>!("Using your favorite color, {}, as the background", color);</a:t>
            </a:r>
          </a:p>
          <a:p>
            <a:pPr marL="0" indent="0">
              <a:buNone/>
            </a:pPr>
            <a:r>
              <a:rPr lang="en-US" altLang="zh-CN" sz="1600" dirty="0">
                <a:latin typeface="Menlo"/>
              </a:rPr>
              <a:t>    } </a:t>
            </a:r>
            <a:r>
              <a:rPr lang="en-US" altLang="zh-CN" sz="1600" b="1" dirty="0">
                <a:latin typeface="Menlo"/>
              </a:rPr>
              <a:t>else if </a:t>
            </a:r>
            <a:r>
              <a:rPr lang="en-US" altLang="zh-CN" sz="1600" dirty="0" err="1">
                <a:latin typeface="Menlo"/>
              </a:rPr>
              <a:t>is_tuesday</a:t>
            </a:r>
            <a:r>
              <a:rPr lang="en-US" altLang="zh-CN" sz="1600" dirty="0">
                <a:latin typeface="Menlo"/>
              </a:rPr>
              <a:t> {</a:t>
            </a:r>
          </a:p>
          <a:p>
            <a:pPr marL="0" indent="0">
              <a:buNone/>
            </a:pPr>
            <a:r>
              <a:rPr lang="en-US" altLang="zh-CN" sz="1600" dirty="0">
                <a:latin typeface="Menlo"/>
              </a:rPr>
              <a:t>        </a:t>
            </a:r>
            <a:r>
              <a:rPr lang="en-US" altLang="zh-CN" sz="1600" dirty="0" err="1">
                <a:latin typeface="Menlo"/>
              </a:rPr>
              <a:t>println</a:t>
            </a:r>
            <a:r>
              <a:rPr lang="en-US" altLang="zh-CN" sz="1600" dirty="0">
                <a:latin typeface="Menlo"/>
              </a:rPr>
              <a:t>!("Tuesday is green day!");</a:t>
            </a:r>
          </a:p>
          <a:p>
            <a:pPr marL="0" indent="0">
              <a:buNone/>
            </a:pPr>
            <a:r>
              <a:rPr lang="en-US" altLang="zh-CN" sz="1600" dirty="0">
                <a:latin typeface="Menlo"/>
              </a:rPr>
              <a:t>    } </a:t>
            </a:r>
            <a:r>
              <a:rPr lang="en-US" altLang="zh-CN" sz="1600" b="1" dirty="0">
                <a:latin typeface="Menlo"/>
              </a:rPr>
              <a:t>else if let </a:t>
            </a:r>
            <a:r>
              <a:rPr lang="en-US" altLang="zh-CN" sz="1600" dirty="0">
                <a:latin typeface="Menlo"/>
              </a:rPr>
              <a:t>Ok(age) = age {</a:t>
            </a:r>
          </a:p>
          <a:p>
            <a:pPr marL="0" indent="0">
              <a:buNone/>
            </a:pPr>
            <a:r>
              <a:rPr lang="en-US" altLang="zh-CN" sz="1600" dirty="0">
                <a:latin typeface="Menlo"/>
              </a:rPr>
              <a:t>        if age &gt; 30 {</a:t>
            </a:r>
          </a:p>
          <a:p>
            <a:pPr marL="0" indent="0">
              <a:buNone/>
            </a:pPr>
            <a:r>
              <a:rPr lang="en-US" altLang="zh-CN" sz="1600" dirty="0">
                <a:latin typeface="Menlo"/>
              </a:rPr>
              <a:t>            </a:t>
            </a:r>
            <a:r>
              <a:rPr lang="en-US" altLang="zh-CN" sz="1600" dirty="0" err="1">
                <a:latin typeface="Menlo"/>
              </a:rPr>
              <a:t>println</a:t>
            </a:r>
            <a:r>
              <a:rPr lang="en-US" altLang="zh-CN" sz="1600" dirty="0">
                <a:latin typeface="Menlo"/>
              </a:rPr>
              <a:t>!("Using purple as the background color");</a:t>
            </a:r>
          </a:p>
          <a:p>
            <a:pPr marL="0" indent="0">
              <a:buNone/>
            </a:pPr>
            <a:r>
              <a:rPr lang="en-US" altLang="zh-CN" sz="1600" dirty="0">
                <a:latin typeface="Menlo"/>
              </a:rPr>
              <a:t>        } else {</a:t>
            </a:r>
          </a:p>
          <a:p>
            <a:pPr marL="0" indent="0">
              <a:buNone/>
            </a:pPr>
            <a:r>
              <a:rPr lang="en-US" altLang="zh-CN" sz="1600" dirty="0">
                <a:latin typeface="Menlo"/>
              </a:rPr>
              <a:t>            </a:t>
            </a:r>
            <a:r>
              <a:rPr lang="en-US" altLang="zh-CN" sz="1600" dirty="0" err="1">
                <a:latin typeface="Menlo"/>
              </a:rPr>
              <a:t>println</a:t>
            </a:r>
            <a:r>
              <a:rPr lang="en-US" altLang="zh-CN" sz="1600" dirty="0">
                <a:latin typeface="Menlo"/>
              </a:rPr>
              <a:t>!("Using orange as the background color");</a:t>
            </a:r>
          </a:p>
          <a:p>
            <a:pPr marL="0" indent="0">
              <a:buNone/>
            </a:pPr>
            <a:r>
              <a:rPr lang="en-US" altLang="zh-CN" sz="1600" dirty="0">
                <a:latin typeface="Menlo"/>
              </a:rPr>
              <a:t>        }</a:t>
            </a:r>
          </a:p>
          <a:p>
            <a:pPr marL="0" indent="0">
              <a:buNone/>
            </a:pPr>
            <a:r>
              <a:rPr lang="en-US" altLang="zh-CN" sz="1600" dirty="0">
                <a:latin typeface="Menlo"/>
              </a:rPr>
              <a:t>    } </a:t>
            </a:r>
            <a:r>
              <a:rPr lang="en-US" altLang="zh-CN" sz="1600" b="1" dirty="0">
                <a:latin typeface="Menlo"/>
              </a:rPr>
              <a:t>else</a:t>
            </a:r>
            <a:r>
              <a:rPr lang="en-US" altLang="zh-CN" sz="1600" dirty="0">
                <a:latin typeface="Menlo"/>
              </a:rPr>
              <a:t> {</a:t>
            </a:r>
          </a:p>
          <a:p>
            <a:pPr marL="0" indent="0">
              <a:buNone/>
            </a:pPr>
            <a:r>
              <a:rPr lang="en-US" altLang="zh-CN" sz="1600" dirty="0">
                <a:latin typeface="Menlo"/>
              </a:rPr>
              <a:t>        </a:t>
            </a:r>
            <a:r>
              <a:rPr lang="en-US" altLang="zh-CN" sz="1600" dirty="0" err="1">
                <a:latin typeface="Menlo"/>
              </a:rPr>
              <a:t>println</a:t>
            </a:r>
            <a:r>
              <a:rPr lang="en-US" altLang="zh-CN" sz="1600" dirty="0">
                <a:latin typeface="Menlo"/>
              </a:rPr>
              <a:t>!("Using blue as the background color");</a:t>
            </a:r>
          </a:p>
          <a:p>
            <a:pPr marL="0" indent="0">
              <a:buNone/>
            </a:pPr>
            <a:r>
              <a:rPr lang="en-US" altLang="zh-CN" sz="1600" dirty="0">
                <a:latin typeface="Menlo"/>
              </a:rPr>
              <a:t>    }</a:t>
            </a:r>
            <a:endParaRPr lang="zh-CN" altLang="en-US" sz="1600" dirty="0">
              <a:latin typeface="Menlo"/>
            </a:endParaRPr>
          </a:p>
        </p:txBody>
      </p:sp>
      <p:sp>
        <p:nvSpPr>
          <p:cNvPr id="7" name="Right Arrow 10"/>
          <p:cNvSpPr/>
          <p:nvPr/>
        </p:nvSpPr>
        <p:spPr>
          <a:xfrm>
            <a:off x="246185" y="251385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Right Arrow 10"/>
          <p:cNvSpPr/>
          <p:nvPr/>
        </p:nvSpPr>
        <p:spPr>
          <a:xfrm>
            <a:off x="246185" y="3185364"/>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Right Arrow 10"/>
          <p:cNvSpPr/>
          <p:nvPr/>
        </p:nvSpPr>
        <p:spPr>
          <a:xfrm>
            <a:off x="246185" y="3834834"/>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文本框 9"/>
          <p:cNvSpPr txBox="1"/>
          <p:nvPr/>
        </p:nvSpPr>
        <p:spPr>
          <a:xfrm>
            <a:off x="4714921" y="3440341"/>
            <a:ext cx="2657519" cy="646331"/>
          </a:xfrm>
          <a:prstGeom prst="rect">
            <a:avLst/>
          </a:prstGeom>
          <a:noFill/>
        </p:spPr>
        <p:txBody>
          <a:bodyPr wrap="square" rtlCol="0">
            <a:spAutoFit/>
          </a:bodyPr>
          <a:lstStyle/>
          <a:p>
            <a:r>
              <a:rPr lang="en-US" altLang="zh-CN" dirty="0" smtClean="0">
                <a:solidFill>
                  <a:srgbClr val="FF0000"/>
                </a:solidFill>
              </a:rPr>
              <a:t>match</a:t>
            </a:r>
            <a:r>
              <a:rPr lang="en-US" altLang="zh-CN" dirty="0">
                <a:solidFill>
                  <a:srgbClr val="FF0000"/>
                </a:solidFill>
              </a:rPr>
              <a:t>: introduces a new shadowed age</a:t>
            </a:r>
            <a:endParaRPr lang="zh-CN" altLang="en-US" dirty="0">
              <a:solidFill>
                <a:srgbClr val="FF0000"/>
              </a:solidFill>
            </a:endParaRPr>
          </a:p>
        </p:txBody>
      </p:sp>
      <p:cxnSp>
        <p:nvCxnSpPr>
          <p:cNvPr id="11" name="Straight Arrow Connector 6"/>
          <p:cNvCxnSpPr>
            <a:stCxn id="10" idx="1"/>
          </p:cNvCxnSpPr>
          <p:nvPr/>
        </p:nvCxnSpPr>
        <p:spPr>
          <a:xfrm flipH="1">
            <a:off x="3448051" y="3763507"/>
            <a:ext cx="1266870" cy="19889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6"/>
          <p:cNvCxnSpPr/>
          <p:nvPr/>
        </p:nvCxnSpPr>
        <p:spPr>
          <a:xfrm flipH="1">
            <a:off x="2400301" y="4311755"/>
            <a:ext cx="888999"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3311571" y="4113624"/>
            <a:ext cx="3933779" cy="369332"/>
          </a:xfrm>
          <a:prstGeom prst="rect">
            <a:avLst/>
          </a:prstGeom>
          <a:noFill/>
        </p:spPr>
        <p:txBody>
          <a:bodyPr wrap="square" rtlCol="0">
            <a:spAutoFit/>
          </a:bodyPr>
          <a:lstStyle/>
          <a:p>
            <a:r>
              <a:rPr lang="en-US" altLang="zh-CN" dirty="0">
                <a:solidFill>
                  <a:srgbClr val="FF0000"/>
                </a:solidFill>
              </a:rPr>
              <a:t>new scope starts with the curly bracket</a:t>
            </a:r>
            <a:endParaRPr lang="zh-CN" altLang="en-US" dirty="0">
              <a:solidFill>
                <a:srgbClr val="FF0000"/>
              </a:solidFill>
            </a:endParaRPr>
          </a:p>
        </p:txBody>
      </p:sp>
      <p:sp>
        <p:nvSpPr>
          <p:cNvPr id="22" name="Right Arrow 10"/>
          <p:cNvSpPr/>
          <p:nvPr/>
        </p:nvSpPr>
        <p:spPr>
          <a:xfrm>
            <a:off x="246185" y="417080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3" name="Right Arrow 10"/>
          <p:cNvSpPr/>
          <p:nvPr/>
        </p:nvSpPr>
        <p:spPr>
          <a:xfrm>
            <a:off x="246185" y="4482956"/>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99621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8"/>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9"/>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1" nodeType="clickEffect">
                                  <p:stCondLst>
                                    <p:cond delay="0"/>
                                  </p:stCondLst>
                                  <p:childTnLst>
                                    <p:set>
                                      <p:cBhvr>
                                        <p:cTn id="43" dur="1" fill="hold">
                                          <p:stCondLst>
                                            <p:cond delay="0"/>
                                          </p:stCondLst>
                                        </p:cTn>
                                        <p:tgtEl>
                                          <p:spTgt spid="22"/>
                                        </p:tgtEl>
                                        <p:attrNameLst>
                                          <p:attrName>style.visibility</p:attrName>
                                        </p:attrNameLst>
                                      </p:cBhvr>
                                      <p:to>
                                        <p:strVal val="hidden"/>
                                      </p:to>
                                    </p:set>
                                  </p:childTnLst>
                                </p:cTn>
                              </p:par>
                            </p:childTnLst>
                          </p:cTn>
                        </p:par>
                        <p:par>
                          <p:cTn id="44" fill="hold">
                            <p:stCondLst>
                              <p:cond delay="0"/>
                            </p:stCondLst>
                            <p:childTnLst>
                              <p:par>
                                <p:cTn id="45" presetID="1"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p:bldP spid="21" grpId="0"/>
      <p:bldP spid="22" grpId="0" animBg="1"/>
      <p:bldP spid="22" grpId="1" animBg="1"/>
      <p:bldP spid="23" grpId="0" animBg="1"/>
      <p:bldP spid="2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while let Conditional </a:t>
            </a:r>
            <a:r>
              <a:rPr lang="en-US" altLang="zh-CN" dirty="0" smtClean="0"/>
              <a:t>Loops</a:t>
            </a:r>
            <a:br>
              <a:rPr lang="en-US" altLang="zh-CN" dirty="0" smtClean="0"/>
            </a:br>
            <a:r>
              <a:rPr kumimoji="1" lang="en-US" altLang="zh-CN" sz="1800" dirty="0">
                <a:solidFill>
                  <a:schemeClr val="tx1">
                    <a:tint val="75000"/>
                  </a:schemeClr>
                </a:solidFill>
              </a:rPr>
              <a:t>the places where patterns are valid</a:t>
            </a:r>
            <a:endParaRPr lang="zh-CN" altLang="en-US" sz="1800" dirty="0"/>
          </a:p>
        </p:txBody>
      </p:sp>
      <p:sp>
        <p:nvSpPr>
          <p:cNvPr id="13" name="内容占位符 6"/>
          <p:cNvSpPr>
            <a:spLocks noGrp="1"/>
          </p:cNvSpPr>
          <p:nvPr>
            <p:ph idx="1"/>
          </p:nvPr>
        </p:nvSpPr>
        <p:spPr>
          <a:xfrm>
            <a:off x="628650" y="1825625"/>
            <a:ext cx="7886700" cy="4351338"/>
          </a:xfrm>
        </p:spPr>
        <p:txBody>
          <a:bodyPr>
            <a:normAutofit/>
          </a:bodyPr>
          <a:lstStyle/>
          <a:p>
            <a:pPr marL="0" indent="0">
              <a:buNone/>
            </a:pPr>
            <a:r>
              <a:rPr lang="nn-NO" altLang="zh-CN" sz="2400" b="1" dirty="0" smtClean="0">
                <a:latin typeface="Menlo"/>
              </a:rPr>
              <a:t>let </a:t>
            </a:r>
            <a:r>
              <a:rPr lang="nn-NO" altLang="zh-CN" sz="2400" b="1" dirty="0">
                <a:latin typeface="Menlo"/>
              </a:rPr>
              <a:t>mut </a:t>
            </a:r>
            <a:r>
              <a:rPr lang="nn-NO" altLang="zh-CN" sz="2400" dirty="0">
                <a:latin typeface="Menlo"/>
              </a:rPr>
              <a:t>vals = vec![2, 3, 1, 2, 2];</a:t>
            </a:r>
          </a:p>
          <a:p>
            <a:pPr marL="0" indent="0">
              <a:buNone/>
            </a:pPr>
            <a:r>
              <a:rPr lang="nn-NO" altLang="zh-CN" sz="2400" b="1" dirty="0">
                <a:latin typeface="Menlo"/>
              </a:rPr>
              <a:t>while let </a:t>
            </a:r>
            <a:r>
              <a:rPr lang="nn-NO" altLang="zh-CN" sz="2400" dirty="0" smtClean="0">
                <a:latin typeface="Menlo"/>
              </a:rPr>
              <a:t>Some(v) = </a:t>
            </a:r>
            <a:r>
              <a:rPr lang="nn-NO" altLang="zh-CN" sz="2400" dirty="0">
                <a:latin typeface="Menlo"/>
              </a:rPr>
              <a:t>vals.pop() {</a:t>
            </a:r>
          </a:p>
          <a:p>
            <a:pPr marL="0" indent="0">
              <a:buNone/>
            </a:pPr>
            <a:r>
              <a:rPr lang="nn-NO" altLang="zh-CN" sz="2400" dirty="0" smtClean="0">
                <a:latin typeface="Menlo"/>
              </a:rPr>
              <a:t>    println</a:t>
            </a:r>
            <a:r>
              <a:rPr lang="nn-NO" altLang="zh-CN" sz="2400" dirty="0">
                <a:latin typeface="Menlo"/>
              </a:rPr>
              <a:t>!("{}", v);</a:t>
            </a:r>
          </a:p>
          <a:p>
            <a:pPr marL="0" indent="0">
              <a:buNone/>
            </a:pPr>
            <a:r>
              <a:rPr lang="nn-NO" altLang="zh-CN" sz="2400" dirty="0">
                <a:latin typeface="Menlo"/>
              </a:rPr>
              <a:t>}</a:t>
            </a:r>
            <a:endParaRPr lang="en-US" altLang="zh-CN" sz="2400" dirty="0">
              <a:latin typeface="Menlo"/>
            </a:endParaRPr>
          </a:p>
        </p:txBody>
      </p:sp>
    </p:spTree>
    <p:extLst>
      <p:ext uri="{BB962C8B-B14F-4D97-AF65-F5344CB8AC3E}">
        <p14:creationId xmlns:p14="http://schemas.microsoft.com/office/powerpoint/2010/main" val="9473017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t>for loop</a:t>
            </a:r>
            <a:br>
              <a:rPr lang="en-US" altLang="zh-CN" dirty="0" smtClean="0"/>
            </a:br>
            <a:r>
              <a:rPr kumimoji="1" lang="en-US" altLang="zh-CN" sz="1800" dirty="0">
                <a:solidFill>
                  <a:schemeClr val="tx1">
                    <a:tint val="75000"/>
                  </a:schemeClr>
                </a:solidFill>
              </a:rPr>
              <a:t>the places where patterns are valid</a:t>
            </a:r>
            <a:endParaRPr lang="zh-CN" altLang="en-US" sz="1800" dirty="0"/>
          </a:p>
        </p:txBody>
      </p:sp>
      <p:sp>
        <p:nvSpPr>
          <p:cNvPr id="13" name="内容占位符 6"/>
          <p:cNvSpPr>
            <a:spLocks noGrp="1"/>
          </p:cNvSpPr>
          <p:nvPr>
            <p:ph idx="1"/>
          </p:nvPr>
        </p:nvSpPr>
        <p:spPr>
          <a:xfrm>
            <a:off x="628650" y="1825625"/>
            <a:ext cx="7886700" cy="4351338"/>
          </a:xfrm>
        </p:spPr>
        <p:txBody>
          <a:bodyPr>
            <a:normAutofit/>
          </a:bodyPr>
          <a:lstStyle/>
          <a:p>
            <a:pPr marL="0" indent="0">
              <a:buNone/>
            </a:pPr>
            <a:r>
              <a:rPr lang="en-US" altLang="zh-CN" sz="2400" dirty="0" smtClean="0"/>
              <a:t>In </a:t>
            </a:r>
            <a:r>
              <a:rPr lang="en-US" altLang="zh-CN" sz="2400" dirty="0"/>
              <a:t>a </a:t>
            </a:r>
            <a:r>
              <a:rPr lang="en-US" altLang="zh-CN" sz="2400" b="1" dirty="0"/>
              <a:t>for</a:t>
            </a:r>
            <a:r>
              <a:rPr lang="en-US" altLang="zh-CN" sz="2400" dirty="0"/>
              <a:t> loop, the pattern is the value that directly follows the keyword </a:t>
            </a:r>
            <a:r>
              <a:rPr lang="en-US" altLang="zh-CN" sz="2400" b="1" dirty="0"/>
              <a:t>for</a:t>
            </a:r>
            <a:r>
              <a:rPr lang="en-US" altLang="zh-CN" sz="2400" dirty="0"/>
              <a:t>, so in </a:t>
            </a:r>
            <a:r>
              <a:rPr lang="en-US" altLang="zh-CN" sz="2400" b="1" dirty="0">
                <a:latin typeface="Menlo"/>
              </a:rPr>
              <a:t>for x in y </a:t>
            </a:r>
            <a:r>
              <a:rPr lang="en-US" altLang="zh-CN" sz="2400" dirty="0"/>
              <a:t>the </a:t>
            </a:r>
            <a:r>
              <a:rPr lang="en-US" altLang="zh-CN" sz="2400" b="1" dirty="0"/>
              <a:t>x</a:t>
            </a:r>
            <a:r>
              <a:rPr lang="en-US" altLang="zh-CN" sz="2400" dirty="0"/>
              <a:t> is the pattern</a:t>
            </a:r>
            <a:r>
              <a:rPr lang="en-US" altLang="zh-CN" sz="2400" dirty="0" smtClean="0"/>
              <a:t>.</a:t>
            </a:r>
          </a:p>
          <a:p>
            <a:pPr marL="0" indent="0">
              <a:buNone/>
            </a:pPr>
            <a:endParaRPr lang="en-US" altLang="zh-CN" sz="2400" dirty="0" smtClean="0"/>
          </a:p>
          <a:p>
            <a:pPr marL="0" indent="0">
              <a:buNone/>
            </a:pPr>
            <a:endParaRPr lang="en-US" altLang="zh-CN" sz="2400" dirty="0" smtClean="0"/>
          </a:p>
          <a:p>
            <a:pPr marL="0" indent="0">
              <a:buNone/>
            </a:pPr>
            <a:r>
              <a:rPr lang="en-US" altLang="zh-CN" sz="2400" dirty="0">
                <a:latin typeface="Menlo"/>
              </a:rPr>
              <a:t> </a:t>
            </a:r>
            <a:r>
              <a:rPr lang="en-US" altLang="zh-CN" sz="2400" dirty="0" smtClean="0">
                <a:latin typeface="Menlo"/>
              </a:rPr>
              <a:t> </a:t>
            </a:r>
            <a:r>
              <a:rPr lang="en-US" altLang="zh-CN" sz="2400" b="1" dirty="0" smtClean="0">
                <a:latin typeface="Menlo"/>
              </a:rPr>
              <a:t>let </a:t>
            </a:r>
            <a:r>
              <a:rPr lang="en-US" altLang="zh-CN" sz="2400" b="1" dirty="0" err="1">
                <a:latin typeface="Menlo"/>
              </a:rPr>
              <a:t>mut</a:t>
            </a:r>
            <a:r>
              <a:rPr lang="en-US" altLang="zh-CN" sz="2400" b="1" dirty="0">
                <a:latin typeface="Menlo"/>
              </a:rPr>
              <a:t> </a:t>
            </a:r>
            <a:r>
              <a:rPr lang="en-US" altLang="zh-CN" sz="2400" dirty="0">
                <a:latin typeface="Menlo"/>
              </a:rPr>
              <a:t>stack = </a:t>
            </a:r>
            <a:r>
              <a:rPr lang="en-US" altLang="zh-CN" sz="2400" dirty="0" err="1">
                <a:latin typeface="Menlo"/>
              </a:rPr>
              <a:t>vec</a:t>
            </a:r>
            <a:r>
              <a:rPr lang="en-US" altLang="zh-CN" sz="2400" dirty="0">
                <a:latin typeface="Menlo"/>
              </a:rPr>
              <a:t>![1, 2, 3, 4];</a:t>
            </a:r>
          </a:p>
          <a:p>
            <a:pPr marL="0" indent="0">
              <a:buNone/>
            </a:pPr>
            <a:r>
              <a:rPr lang="en-US" altLang="zh-CN" sz="2400" dirty="0">
                <a:latin typeface="Menlo"/>
              </a:rPr>
              <a:t>  </a:t>
            </a:r>
            <a:r>
              <a:rPr lang="en-US" altLang="zh-CN" sz="2400" b="1" dirty="0" smtClean="0">
                <a:latin typeface="Menlo"/>
              </a:rPr>
              <a:t>for</a:t>
            </a:r>
            <a:r>
              <a:rPr lang="en-US" altLang="zh-CN" sz="2400" dirty="0" smtClean="0">
                <a:latin typeface="Menlo"/>
              </a:rPr>
              <a:t> </a:t>
            </a:r>
            <a:r>
              <a:rPr lang="en-US" altLang="zh-CN" sz="2400" dirty="0">
                <a:latin typeface="Menlo"/>
              </a:rPr>
              <a:t>(index, value) </a:t>
            </a:r>
            <a:r>
              <a:rPr lang="en-US" altLang="zh-CN" sz="2400" b="1" dirty="0">
                <a:latin typeface="Menlo"/>
              </a:rPr>
              <a:t>in</a:t>
            </a:r>
            <a:r>
              <a:rPr lang="en-US" altLang="zh-CN" sz="2400" dirty="0">
                <a:latin typeface="Menlo"/>
              </a:rPr>
              <a:t> </a:t>
            </a:r>
            <a:r>
              <a:rPr lang="en-US" altLang="zh-CN" sz="2400" dirty="0" err="1">
                <a:latin typeface="Menlo"/>
              </a:rPr>
              <a:t>stack.iter</a:t>
            </a:r>
            <a:r>
              <a:rPr lang="en-US" altLang="zh-CN" sz="2400" dirty="0">
                <a:latin typeface="Menlo"/>
              </a:rPr>
              <a:t>().enumerate() {</a:t>
            </a:r>
          </a:p>
          <a:p>
            <a:pPr marL="0" indent="0">
              <a:buNone/>
            </a:pPr>
            <a:r>
              <a:rPr lang="en-US" altLang="zh-CN" sz="2400" dirty="0">
                <a:latin typeface="Menlo"/>
              </a:rPr>
              <a:t>  </a:t>
            </a:r>
            <a:r>
              <a:rPr lang="en-US" altLang="zh-CN" sz="2400" dirty="0" smtClean="0">
                <a:latin typeface="Menlo"/>
              </a:rPr>
              <a:t>    </a:t>
            </a:r>
            <a:r>
              <a:rPr lang="en-US" altLang="zh-CN" sz="2400" dirty="0" err="1">
                <a:latin typeface="Menlo"/>
              </a:rPr>
              <a:t>println</a:t>
            </a:r>
            <a:r>
              <a:rPr lang="en-US" altLang="zh-CN" sz="2400" dirty="0">
                <a:latin typeface="Menlo"/>
              </a:rPr>
              <a:t>!("{} is at index {}", value, index);</a:t>
            </a:r>
          </a:p>
          <a:p>
            <a:pPr marL="0" indent="0">
              <a:buNone/>
            </a:pPr>
            <a:r>
              <a:rPr lang="en-US" altLang="zh-CN" sz="2400" dirty="0">
                <a:latin typeface="Menlo"/>
              </a:rPr>
              <a:t>  </a:t>
            </a:r>
            <a:r>
              <a:rPr lang="en-US" altLang="zh-CN" sz="2400" dirty="0" smtClean="0">
                <a:latin typeface="Menlo"/>
              </a:rPr>
              <a:t>}</a:t>
            </a:r>
            <a:endParaRPr lang="en-US" altLang="zh-CN" sz="2400" dirty="0">
              <a:latin typeface="Menlo"/>
            </a:endParaRPr>
          </a:p>
        </p:txBody>
      </p:sp>
      <p:sp>
        <p:nvSpPr>
          <p:cNvPr id="5" name="文本框 4"/>
          <p:cNvSpPr txBox="1"/>
          <p:nvPr/>
        </p:nvSpPr>
        <p:spPr>
          <a:xfrm>
            <a:off x="3752896" y="4805362"/>
            <a:ext cx="2657519" cy="646331"/>
          </a:xfrm>
          <a:prstGeom prst="rect">
            <a:avLst/>
          </a:prstGeom>
          <a:noFill/>
        </p:spPr>
        <p:txBody>
          <a:bodyPr wrap="square" rtlCol="0">
            <a:spAutoFit/>
          </a:bodyPr>
          <a:lstStyle/>
          <a:p>
            <a:r>
              <a:rPr lang="en-US" altLang="zh-CN" dirty="0">
                <a:solidFill>
                  <a:srgbClr val="FF0000"/>
                </a:solidFill>
              </a:rPr>
              <a:t>use a </a:t>
            </a:r>
            <a:r>
              <a:rPr lang="en-US" altLang="zh-CN" b="1" dirty="0">
                <a:solidFill>
                  <a:srgbClr val="FF0000"/>
                </a:solidFill>
              </a:rPr>
              <a:t>pattern</a:t>
            </a:r>
            <a:r>
              <a:rPr lang="en-US" altLang="zh-CN" dirty="0">
                <a:solidFill>
                  <a:srgbClr val="FF0000"/>
                </a:solidFill>
              </a:rPr>
              <a:t> in a for loop to </a:t>
            </a:r>
            <a:r>
              <a:rPr lang="en-US" altLang="zh-CN" i="1" dirty="0" err="1">
                <a:solidFill>
                  <a:srgbClr val="FF0000"/>
                </a:solidFill>
              </a:rPr>
              <a:t>destructure</a:t>
            </a:r>
            <a:endParaRPr lang="zh-CN" altLang="en-US" i="1" dirty="0">
              <a:solidFill>
                <a:srgbClr val="FF0000"/>
              </a:solidFill>
            </a:endParaRPr>
          </a:p>
        </p:txBody>
      </p:sp>
      <p:cxnSp>
        <p:nvCxnSpPr>
          <p:cNvPr id="6" name="Straight Arrow Connector 6"/>
          <p:cNvCxnSpPr/>
          <p:nvPr/>
        </p:nvCxnSpPr>
        <p:spPr>
          <a:xfrm flipH="1" flipV="1">
            <a:off x="3267076" y="4243387"/>
            <a:ext cx="609599" cy="56197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18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b="1" dirty="0"/>
              <a:t>let</a:t>
            </a:r>
            <a:r>
              <a:rPr lang="en-US" altLang="zh-CN" dirty="0"/>
              <a:t> </a:t>
            </a:r>
            <a:r>
              <a:rPr lang="en-US" altLang="zh-CN" dirty="0" smtClean="0"/>
              <a:t>Statements</a:t>
            </a:r>
            <a:br>
              <a:rPr lang="en-US" altLang="zh-CN" dirty="0" smtClean="0"/>
            </a:br>
            <a:r>
              <a:rPr kumimoji="1" lang="en-US" altLang="zh-CN" sz="1800" dirty="0">
                <a:solidFill>
                  <a:schemeClr val="tx1">
                    <a:tint val="75000"/>
                  </a:schemeClr>
                </a:solidFill>
              </a:rPr>
              <a:t>the places where patterns are valid</a:t>
            </a:r>
            <a:endParaRPr lang="zh-CN" altLang="en-US" sz="1800" dirty="0"/>
          </a:p>
        </p:txBody>
      </p:sp>
      <p:sp>
        <p:nvSpPr>
          <p:cNvPr id="13" name="内容占位符 6"/>
          <p:cNvSpPr>
            <a:spLocks noGrp="1"/>
          </p:cNvSpPr>
          <p:nvPr>
            <p:ph idx="1"/>
          </p:nvPr>
        </p:nvSpPr>
        <p:spPr>
          <a:xfrm>
            <a:off x="628650" y="1690689"/>
            <a:ext cx="7886700" cy="5005386"/>
          </a:xfrm>
        </p:spPr>
        <p:txBody>
          <a:bodyPr>
            <a:normAutofit/>
          </a:bodyPr>
          <a:lstStyle/>
          <a:p>
            <a:pPr marL="0" indent="0">
              <a:buNone/>
            </a:pPr>
            <a:r>
              <a:rPr lang="en-US" altLang="zh-CN" sz="2400" b="1" dirty="0">
                <a:latin typeface="Menlo"/>
              </a:rPr>
              <a:t>let</a:t>
            </a:r>
            <a:r>
              <a:rPr lang="en-US" altLang="zh-CN" sz="2400" dirty="0">
                <a:latin typeface="Menlo"/>
              </a:rPr>
              <a:t> PATTERN = EXPRESSION</a:t>
            </a:r>
            <a:r>
              <a:rPr lang="en-US" altLang="zh-CN" sz="2400" dirty="0" smtClean="0">
                <a:latin typeface="Menlo"/>
              </a:rPr>
              <a:t>;</a:t>
            </a:r>
          </a:p>
          <a:p>
            <a:pPr marL="0" indent="0">
              <a:buNone/>
            </a:pPr>
            <a:endParaRPr lang="en-US" altLang="zh-CN" sz="2400" dirty="0"/>
          </a:p>
          <a:p>
            <a:pPr marL="0" indent="0">
              <a:buNone/>
            </a:pPr>
            <a:r>
              <a:rPr lang="da-DK" altLang="zh-CN" dirty="0">
                <a:latin typeface="Menlo"/>
              </a:rPr>
              <a:t>let (x, </a:t>
            </a:r>
            <a:r>
              <a:rPr lang="da-DK" altLang="zh-CN" dirty="0" smtClean="0">
                <a:latin typeface="Menlo"/>
              </a:rPr>
              <a:t>y</a:t>
            </a:r>
            <a:r>
              <a:rPr lang="da-DK" altLang="zh-CN" dirty="0">
                <a:latin typeface="Menlo"/>
              </a:rPr>
              <a:t>, z) = (1, 2, 3</a:t>
            </a:r>
            <a:r>
              <a:rPr lang="da-DK" altLang="zh-CN" dirty="0" smtClean="0">
                <a:latin typeface="Menlo"/>
              </a:rPr>
              <a:t>);</a:t>
            </a:r>
          </a:p>
          <a:p>
            <a:pPr marL="0" indent="0">
              <a:buNone/>
            </a:pPr>
            <a:endParaRPr lang="da-DK" altLang="zh-CN" sz="2400" dirty="0">
              <a:latin typeface="Menlo"/>
            </a:endParaRPr>
          </a:p>
          <a:p>
            <a:pPr marL="0" indent="0">
              <a:buNone/>
            </a:pPr>
            <a:endParaRPr lang="da-DK" altLang="zh-CN" sz="2400" dirty="0">
              <a:latin typeface="Menlo"/>
            </a:endParaRPr>
          </a:p>
          <a:p>
            <a:pPr marL="0" indent="0">
              <a:buNone/>
            </a:pPr>
            <a:r>
              <a:rPr lang="da-DK" altLang="zh-CN" sz="2400" dirty="0">
                <a:latin typeface="Menlo"/>
              </a:rPr>
              <a:t>let (x, y) = (1, 2, 3</a:t>
            </a:r>
            <a:r>
              <a:rPr lang="da-DK" altLang="zh-CN" sz="2400" dirty="0" smtClean="0">
                <a:latin typeface="Menlo"/>
              </a:rPr>
              <a:t>); </a:t>
            </a:r>
          </a:p>
          <a:p>
            <a:pPr marL="0" indent="0">
              <a:buNone/>
            </a:pPr>
            <a:endParaRPr lang="da-DK" altLang="zh-CN" sz="2400" dirty="0">
              <a:latin typeface="Menlo"/>
            </a:endParaRPr>
          </a:p>
          <a:p>
            <a:pPr marL="0" indent="0">
              <a:buNone/>
            </a:pPr>
            <a:endParaRPr lang="da-DK" altLang="zh-CN" sz="2400" dirty="0" smtClean="0">
              <a:latin typeface="Menlo"/>
            </a:endParaRPr>
          </a:p>
          <a:p>
            <a:pPr marL="0" indent="0">
              <a:buNone/>
            </a:pPr>
            <a:endParaRPr lang="da-DK" altLang="zh-CN" sz="2400" dirty="0" smtClean="0">
              <a:latin typeface="Menlo"/>
            </a:endParaRPr>
          </a:p>
          <a:p>
            <a:pPr marL="0" indent="0">
              <a:buNone/>
            </a:pPr>
            <a:r>
              <a:rPr lang="en-US" altLang="zh-CN" sz="2000" b="1" dirty="0" err="1">
                <a:latin typeface="Menlo"/>
              </a:rPr>
              <a:t>struct</a:t>
            </a:r>
            <a:r>
              <a:rPr lang="en-US" altLang="zh-CN" sz="2000" dirty="0">
                <a:latin typeface="Menlo"/>
              </a:rPr>
              <a:t> Point {x: i32, y: i32</a:t>
            </a:r>
            <a:r>
              <a:rPr lang="en-US" altLang="zh-CN" sz="2000" dirty="0" smtClean="0">
                <a:latin typeface="Menlo"/>
              </a:rPr>
              <a:t>};</a:t>
            </a:r>
            <a:endParaRPr lang="da-DK" altLang="zh-CN" sz="2000" dirty="0">
              <a:latin typeface="Menlo"/>
            </a:endParaRPr>
          </a:p>
          <a:p>
            <a:pPr marL="0" indent="0">
              <a:buNone/>
            </a:pPr>
            <a:r>
              <a:rPr lang="en-US" altLang="zh-CN" sz="2000" b="1" dirty="0">
                <a:latin typeface="Menlo"/>
              </a:rPr>
              <a:t>let</a:t>
            </a:r>
            <a:r>
              <a:rPr lang="en-US" altLang="zh-CN" sz="2000" dirty="0">
                <a:latin typeface="Menlo"/>
              </a:rPr>
              <a:t> ((feet, inches), Point { x, y }) = ((3, 10), Point { x: 3, y: -10 });</a:t>
            </a:r>
          </a:p>
        </p:txBody>
      </p:sp>
      <p:sp>
        <p:nvSpPr>
          <p:cNvPr id="5" name="文本框 4"/>
          <p:cNvSpPr txBox="1"/>
          <p:nvPr/>
        </p:nvSpPr>
        <p:spPr>
          <a:xfrm>
            <a:off x="3343275" y="3438525"/>
            <a:ext cx="4438650" cy="369332"/>
          </a:xfrm>
          <a:prstGeom prst="rect">
            <a:avLst/>
          </a:prstGeom>
          <a:noFill/>
        </p:spPr>
        <p:txBody>
          <a:bodyPr wrap="square" rtlCol="0">
            <a:spAutoFit/>
          </a:bodyPr>
          <a:lstStyle/>
          <a:p>
            <a:r>
              <a:rPr lang="en-US" altLang="zh-CN" dirty="0">
                <a:solidFill>
                  <a:srgbClr val="FF0000"/>
                </a:solidFill>
              </a:rPr>
              <a:t>uses a pattern with </a:t>
            </a:r>
            <a:r>
              <a:rPr lang="en-US" altLang="zh-CN" b="1" dirty="0">
                <a:solidFill>
                  <a:srgbClr val="FF0000"/>
                </a:solidFill>
              </a:rPr>
              <a:t>let</a:t>
            </a:r>
            <a:r>
              <a:rPr lang="en-US" altLang="zh-CN" dirty="0">
                <a:solidFill>
                  <a:srgbClr val="FF0000"/>
                </a:solidFill>
              </a:rPr>
              <a:t> to </a:t>
            </a:r>
            <a:r>
              <a:rPr lang="en-US" altLang="zh-CN" i="1" dirty="0" err="1">
                <a:solidFill>
                  <a:srgbClr val="FF0000"/>
                </a:solidFill>
              </a:rPr>
              <a:t>destructure</a:t>
            </a:r>
            <a:r>
              <a:rPr lang="en-US" altLang="zh-CN" dirty="0">
                <a:solidFill>
                  <a:srgbClr val="FF0000"/>
                </a:solidFill>
              </a:rPr>
              <a:t> a tuple</a:t>
            </a:r>
            <a:endParaRPr lang="zh-CN" altLang="en-US" i="1" dirty="0">
              <a:solidFill>
                <a:srgbClr val="FF0000"/>
              </a:solidFill>
            </a:endParaRPr>
          </a:p>
        </p:txBody>
      </p:sp>
      <p:cxnSp>
        <p:nvCxnSpPr>
          <p:cNvPr id="6" name="Straight Arrow Connector 6"/>
          <p:cNvCxnSpPr/>
          <p:nvPr/>
        </p:nvCxnSpPr>
        <p:spPr>
          <a:xfrm flipH="1" flipV="1">
            <a:off x="3019472" y="3129757"/>
            <a:ext cx="323803" cy="3087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6"/>
          <p:cNvCxnSpPr/>
          <p:nvPr/>
        </p:nvCxnSpPr>
        <p:spPr>
          <a:xfrm flipH="1" flipV="1">
            <a:off x="1676447" y="4415632"/>
            <a:ext cx="323803" cy="3087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2000250" y="4724400"/>
            <a:ext cx="4438650" cy="646331"/>
          </a:xfrm>
          <a:prstGeom prst="rect">
            <a:avLst/>
          </a:prstGeom>
          <a:noFill/>
        </p:spPr>
        <p:txBody>
          <a:bodyPr wrap="square" rtlCol="0">
            <a:spAutoFit/>
          </a:bodyPr>
          <a:lstStyle/>
          <a:p>
            <a:r>
              <a:rPr lang="en-US" altLang="zh-CN" dirty="0" smtClean="0">
                <a:solidFill>
                  <a:srgbClr val="FF0000"/>
                </a:solidFill>
              </a:rPr>
              <a:t>Error: </a:t>
            </a:r>
            <a:r>
              <a:rPr lang="en-US" altLang="zh-CN" dirty="0">
                <a:solidFill>
                  <a:srgbClr val="FF0000"/>
                </a:solidFill>
              </a:rPr>
              <a:t>expected a tuple with 3 elements, found one with 2 elements</a:t>
            </a:r>
            <a:endParaRPr lang="zh-CN" altLang="en-US" i="1" dirty="0">
              <a:solidFill>
                <a:srgbClr val="FF0000"/>
              </a:solidFill>
            </a:endParaRPr>
          </a:p>
        </p:txBody>
      </p:sp>
      <p:sp>
        <p:nvSpPr>
          <p:cNvPr id="11" name="文本框 10"/>
          <p:cNvSpPr txBox="1"/>
          <p:nvPr/>
        </p:nvSpPr>
        <p:spPr>
          <a:xfrm>
            <a:off x="5257800" y="5093732"/>
            <a:ext cx="3438525" cy="646331"/>
          </a:xfrm>
          <a:prstGeom prst="rect">
            <a:avLst/>
          </a:prstGeom>
          <a:noFill/>
        </p:spPr>
        <p:txBody>
          <a:bodyPr wrap="square" rtlCol="0">
            <a:spAutoFit/>
          </a:bodyPr>
          <a:lstStyle/>
          <a:p>
            <a:r>
              <a:rPr lang="zh-CN" altLang="en-US" dirty="0">
                <a:solidFill>
                  <a:srgbClr val="FF0000"/>
                </a:solidFill>
              </a:rPr>
              <a:t>我们可以以更复杂的方式混合、匹配和嵌套解构模式</a:t>
            </a:r>
            <a:r>
              <a:rPr lang="zh-CN" altLang="en-US" dirty="0" smtClean="0">
                <a:solidFill>
                  <a:srgbClr val="FF0000"/>
                </a:solidFill>
              </a:rPr>
              <a:t>。</a:t>
            </a:r>
            <a:endParaRPr lang="zh-CN" altLang="en-US" i="1" dirty="0">
              <a:solidFill>
                <a:srgbClr val="FF0000"/>
              </a:solidFill>
            </a:endParaRPr>
          </a:p>
        </p:txBody>
      </p:sp>
      <p:cxnSp>
        <p:nvCxnSpPr>
          <p:cNvPr id="12" name="Straight Arrow Connector 6"/>
          <p:cNvCxnSpPr>
            <a:stCxn id="11" idx="1"/>
          </p:cNvCxnSpPr>
          <p:nvPr/>
        </p:nvCxnSpPr>
        <p:spPr>
          <a:xfrm flipH="1">
            <a:off x="4219576" y="5416898"/>
            <a:ext cx="1038224" cy="6791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53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What is Rust?</a:t>
            </a:r>
            <a:endParaRPr kumimoji="1" lang="zh-CN" altLang="en-US" dirty="0"/>
          </a:p>
        </p:txBody>
      </p:sp>
      <p:sp>
        <p:nvSpPr>
          <p:cNvPr id="3" name="Content Placeholder 2"/>
          <p:cNvSpPr>
            <a:spLocks noGrp="1"/>
          </p:cNvSpPr>
          <p:nvPr>
            <p:ph idx="1"/>
          </p:nvPr>
        </p:nvSpPr>
        <p:spPr/>
        <p:txBody>
          <a:bodyPr>
            <a:normAutofit/>
          </a:bodyPr>
          <a:lstStyle/>
          <a:p>
            <a:r>
              <a:rPr kumimoji="1" lang="en-US" altLang="zh-CN" dirty="0" smtClean="0"/>
              <a:t>Modern</a:t>
            </a:r>
          </a:p>
          <a:p>
            <a:r>
              <a:rPr kumimoji="1" lang="en-US" altLang="zh-CN" dirty="0" smtClean="0"/>
              <a:t>Statically-typed</a:t>
            </a:r>
          </a:p>
          <a:p>
            <a:r>
              <a:rPr kumimoji="1" lang="en-US" altLang="zh-CN" dirty="0" smtClean="0"/>
              <a:t>Multi-paradigm</a:t>
            </a:r>
          </a:p>
          <a:p>
            <a:r>
              <a:rPr kumimoji="1" lang="en-US" altLang="zh-CN" dirty="0" smtClean="0"/>
              <a:t>General-purpose</a:t>
            </a:r>
          </a:p>
          <a:p>
            <a:r>
              <a:rPr kumimoji="1" lang="en-US" altLang="zh-CN" dirty="0" smtClean="0"/>
              <a:t>Designed </a:t>
            </a:r>
            <a:r>
              <a:rPr kumimoji="1" lang="en-US" altLang="zh-CN" dirty="0"/>
              <a:t>for performance and safety, especially safe concurrency.</a:t>
            </a:r>
          </a:p>
        </p:txBody>
      </p:sp>
    </p:spTree>
    <p:extLst>
      <p:ext uri="{BB962C8B-B14F-4D97-AF65-F5344CB8AC3E}">
        <p14:creationId xmlns:p14="http://schemas.microsoft.com/office/powerpoint/2010/main" val="31508141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Function </a:t>
            </a:r>
            <a:r>
              <a:rPr lang="en-US" altLang="zh-CN" dirty="0" smtClean="0"/>
              <a:t>Parameters</a:t>
            </a:r>
            <a:r>
              <a:rPr lang="en-US" altLang="zh-CN" b="1" dirty="0" smtClean="0"/>
              <a:t/>
            </a:r>
            <a:br>
              <a:rPr lang="en-US" altLang="zh-CN" b="1" dirty="0" smtClean="0"/>
            </a:br>
            <a:r>
              <a:rPr kumimoji="1" lang="en-US" altLang="zh-CN" sz="1800" dirty="0">
                <a:solidFill>
                  <a:schemeClr val="tx1">
                    <a:tint val="75000"/>
                  </a:schemeClr>
                </a:solidFill>
              </a:rPr>
              <a:t>the places where patterns are valid</a:t>
            </a:r>
            <a:endParaRPr lang="zh-CN" altLang="en-US" sz="1800" dirty="0"/>
          </a:p>
        </p:txBody>
      </p:sp>
      <p:sp>
        <p:nvSpPr>
          <p:cNvPr id="13" name="内容占位符 6"/>
          <p:cNvSpPr>
            <a:spLocks noGrp="1"/>
          </p:cNvSpPr>
          <p:nvPr>
            <p:ph idx="1"/>
          </p:nvPr>
        </p:nvSpPr>
        <p:spPr>
          <a:xfrm>
            <a:off x="628650" y="1825625"/>
            <a:ext cx="7886700" cy="4351338"/>
          </a:xfrm>
        </p:spPr>
        <p:txBody>
          <a:bodyPr>
            <a:normAutofit/>
          </a:bodyPr>
          <a:lstStyle/>
          <a:p>
            <a:pPr marL="0" indent="0">
              <a:buNone/>
            </a:pPr>
            <a:r>
              <a:rPr lang="en-US" altLang="zh-CN" sz="2400" b="1" dirty="0">
                <a:latin typeface="Menlo"/>
              </a:rPr>
              <a:t> </a:t>
            </a:r>
            <a:r>
              <a:rPr lang="en-US" altLang="zh-CN" sz="2400" b="1" dirty="0" err="1">
                <a:latin typeface="Menlo"/>
              </a:rPr>
              <a:t>fn</a:t>
            </a:r>
            <a:r>
              <a:rPr lang="en-US" altLang="zh-CN" sz="2400" dirty="0">
                <a:latin typeface="Menlo"/>
              </a:rPr>
              <a:t> foo(x: i32) {</a:t>
            </a:r>
          </a:p>
          <a:p>
            <a:pPr marL="0" indent="0">
              <a:buNone/>
            </a:pPr>
            <a:r>
              <a:rPr lang="en-US" altLang="zh-CN" sz="2400" dirty="0">
                <a:latin typeface="Menlo"/>
              </a:rPr>
              <a:t>    // code goes here</a:t>
            </a:r>
          </a:p>
          <a:p>
            <a:pPr marL="0" indent="0">
              <a:buNone/>
            </a:pPr>
            <a:r>
              <a:rPr lang="en-US" altLang="zh-CN" sz="2400" dirty="0">
                <a:latin typeface="Menlo"/>
              </a:rPr>
              <a:t> </a:t>
            </a:r>
            <a:r>
              <a:rPr lang="en-US" altLang="zh-CN" sz="2400" dirty="0" smtClean="0">
                <a:latin typeface="Menlo"/>
              </a:rPr>
              <a:t>}</a:t>
            </a:r>
          </a:p>
          <a:p>
            <a:pPr marL="0" indent="0">
              <a:buNone/>
            </a:pPr>
            <a:endParaRPr lang="en-US" altLang="zh-CN" sz="2400" dirty="0">
              <a:latin typeface="Menlo"/>
            </a:endParaRPr>
          </a:p>
          <a:p>
            <a:pPr marL="0" indent="0">
              <a:buNone/>
            </a:pPr>
            <a:r>
              <a:rPr lang="en-US" altLang="zh-CN" sz="2400" dirty="0">
                <a:latin typeface="Menlo"/>
              </a:rPr>
              <a:t> </a:t>
            </a:r>
            <a:r>
              <a:rPr lang="en-US" altLang="zh-CN" sz="2400" b="1" dirty="0" err="1">
                <a:latin typeface="Menlo"/>
              </a:rPr>
              <a:t>fn</a:t>
            </a:r>
            <a:r>
              <a:rPr lang="en-US" altLang="zh-CN" sz="2400" dirty="0">
                <a:latin typeface="Menlo"/>
              </a:rPr>
              <a:t> </a:t>
            </a:r>
            <a:r>
              <a:rPr lang="en-US" altLang="zh-CN" sz="2400" dirty="0" err="1">
                <a:latin typeface="Menlo"/>
              </a:rPr>
              <a:t>print_coordinates</a:t>
            </a:r>
            <a:r>
              <a:rPr lang="en-US" altLang="zh-CN" sz="2400" dirty="0">
                <a:latin typeface="Menlo"/>
              </a:rPr>
              <a:t>(&amp;(x, y): &amp;(i32, i32)) {</a:t>
            </a:r>
          </a:p>
          <a:p>
            <a:pPr marL="0" indent="0">
              <a:buNone/>
            </a:pPr>
            <a:r>
              <a:rPr lang="en-US" altLang="zh-CN" sz="2400" dirty="0">
                <a:latin typeface="Menlo"/>
              </a:rPr>
              <a:t>    </a:t>
            </a:r>
            <a:r>
              <a:rPr lang="en-US" altLang="zh-CN" sz="2400" dirty="0" err="1">
                <a:latin typeface="Menlo"/>
              </a:rPr>
              <a:t>println</a:t>
            </a:r>
            <a:r>
              <a:rPr lang="en-US" altLang="zh-CN" sz="2400" dirty="0">
                <a:latin typeface="Menlo"/>
              </a:rPr>
              <a:t>!("Current location: ({}, {})", x, y);</a:t>
            </a:r>
          </a:p>
          <a:p>
            <a:pPr marL="0" indent="0">
              <a:buNone/>
            </a:pPr>
            <a:r>
              <a:rPr lang="en-US" altLang="zh-CN" sz="2400" dirty="0" smtClean="0">
                <a:latin typeface="Menlo"/>
              </a:rPr>
              <a:t> } </a:t>
            </a:r>
          </a:p>
          <a:p>
            <a:pPr marL="0" indent="0">
              <a:buNone/>
            </a:pPr>
            <a:r>
              <a:rPr lang="en-US" altLang="zh-CN" sz="2400" dirty="0">
                <a:latin typeface="Menlo"/>
              </a:rPr>
              <a:t> </a:t>
            </a:r>
            <a:r>
              <a:rPr lang="en-US" altLang="zh-CN" sz="2400" dirty="0" smtClean="0">
                <a:latin typeface="Menlo"/>
              </a:rPr>
              <a:t>  </a:t>
            </a:r>
            <a:endParaRPr lang="en-US" altLang="zh-CN" sz="2400" dirty="0"/>
          </a:p>
        </p:txBody>
      </p:sp>
      <p:sp>
        <p:nvSpPr>
          <p:cNvPr id="5" name="文本框 4"/>
          <p:cNvSpPr txBox="1"/>
          <p:nvPr/>
        </p:nvSpPr>
        <p:spPr>
          <a:xfrm>
            <a:off x="2394674" y="2784987"/>
            <a:ext cx="1773474" cy="369332"/>
          </a:xfrm>
          <a:prstGeom prst="rect">
            <a:avLst/>
          </a:prstGeom>
          <a:noFill/>
        </p:spPr>
        <p:txBody>
          <a:bodyPr wrap="square" rtlCol="0">
            <a:spAutoFit/>
          </a:bodyPr>
          <a:lstStyle/>
          <a:p>
            <a:r>
              <a:rPr lang="en-US" altLang="zh-CN" dirty="0" smtClean="0">
                <a:solidFill>
                  <a:srgbClr val="FF0000"/>
                </a:solidFill>
              </a:rPr>
              <a:t>x is a pattern</a:t>
            </a:r>
            <a:endParaRPr lang="zh-CN" altLang="en-US" i="1" dirty="0">
              <a:solidFill>
                <a:srgbClr val="FF0000"/>
              </a:solidFill>
            </a:endParaRPr>
          </a:p>
        </p:txBody>
      </p:sp>
      <p:cxnSp>
        <p:nvCxnSpPr>
          <p:cNvPr id="6" name="Straight Arrow Connector 6"/>
          <p:cNvCxnSpPr/>
          <p:nvPr/>
        </p:nvCxnSpPr>
        <p:spPr>
          <a:xfrm flipH="1" flipV="1">
            <a:off x="2105073" y="2186174"/>
            <a:ext cx="317114" cy="61539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6"/>
          <p:cNvCxnSpPr/>
          <p:nvPr/>
        </p:nvCxnSpPr>
        <p:spPr>
          <a:xfrm flipH="1" flipV="1">
            <a:off x="4168148" y="3918169"/>
            <a:ext cx="323801" cy="66467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2272624" y="4582845"/>
            <a:ext cx="4438650" cy="646331"/>
          </a:xfrm>
          <a:prstGeom prst="rect">
            <a:avLst/>
          </a:prstGeom>
          <a:noFill/>
        </p:spPr>
        <p:txBody>
          <a:bodyPr wrap="square" rtlCol="0">
            <a:spAutoFit/>
          </a:bodyPr>
          <a:lstStyle/>
          <a:p>
            <a:r>
              <a:rPr lang="en-US" altLang="zh-CN" dirty="0">
                <a:solidFill>
                  <a:srgbClr val="FF0000"/>
                </a:solidFill>
              </a:rPr>
              <a:t>values &amp;(3, 5) match the pattern &amp;(x, y), so x is the value 3 and y is the value 5</a:t>
            </a:r>
            <a:endParaRPr lang="zh-CN" altLang="en-US" i="1" dirty="0">
              <a:solidFill>
                <a:srgbClr val="FF0000"/>
              </a:solidFill>
            </a:endParaRPr>
          </a:p>
        </p:txBody>
      </p:sp>
    </p:spTree>
    <p:extLst>
      <p:ext uri="{BB962C8B-B14F-4D97-AF65-F5344CB8AC3E}">
        <p14:creationId xmlns:p14="http://schemas.microsoft.com/office/powerpoint/2010/main" val="165455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6"/>
          <p:cNvCxnSpPr>
            <a:stCxn id="7" idx="1"/>
          </p:cNvCxnSpPr>
          <p:nvPr/>
        </p:nvCxnSpPr>
        <p:spPr>
          <a:xfrm flipH="1" flipV="1">
            <a:off x="2138363" y="5906300"/>
            <a:ext cx="374413" cy="62853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altLang="zh-CN" dirty="0" smtClean="0"/>
              <a:t>Pattern: refutable </a:t>
            </a:r>
            <a:r>
              <a:rPr lang="en-US" altLang="zh-CN" dirty="0"/>
              <a:t>&amp; irrefutable</a:t>
            </a:r>
            <a:endParaRPr kumimoji="1" lang="zh-CN" altLang="en-US" dirty="0"/>
          </a:p>
        </p:txBody>
      </p:sp>
      <p:sp>
        <p:nvSpPr>
          <p:cNvPr id="5" name="Text Placeholder 4"/>
          <p:cNvSpPr>
            <a:spLocks noGrp="1"/>
          </p:cNvSpPr>
          <p:nvPr>
            <p:ph idx="1"/>
          </p:nvPr>
        </p:nvSpPr>
        <p:spPr/>
        <p:txBody>
          <a:bodyPr>
            <a:normAutofit/>
          </a:bodyPr>
          <a:lstStyle/>
          <a:p>
            <a:r>
              <a:rPr lang="zh-CN" altLang="en-US" dirty="0"/>
              <a:t>能匹配任何传递的可能值的模式被称为</a:t>
            </a:r>
            <a:r>
              <a:rPr lang="zh-CN" altLang="en-US" dirty="0" smtClean="0"/>
              <a:t>是不可</a:t>
            </a:r>
            <a:r>
              <a:rPr lang="zh-CN" altLang="en-US" dirty="0"/>
              <a:t>反驳的（</a:t>
            </a:r>
            <a:r>
              <a:rPr lang="en-US" altLang="zh-CN" b="1" i="1" dirty="0"/>
              <a:t>irrefutable</a:t>
            </a:r>
            <a:r>
              <a:rPr lang="zh-CN" altLang="en-US" dirty="0"/>
              <a:t>）</a:t>
            </a:r>
            <a:r>
              <a:rPr lang="zh-CN" altLang="en-US" dirty="0" smtClean="0"/>
              <a:t>。</a:t>
            </a:r>
            <a:endParaRPr lang="en-US" altLang="zh-CN" dirty="0" smtClean="0"/>
          </a:p>
          <a:p>
            <a:r>
              <a:rPr lang="zh-CN" altLang="en-US" dirty="0" smtClean="0"/>
              <a:t>对</a:t>
            </a:r>
            <a:r>
              <a:rPr lang="zh-CN" altLang="en-US" dirty="0"/>
              <a:t>某些可能的值进行匹配会失败的模式被称为是 </a:t>
            </a:r>
            <a:r>
              <a:rPr lang="zh-CN" altLang="en-US" b="1" dirty="0"/>
              <a:t>可反驳的</a:t>
            </a:r>
            <a:r>
              <a:rPr lang="zh-CN" altLang="en-US" dirty="0"/>
              <a:t>（</a:t>
            </a:r>
            <a:r>
              <a:rPr lang="en-US" altLang="zh-CN" b="1" i="1" dirty="0" smtClean="0"/>
              <a:t>refutable</a:t>
            </a:r>
            <a:r>
              <a:rPr lang="zh-CN" altLang="en-US" dirty="0" smtClean="0"/>
              <a:t>）</a:t>
            </a:r>
            <a:endParaRPr lang="en-US" altLang="zh-CN" dirty="0" smtClean="0"/>
          </a:p>
          <a:p>
            <a:endParaRPr lang="en-US" altLang="zh-CN" dirty="0"/>
          </a:p>
          <a:p>
            <a:r>
              <a:rPr lang="en-US" altLang="zh-CN" dirty="0" smtClean="0"/>
              <a:t>Irrefutable: </a:t>
            </a:r>
            <a:r>
              <a:rPr lang="en-US" altLang="zh-CN" dirty="0" smtClean="0">
                <a:solidFill>
                  <a:schemeClr val="accent2"/>
                </a:solidFill>
                <a:latin typeface="Menlo"/>
              </a:rPr>
              <a:t>function parameter</a:t>
            </a:r>
            <a:r>
              <a:rPr lang="en-US" altLang="zh-CN" dirty="0" smtClean="0">
                <a:solidFill>
                  <a:schemeClr val="accent2"/>
                </a:solidFill>
              </a:rPr>
              <a:t>, </a:t>
            </a:r>
            <a:r>
              <a:rPr lang="en-US" altLang="zh-CN" dirty="0" smtClean="0">
                <a:solidFill>
                  <a:schemeClr val="accent2"/>
                </a:solidFill>
                <a:latin typeface="Menlo"/>
              </a:rPr>
              <a:t>let, for</a:t>
            </a:r>
          </a:p>
          <a:p>
            <a:r>
              <a:rPr lang="en-US" altLang="zh-CN" dirty="0" smtClean="0"/>
              <a:t>Irrefutable and refutable</a:t>
            </a:r>
            <a:r>
              <a:rPr lang="en-US" altLang="zh-CN" dirty="0" smtClean="0">
                <a:latin typeface="Menlo"/>
              </a:rPr>
              <a:t>: </a:t>
            </a:r>
            <a:r>
              <a:rPr lang="en-US" altLang="zh-CN" dirty="0" smtClean="0">
                <a:solidFill>
                  <a:schemeClr val="accent2"/>
                </a:solidFill>
                <a:latin typeface="Menlo"/>
              </a:rPr>
              <a:t>if let, while let</a:t>
            </a:r>
          </a:p>
          <a:p>
            <a:endParaRPr lang="en-US" altLang="zh-CN" dirty="0" smtClean="0">
              <a:latin typeface="Menlo"/>
            </a:endParaRPr>
          </a:p>
          <a:p>
            <a:pPr marL="0" indent="0">
              <a:buNone/>
            </a:pPr>
            <a:r>
              <a:rPr lang="en-US" altLang="zh-CN" sz="2400" b="1" dirty="0">
                <a:latin typeface="Menlo"/>
              </a:rPr>
              <a:t>let</a:t>
            </a:r>
            <a:r>
              <a:rPr lang="en-US" altLang="zh-CN" sz="2400" dirty="0">
                <a:latin typeface="Menlo"/>
              </a:rPr>
              <a:t> Some(x) = </a:t>
            </a:r>
            <a:r>
              <a:rPr lang="en-US" altLang="zh-CN" sz="2400" dirty="0" err="1">
                <a:latin typeface="Menlo"/>
              </a:rPr>
              <a:t>some_option_value</a:t>
            </a:r>
            <a:r>
              <a:rPr lang="en-US" altLang="zh-CN" sz="2400" dirty="0" smtClean="0">
                <a:latin typeface="Menlo"/>
              </a:rPr>
              <a:t>;</a:t>
            </a:r>
            <a:endParaRPr lang="en-US" altLang="zh-CN" sz="2400" dirty="0">
              <a:latin typeface="Menlo"/>
            </a:endParaRPr>
          </a:p>
        </p:txBody>
      </p:sp>
      <p:sp>
        <p:nvSpPr>
          <p:cNvPr id="7" name="文本框 6"/>
          <p:cNvSpPr txBox="1"/>
          <p:nvPr/>
        </p:nvSpPr>
        <p:spPr>
          <a:xfrm>
            <a:off x="2512776" y="6211669"/>
            <a:ext cx="4050354" cy="646331"/>
          </a:xfrm>
          <a:prstGeom prst="rect">
            <a:avLst/>
          </a:prstGeom>
          <a:noFill/>
        </p:spPr>
        <p:txBody>
          <a:bodyPr wrap="square" rtlCol="0">
            <a:spAutoFit/>
          </a:bodyPr>
          <a:lstStyle/>
          <a:p>
            <a:r>
              <a:rPr lang="en-US" altLang="zh-CN" dirty="0">
                <a:solidFill>
                  <a:srgbClr val="FF0000"/>
                </a:solidFill>
              </a:rPr>
              <a:t>try to use a refutable pattern where Rust requires an irrefutable pattern</a:t>
            </a:r>
            <a:endParaRPr lang="zh-CN" altLang="en-US" i="1" dirty="0">
              <a:solidFill>
                <a:srgbClr val="FF0000"/>
              </a:solidFill>
            </a:endParaRPr>
          </a:p>
        </p:txBody>
      </p:sp>
      <p:sp>
        <p:nvSpPr>
          <p:cNvPr id="11" name="矩形 10"/>
          <p:cNvSpPr/>
          <p:nvPr/>
        </p:nvSpPr>
        <p:spPr>
          <a:xfrm>
            <a:off x="1189206" y="5906300"/>
            <a:ext cx="4156907" cy="400110"/>
          </a:xfrm>
          <a:prstGeom prst="rect">
            <a:avLst/>
          </a:prstGeom>
        </p:spPr>
        <p:txBody>
          <a:bodyPr wrap="none">
            <a:spAutoFit/>
          </a:bodyPr>
          <a:lstStyle/>
          <a:p>
            <a:r>
              <a:rPr lang="zh-CN" altLang="en-US" sz="2000" dirty="0">
                <a:solidFill>
                  <a:srgbClr val="FF0000"/>
                </a:solidFill>
                <a:latin typeface="Menlo"/>
              </a:rPr>
              <a:t>^^^^^^^ pattern `None` not covered</a:t>
            </a:r>
          </a:p>
        </p:txBody>
      </p:sp>
    </p:spTree>
    <p:extLst>
      <p:ext uri="{BB962C8B-B14F-4D97-AF65-F5344CB8AC3E}">
        <p14:creationId xmlns:p14="http://schemas.microsoft.com/office/powerpoint/2010/main" val="329296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1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t>Pattern: refutable </a:t>
            </a:r>
            <a:r>
              <a:rPr lang="en-US" altLang="zh-CN" dirty="0"/>
              <a:t>&amp; irrefutable</a:t>
            </a:r>
            <a:endParaRPr kumimoji="1" lang="zh-CN" altLang="en-US" dirty="0"/>
          </a:p>
        </p:txBody>
      </p:sp>
      <p:sp>
        <p:nvSpPr>
          <p:cNvPr id="5" name="Text Placeholder 4"/>
          <p:cNvSpPr>
            <a:spLocks noGrp="1"/>
          </p:cNvSpPr>
          <p:nvPr>
            <p:ph idx="1"/>
          </p:nvPr>
        </p:nvSpPr>
        <p:spPr/>
        <p:txBody>
          <a:bodyPr>
            <a:normAutofit/>
          </a:bodyPr>
          <a:lstStyle/>
          <a:p>
            <a:r>
              <a:rPr lang="en-US" altLang="zh-CN" dirty="0">
                <a:solidFill>
                  <a:schemeClr val="accent2"/>
                </a:solidFill>
                <a:latin typeface="Menlo"/>
              </a:rPr>
              <a:t>match</a:t>
            </a:r>
            <a:r>
              <a:rPr lang="en-US" altLang="zh-CN" dirty="0"/>
              <a:t> arms must use refutable patterns, except for the last arm, which should match any remaining values with an irrefutable pattern. </a:t>
            </a:r>
            <a:endParaRPr lang="en-US" altLang="zh-CN" sz="2400" dirty="0">
              <a:latin typeface="Menlo"/>
            </a:endParaRPr>
          </a:p>
        </p:txBody>
      </p:sp>
    </p:spTree>
    <p:extLst>
      <p:ext uri="{BB962C8B-B14F-4D97-AF65-F5344CB8AC3E}">
        <p14:creationId xmlns:p14="http://schemas.microsoft.com/office/powerpoint/2010/main" val="17094396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Pattern Syntax</a:t>
            </a:r>
            <a:br>
              <a:rPr lang="en-US" altLang="zh-CN" dirty="0"/>
            </a:br>
            <a:r>
              <a:rPr kumimoji="1" lang="en-US" altLang="zh-CN" sz="1800" dirty="0">
                <a:solidFill>
                  <a:schemeClr val="tx1">
                    <a:tint val="75000"/>
                  </a:schemeClr>
                </a:solidFill>
              </a:rPr>
              <a:t>Matching Literals</a:t>
            </a:r>
            <a:endParaRPr kumimoji="1" lang="zh-CN" altLang="en-US" sz="1800" dirty="0">
              <a:solidFill>
                <a:schemeClr val="tx1">
                  <a:tint val="75000"/>
                </a:schemeClr>
              </a:solidFill>
            </a:endParaRPr>
          </a:p>
        </p:txBody>
      </p:sp>
      <p:sp>
        <p:nvSpPr>
          <p:cNvPr id="3" name="内容占位符 2"/>
          <p:cNvSpPr>
            <a:spLocks noGrp="1"/>
          </p:cNvSpPr>
          <p:nvPr>
            <p:ph idx="1"/>
          </p:nvPr>
        </p:nvSpPr>
        <p:spPr/>
        <p:txBody>
          <a:bodyPr>
            <a:normAutofit fontScale="92500" lnSpcReduction="10000"/>
          </a:bodyPr>
          <a:lstStyle/>
          <a:p>
            <a:r>
              <a:rPr lang="zh-CN" altLang="en-US" dirty="0" smtClean="0">
                <a:latin typeface="Menlo"/>
              </a:rPr>
              <a:t>参考</a:t>
            </a:r>
            <a:r>
              <a:rPr lang="zh-CN" altLang="en-US" dirty="0" smtClean="0">
                <a:latin typeface="Menlo"/>
                <a:hlinkClick r:id="rId2"/>
              </a:rPr>
              <a:t>这里</a:t>
            </a:r>
            <a:r>
              <a:rPr lang="zh-CN" altLang="en-US" dirty="0" smtClean="0">
                <a:latin typeface="Menlo"/>
              </a:rPr>
              <a:t>了解更多</a:t>
            </a:r>
            <a:r>
              <a:rPr lang="en-US" altLang="zh-CN" dirty="0" smtClean="0">
                <a:latin typeface="Menlo"/>
              </a:rPr>
              <a:t>literal pattern</a:t>
            </a:r>
          </a:p>
          <a:p>
            <a:endParaRPr lang="en-US" altLang="zh-CN" dirty="0" smtClean="0">
              <a:latin typeface="Menlo"/>
            </a:endParaRPr>
          </a:p>
          <a:p>
            <a:pPr marL="0" indent="0">
              <a:buNone/>
            </a:pPr>
            <a:r>
              <a:rPr lang="en-US" altLang="zh-CN" dirty="0" smtClean="0">
                <a:latin typeface="Menlo"/>
              </a:rPr>
              <a:t>   </a:t>
            </a:r>
            <a:r>
              <a:rPr lang="en-US" altLang="zh-CN" b="1" dirty="0" smtClean="0">
                <a:latin typeface="Menlo"/>
              </a:rPr>
              <a:t>for</a:t>
            </a:r>
            <a:r>
              <a:rPr lang="en-US" altLang="zh-CN" dirty="0" smtClean="0">
                <a:latin typeface="Menlo"/>
              </a:rPr>
              <a:t> </a:t>
            </a:r>
            <a:r>
              <a:rPr lang="en-US" altLang="zh-CN" dirty="0" err="1">
                <a:latin typeface="Menlo"/>
              </a:rPr>
              <a:t>i</a:t>
            </a:r>
            <a:r>
              <a:rPr lang="en-US" altLang="zh-CN" dirty="0">
                <a:latin typeface="Menlo"/>
              </a:rPr>
              <a:t> in -2..5 {</a:t>
            </a:r>
          </a:p>
          <a:p>
            <a:pPr marL="0" indent="0">
              <a:buNone/>
            </a:pPr>
            <a:r>
              <a:rPr lang="en-US" altLang="zh-CN" dirty="0">
                <a:latin typeface="Menlo"/>
              </a:rPr>
              <a:t>        match </a:t>
            </a:r>
            <a:r>
              <a:rPr lang="en-US" altLang="zh-CN" dirty="0" err="1">
                <a:latin typeface="Menlo"/>
              </a:rPr>
              <a:t>i</a:t>
            </a:r>
            <a:r>
              <a:rPr lang="en-US" altLang="zh-CN" dirty="0">
                <a:latin typeface="Menlo"/>
              </a:rPr>
              <a:t> {</a:t>
            </a:r>
          </a:p>
          <a:p>
            <a:pPr marL="0" indent="0">
              <a:buNone/>
            </a:pPr>
            <a:r>
              <a:rPr lang="en-US" altLang="zh-CN" dirty="0">
                <a:latin typeface="Menlo"/>
              </a:rPr>
              <a:t>            -1 =&gt; </a:t>
            </a:r>
            <a:r>
              <a:rPr lang="en-US" altLang="zh-CN" dirty="0" err="1">
                <a:latin typeface="Menlo"/>
              </a:rPr>
              <a:t>println</a:t>
            </a:r>
            <a:r>
              <a:rPr lang="en-US" altLang="zh-CN" dirty="0">
                <a:latin typeface="Menlo"/>
              </a:rPr>
              <a:t>!("minus one"),</a:t>
            </a:r>
          </a:p>
          <a:p>
            <a:pPr marL="0" indent="0">
              <a:buNone/>
            </a:pPr>
            <a:r>
              <a:rPr lang="en-US" altLang="zh-CN" dirty="0">
                <a:latin typeface="Menlo"/>
              </a:rPr>
              <a:t>            1 =&gt; </a:t>
            </a:r>
            <a:r>
              <a:rPr lang="en-US" altLang="zh-CN" dirty="0" err="1">
                <a:latin typeface="Menlo"/>
              </a:rPr>
              <a:t>println</a:t>
            </a:r>
            <a:r>
              <a:rPr lang="en-US" altLang="zh-CN" dirty="0">
                <a:latin typeface="Menlo"/>
              </a:rPr>
              <a:t>!("one"),</a:t>
            </a:r>
          </a:p>
          <a:p>
            <a:pPr marL="0" indent="0">
              <a:buNone/>
            </a:pPr>
            <a:r>
              <a:rPr lang="en-US" altLang="zh-CN" dirty="0">
                <a:latin typeface="Menlo"/>
              </a:rPr>
              <a:t>            2 | 4 =&gt; </a:t>
            </a:r>
            <a:r>
              <a:rPr lang="en-US" altLang="zh-CN" dirty="0" err="1">
                <a:latin typeface="Menlo"/>
              </a:rPr>
              <a:t>println</a:t>
            </a:r>
            <a:r>
              <a:rPr lang="en-US" altLang="zh-CN" dirty="0">
                <a:latin typeface="Menlo"/>
              </a:rPr>
              <a:t>!("two or a four"),</a:t>
            </a:r>
          </a:p>
          <a:p>
            <a:pPr marL="0" indent="0">
              <a:buNone/>
            </a:pPr>
            <a:r>
              <a:rPr lang="en-US" altLang="zh-CN" dirty="0">
                <a:latin typeface="Menlo"/>
              </a:rPr>
              <a:t>            _ =&gt; </a:t>
            </a:r>
            <a:r>
              <a:rPr lang="en-US" altLang="zh-CN" dirty="0" err="1">
                <a:latin typeface="Menlo"/>
              </a:rPr>
              <a:t>println</a:t>
            </a:r>
            <a:r>
              <a:rPr lang="en-US" altLang="zh-CN" dirty="0">
                <a:latin typeface="Menlo"/>
              </a:rPr>
              <a:t>!("others"),</a:t>
            </a:r>
          </a:p>
          <a:p>
            <a:pPr marL="0" indent="0">
              <a:buNone/>
            </a:pPr>
            <a:r>
              <a:rPr lang="en-US" altLang="zh-CN" dirty="0">
                <a:latin typeface="Menlo"/>
              </a:rPr>
              <a:t>        }</a:t>
            </a:r>
          </a:p>
          <a:p>
            <a:pPr marL="0" indent="0">
              <a:buNone/>
            </a:pPr>
            <a:r>
              <a:rPr lang="en-US" altLang="zh-CN" dirty="0">
                <a:latin typeface="Menlo"/>
              </a:rPr>
              <a:t>   </a:t>
            </a:r>
            <a:r>
              <a:rPr lang="en-US" altLang="zh-CN" dirty="0" smtClean="0">
                <a:latin typeface="Menlo"/>
              </a:rPr>
              <a:t>}</a:t>
            </a:r>
          </a:p>
          <a:p>
            <a:pPr marL="0" indent="0">
              <a:buNone/>
            </a:pPr>
            <a:endParaRPr lang="en-US" altLang="zh-CN" dirty="0">
              <a:latin typeface="Menlo"/>
            </a:endParaRPr>
          </a:p>
          <a:p>
            <a:pPr marL="0" indent="0">
              <a:buNone/>
            </a:pPr>
            <a:endParaRPr lang="zh-CN" altLang="en-US" dirty="0">
              <a:latin typeface="Menlo"/>
            </a:endParaRPr>
          </a:p>
        </p:txBody>
      </p:sp>
    </p:spTree>
    <p:extLst>
      <p:ext uri="{BB962C8B-B14F-4D97-AF65-F5344CB8AC3E}">
        <p14:creationId xmlns:p14="http://schemas.microsoft.com/office/powerpoint/2010/main" val="24874078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Pattern Syntax</a:t>
            </a:r>
            <a:br>
              <a:rPr lang="en-US" altLang="zh-CN" dirty="0"/>
            </a:br>
            <a:r>
              <a:rPr kumimoji="1" lang="en-US" altLang="zh-CN" sz="1800" dirty="0">
                <a:solidFill>
                  <a:schemeClr val="tx1">
                    <a:tint val="75000"/>
                  </a:schemeClr>
                </a:solidFill>
              </a:rPr>
              <a:t>Matching Named Variables</a:t>
            </a:r>
            <a:endParaRPr kumimoji="1" lang="zh-CN" altLang="en-US" sz="1800" dirty="0">
              <a:solidFill>
                <a:schemeClr val="tx1">
                  <a:tint val="75000"/>
                </a:schemeClr>
              </a:solidFill>
            </a:endParaRPr>
          </a:p>
        </p:txBody>
      </p:sp>
      <p:sp>
        <p:nvSpPr>
          <p:cNvPr id="3" name="内容占位符 2"/>
          <p:cNvSpPr>
            <a:spLocks noGrp="1"/>
          </p:cNvSpPr>
          <p:nvPr>
            <p:ph idx="1"/>
          </p:nvPr>
        </p:nvSpPr>
        <p:spPr/>
        <p:txBody>
          <a:bodyPr>
            <a:normAutofit fontScale="85000" lnSpcReduction="10000"/>
          </a:bodyPr>
          <a:lstStyle/>
          <a:p>
            <a:endParaRPr lang="en-US" altLang="zh-CN" dirty="0" smtClean="0">
              <a:latin typeface="Menlo"/>
            </a:endParaRPr>
          </a:p>
          <a:p>
            <a:pPr marL="0" indent="0">
              <a:buNone/>
            </a:pPr>
            <a:r>
              <a:rPr lang="en-US" altLang="zh-CN" b="1" dirty="0" smtClean="0">
                <a:latin typeface="Menlo"/>
              </a:rPr>
              <a:t>let</a:t>
            </a:r>
            <a:r>
              <a:rPr lang="en-US" altLang="zh-CN" dirty="0" smtClean="0">
                <a:latin typeface="Menlo"/>
              </a:rPr>
              <a:t> </a:t>
            </a:r>
            <a:r>
              <a:rPr lang="en-US" altLang="zh-CN" dirty="0">
                <a:latin typeface="Menlo"/>
              </a:rPr>
              <a:t>x = Some(5);</a:t>
            </a:r>
          </a:p>
          <a:p>
            <a:pPr marL="0" indent="0">
              <a:buNone/>
            </a:pPr>
            <a:r>
              <a:rPr lang="en-US" altLang="zh-CN" b="1" dirty="0" smtClean="0">
                <a:latin typeface="Menlo"/>
              </a:rPr>
              <a:t>let</a:t>
            </a:r>
            <a:r>
              <a:rPr lang="en-US" altLang="zh-CN" dirty="0" smtClean="0">
                <a:latin typeface="Menlo"/>
              </a:rPr>
              <a:t> </a:t>
            </a:r>
            <a:r>
              <a:rPr lang="en-US" altLang="zh-CN" dirty="0">
                <a:latin typeface="Menlo"/>
              </a:rPr>
              <a:t>y = 10;</a:t>
            </a:r>
          </a:p>
          <a:p>
            <a:pPr marL="0" indent="0">
              <a:buNone/>
            </a:pPr>
            <a:endParaRPr lang="en-US" altLang="zh-CN" dirty="0">
              <a:latin typeface="Menlo"/>
            </a:endParaRPr>
          </a:p>
          <a:p>
            <a:pPr marL="0" indent="0">
              <a:buNone/>
            </a:pPr>
            <a:r>
              <a:rPr lang="en-US" altLang="zh-CN" b="1" dirty="0" smtClean="0">
                <a:latin typeface="Menlo"/>
              </a:rPr>
              <a:t>match</a:t>
            </a:r>
            <a:r>
              <a:rPr lang="en-US" altLang="zh-CN" dirty="0" smtClean="0">
                <a:latin typeface="Menlo"/>
              </a:rPr>
              <a:t> </a:t>
            </a:r>
            <a:r>
              <a:rPr lang="en-US" altLang="zh-CN" dirty="0">
                <a:latin typeface="Menlo"/>
              </a:rPr>
              <a:t>x {</a:t>
            </a:r>
          </a:p>
          <a:p>
            <a:pPr marL="0" indent="0">
              <a:buNone/>
            </a:pPr>
            <a:r>
              <a:rPr lang="en-US" altLang="zh-CN" dirty="0" smtClean="0">
                <a:latin typeface="Menlo"/>
              </a:rPr>
              <a:t>  Some(50</a:t>
            </a:r>
            <a:r>
              <a:rPr lang="en-US" altLang="zh-CN" dirty="0">
                <a:latin typeface="Menlo"/>
              </a:rPr>
              <a:t>) =&gt; </a:t>
            </a:r>
            <a:r>
              <a:rPr lang="en-US" altLang="zh-CN" dirty="0" err="1">
                <a:latin typeface="Menlo"/>
              </a:rPr>
              <a:t>println</a:t>
            </a:r>
            <a:r>
              <a:rPr lang="en-US" altLang="zh-CN" dirty="0">
                <a:latin typeface="Menlo"/>
              </a:rPr>
              <a:t>!("Got 50"),</a:t>
            </a:r>
          </a:p>
          <a:p>
            <a:pPr marL="0" indent="0">
              <a:buNone/>
            </a:pPr>
            <a:r>
              <a:rPr lang="en-US" altLang="zh-CN" dirty="0" smtClean="0">
                <a:latin typeface="Menlo"/>
              </a:rPr>
              <a:t>  Some(y</a:t>
            </a:r>
            <a:r>
              <a:rPr lang="en-US" altLang="zh-CN" dirty="0">
                <a:latin typeface="Menlo"/>
              </a:rPr>
              <a:t>) =&gt; </a:t>
            </a:r>
            <a:r>
              <a:rPr lang="en-US" altLang="zh-CN" dirty="0" err="1">
                <a:latin typeface="Menlo"/>
              </a:rPr>
              <a:t>println</a:t>
            </a:r>
            <a:r>
              <a:rPr lang="en-US" altLang="zh-CN" dirty="0">
                <a:latin typeface="Menlo"/>
              </a:rPr>
              <a:t>!("Matched, y = {:?}", y),</a:t>
            </a:r>
          </a:p>
          <a:p>
            <a:pPr marL="0" indent="0">
              <a:buNone/>
            </a:pPr>
            <a:r>
              <a:rPr lang="en-US" altLang="zh-CN" dirty="0" smtClean="0">
                <a:latin typeface="Menlo"/>
              </a:rPr>
              <a:t>  _ </a:t>
            </a:r>
            <a:r>
              <a:rPr lang="en-US" altLang="zh-CN" dirty="0">
                <a:latin typeface="Menlo"/>
              </a:rPr>
              <a:t>=&gt; </a:t>
            </a:r>
            <a:r>
              <a:rPr lang="en-US" altLang="zh-CN" dirty="0" err="1">
                <a:latin typeface="Menlo"/>
              </a:rPr>
              <a:t>println</a:t>
            </a:r>
            <a:r>
              <a:rPr lang="en-US" altLang="zh-CN" dirty="0">
                <a:latin typeface="Menlo"/>
              </a:rPr>
              <a:t>!("Default case, x = {:?}", x),</a:t>
            </a:r>
          </a:p>
          <a:p>
            <a:pPr marL="0" indent="0">
              <a:buNone/>
            </a:pPr>
            <a:r>
              <a:rPr lang="en-US" altLang="zh-CN" dirty="0" smtClean="0">
                <a:latin typeface="Menlo"/>
              </a:rPr>
              <a:t>}</a:t>
            </a:r>
            <a:endParaRPr lang="en-US" altLang="zh-CN" dirty="0">
              <a:latin typeface="Menlo"/>
            </a:endParaRPr>
          </a:p>
          <a:p>
            <a:pPr marL="0" indent="0">
              <a:buNone/>
            </a:pPr>
            <a:endParaRPr lang="en-US" altLang="zh-CN" dirty="0">
              <a:latin typeface="Menlo"/>
            </a:endParaRPr>
          </a:p>
          <a:p>
            <a:pPr marL="0" indent="0">
              <a:buNone/>
            </a:pPr>
            <a:r>
              <a:rPr lang="en-US" altLang="zh-CN" dirty="0" err="1" smtClean="0">
                <a:latin typeface="Menlo"/>
              </a:rPr>
              <a:t>println</a:t>
            </a:r>
            <a:r>
              <a:rPr lang="en-US" altLang="zh-CN" dirty="0">
                <a:latin typeface="Menlo"/>
              </a:rPr>
              <a:t>!("at the end: x = {:?}, y = {:?}", x, y);</a:t>
            </a:r>
          </a:p>
          <a:p>
            <a:pPr marL="0" indent="0">
              <a:buNone/>
            </a:pPr>
            <a:endParaRPr lang="zh-CN" altLang="en-US" dirty="0">
              <a:latin typeface="Menlo"/>
            </a:endParaRPr>
          </a:p>
        </p:txBody>
      </p:sp>
      <p:sp>
        <p:nvSpPr>
          <p:cNvPr id="4" name="Right Arrow 10"/>
          <p:cNvSpPr/>
          <p:nvPr/>
        </p:nvSpPr>
        <p:spPr>
          <a:xfrm>
            <a:off x="169985" y="3873805"/>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Right Arrow 10"/>
          <p:cNvSpPr/>
          <p:nvPr/>
        </p:nvSpPr>
        <p:spPr>
          <a:xfrm>
            <a:off x="169984" y="4247539"/>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矩形 6"/>
          <p:cNvSpPr/>
          <p:nvPr/>
        </p:nvSpPr>
        <p:spPr>
          <a:xfrm>
            <a:off x="2581275" y="2532365"/>
            <a:ext cx="4914900" cy="923330"/>
          </a:xfrm>
          <a:prstGeom prst="rect">
            <a:avLst/>
          </a:prstGeom>
        </p:spPr>
        <p:txBody>
          <a:bodyPr wrap="square">
            <a:spAutoFit/>
          </a:bodyPr>
          <a:lstStyle/>
          <a:p>
            <a:r>
              <a:rPr lang="zh-CN" altLang="en-US" dirty="0" smtClean="0">
                <a:solidFill>
                  <a:srgbClr val="FF0000"/>
                </a:solidFill>
                <a:latin typeface="Menlo"/>
              </a:rPr>
              <a:t>match</a:t>
            </a:r>
            <a:r>
              <a:rPr lang="zh-CN" altLang="en-US" dirty="0" smtClean="0">
                <a:solidFill>
                  <a:srgbClr val="FF0000"/>
                </a:solidFill>
              </a:rPr>
              <a:t> expression </a:t>
            </a:r>
            <a:r>
              <a:rPr lang="en-US" altLang="zh-CN" dirty="0" smtClean="0">
                <a:solidFill>
                  <a:srgbClr val="FF0000"/>
                </a:solidFill>
              </a:rPr>
              <a:t>introduce </a:t>
            </a:r>
            <a:r>
              <a:rPr lang="zh-CN" altLang="en-US" dirty="0">
                <a:solidFill>
                  <a:srgbClr val="FF0000"/>
                </a:solidFill>
              </a:rPr>
              <a:t>new scope </a:t>
            </a:r>
            <a:r>
              <a:rPr lang="zh-CN" altLang="en-US" dirty="0" smtClean="0">
                <a:solidFill>
                  <a:srgbClr val="FF0000"/>
                </a:solidFill>
              </a:rPr>
              <a:t>, </a:t>
            </a:r>
            <a:r>
              <a:rPr lang="zh-CN" altLang="en-US" dirty="0">
                <a:solidFill>
                  <a:srgbClr val="FF0000"/>
                </a:solidFill>
              </a:rPr>
              <a:t>this is a new </a:t>
            </a:r>
            <a:r>
              <a:rPr lang="zh-CN" altLang="en-US" dirty="0">
                <a:solidFill>
                  <a:srgbClr val="FF0000"/>
                </a:solidFill>
                <a:latin typeface="Menlo"/>
              </a:rPr>
              <a:t>y</a:t>
            </a:r>
            <a:r>
              <a:rPr lang="zh-CN" altLang="en-US" dirty="0">
                <a:solidFill>
                  <a:srgbClr val="FF0000"/>
                </a:solidFill>
              </a:rPr>
              <a:t> </a:t>
            </a:r>
            <a:r>
              <a:rPr lang="zh-CN" altLang="en-US" dirty="0" smtClean="0">
                <a:solidFill>
                  <a:srgbClr val="FF0000"/>
                </a:solidFill>
              </a:rPr>
              <a:t>variable</a:t>
            </a:r>
            <a:r>
              <a:rPr lang="en-US" altLang="zh-CN" dirty="0">
                <a:solidFill>
                  <a:srgbClr val="FF0000"/>
                </a:solidFill>
              </a:rPr>
              <a:t>. </a:t>
            </a:r>
            <a:r>
              <a:rPr lang="en-US" altLang="zh-CN" dirty="0">
                <a:solidFill>
                  <a:srgbClr val="FF0000"/>
                </a:solidFill>
                <a:latin typeface="Menlo"/>
              </a:rPr>
              <a:t>y</a:t>
            </a:r>
            <a:r>
              <a:rPr lang="en-US" altLang="zh-CN" dirty="0">
                <a:solidFill>
                  <a:srgbClr val="FF0000"/>
                </a:solidFill>
              </a:rPr>
              <a:t> binding will match any value inside a Some, which is what we have in </a:t>
            </a:r>
            <a:r>
              <a:rPr lang="en-US" altLang="zh-CN" dirty="0">
                <a:solidFill>
                  <a:srgbClr val="FF0000"/>
                </a:solidFill>
                <a:latin typeface="Menlo"/>
              </a:rPr>
              <a:t>x</a:t>
            </a:r>
            <a:endParaRPr lang="zh-CN" altLang="en-US" dirty="0">
              <a:solidFill>
                <a:srgbClr val="FF0000"/>
              </a:solidFill>
              <a:latin typeface="Menlo"/>
            </a:endParaRPr>
          </a:p>
        </p:txBody>
      </p:sp>
      <p:cxnSp>
        <p:nvCxnSpPr>
          <p:cNvPr id="8" name="Straight Arrow Connector 6"/>
          <p:cNvCxnSpPr/>
          <p:nvPr/>
        </p:nvCxnSpPr>
        <p:spPr>
          <a:xfrm flipH="1">
            <a:off x="2066925" y="3426435"/>
            <a:ext cx="542925" cy="89473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6"/>
          <p:cNvCxnSpPr/>
          <p:nvPr/>
        </p:nvCxnSpPr>
        <p:spPr>
          <a:xfrm flipH="1" flipV="1">
            <a:off x="904877" y="5197471"/>
            <a:ext cx="628648" cy="1778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1704975" y="4987249"/>
            <a:ext cx="5791200" cy="646331"/>
          </a:xfrm>
          <a:prstGeom prst="rect">
            <a:avLst/>
          </a:prstGeom>
        </p:spPr>
        <p:txBody>
          <a:bodyPr wrap="square">
            <a:spAutoFit/>
          </a:bodyPr>
          <a:lstStyle/>
          <a:p>
            <a:r>
              <a:rPr lang="en-US" altLang="zh-CN" dirty="0">
                <a:solidFill>
                  <a:srgbClr val="FF0000"/>
                </a:solidFill>
              </a:rPr>
              <a:t>When the </a:t>
            </a:r>
            <a:r>
              <a:rPr lang="en-US" altLang="zh-CN" dirty="0">
                <a:solidFill>
                  <a:srgbClr val="FF0000"/>
                </a:solidFill>
                <a:latin typeface="Menlo"/>
              </a:rPr>
              <a:t>match</a:t>
            </a:r>
            <a:r>
              <a:rPr lang="en-US" altLang="zh-CN" dirty="0">
                <a:solidFill>
                  <a:srgbClr val="FF0000"/>
                </a:solidFill>
              </a:rPr>
              <a:t> expression is done, its scope ends, and so does the scope of the inner </a:t>
            </a:r>
            <a:r>
              <a:rPr lang="en-US" altLang="zh-CN" dirty="0">
                <a:solidFill>
                  <a:srgbClr val="FF0000"/>
                </a:solidFill>
                <a:latin typeface="Menlo"/>
              </a:rPr>
              <a:t>y</a:t>
            </a:r>
            <a:endParaRPr lang="zh-CN" altLang="en-US" dirty="0">
              <a:solidFill>
                <a:srgbClr val="FF0000"/>
              </a:solidFill>
              <a:latin typeface="Menlo"/>
            </a:endParaRPr>
          </a:p>
        </p:txBody>
      </p:sp>
    </p:spTree>
    <p:extLst>
      <p:ext uri="{BB962C8B-B14F-4D97-AF65-F5344CB8AC3E}">
        <p14:creationId xmlns:p14="http://schemas.microsoft.com/office/powerpoint/2010/main" val="321558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7" grpId="0"/>
      <p:bldP spid="1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Pattern Syntax</a:t>
            </a:r>
            <a:br>
              <a:rPr lang="en-US" altLang="zh-CN" dirty="0" smtClean="0"/>
            </a:br>
            <a:r>
              <a:rPr kumimoji="1" lang="en-US" altLang="zh-CN" sz="1800" dirty="0">
                <a:solidFill>
                  <a:schemeClr val="tx1">
                    <a:tint val="75000"/>
                  </a:schemeClr>
                </a:solidFill>
              </a:rPr>
              <a:t>Matching Multiple Patterns</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825625"/>
            <a:ext cx="7886700" cy="4889500"/>
          </a:xfrm>
        </p:spPr>
        <p:txBody>
          <a:bodyPr>
            <a:normAutofit fontScale="47500" lnSpcReduction="20000"/>
          </a:bodyPr>
          <a:lstStyle/>
          <a:p>
            <a:r>
              <a:rPr lang="en-US" altLang="zh-CN" sz="4400" dirty="0" smtClean="0">
                <a:solidFill>
                  <a:schemeClr val="accent2"/>
                </a:solidFill>
                <a:latin typeface="Menlo"/>
              </a:rPr>
              <a:t>|</a:t>
            </a:r>
            <a:r>
              <a:rPr lang="en-US" altLang="zh-CN" sz="4400" dirty="0" smtClean="0">
                <a:latin typeface="Menlo"/>
              </a:rPr>
              <a:t> means </a:t>
            </a:r>
            <a:r>
              <a:rPr lang="en-US" altLang="zh-CN" sz="4400" i="1" dirty="0" smtClean="0">
                <a:latin typeface="Menlo"/>
              </a:rPr>
              <a:t>or</a:t>
            </a:r>
          </a:p>
          <a:p>
            <a:r>
              <a:rPr lang="en-US" altLang="zh-CN" sz="4400" dirty="0">
                <a:solidFill>
                  <a:schemeClr val="accent2"/>
                </a:solidFill>
                <a:latin typeface="Menlo"/>
              </a:rPr>
              <a:t>..=</a:t>
            </a:r>
            <a:r>
              <a:rPr lang="en-US" altLang="zh-CN" sz="4400" dirty="0">
                <a:latin typeface="Menlo"/>
              </a:rPr>
              <a:t> </a:t>
            </a:r>
            <a:r>
              <a:rPr lang="en-US" altLang="zh-CN" sz="4400" dirty="0"/>
              <a:t>match to an </a:t>
            </a:r>
            <a:r>
              <a:rPr lang="en-US" altLang="zh-CN" sz="4400" i="1" dirty="0"/>
              <a:t>inclusive</a:t>
            </a:r>
            <a:r>
              <a:rPr lang="en-US" altLang="zh-CN" sz="4400" dirty="0"/>
              <a:t> range</a:t>
            </a:r>
            <a:endParaRPr lang="en-US" altLang="zh-CN" sz="4400" dirty="0" smtClean="0">
              <a:latin typeface="Menlo"/>
            </a:endParaRPr>
          </a:p>
          <a:p>
            <a:endParaRPr lang="en-US" altLang="zh-CN" dirty="0" smtClean="0">
              <a:latin typeface="Menlo"/>
            </a:endParaRPr>
          </a:p>
          <a:p>
            <a:pPr marL="0" indent="0">
              <a:buNone/>
            </a:pPr>
            <a:r>
              <a:rPr lang="en-US" altLang="zh-CN" sz="4000" dirty="0">
                <a:latin typeface="Menlo"/>
              </a:rPr>
              <a:t> </a:t>
            </a:r>
            <a:r>
              <a:rPr lang="en-US" altLang="zh-CN" sz="4000" b="1" dirty="0">
                <a:latin typeface="Menlo"/>
              </a:rPr>
              <a:t>let</a:t>
            </a:r>
            <a:r>
              <a:rPr lang="en-US" altLang="zh-CN" sz="4000" dirty="0">
                <a:latin typeface="Menlo"/>
              </a:rPr>
              <a:t> x = Some(2);</a:t>
            </a:r>
          </a:p>
          <a:p>
            <a:pPr marL="0" indent="0">
              <a:buNone/>
            </a:pPr>
            <a:r>
              <a:rPr lang="en-US" altLang="zh-CN" sz="4000" dirty="0">
                <a:latin typeface="Menlo"/>
              </a:rPr>
              <a:t> </a:t>
            </a:r>
            <a:r>
              <a:rPr lang="en-US" altLang="zh-CN" sz="4000" b="1" dirty="0" smtClean="0">
                <a:latin typeface="Menlo"/>
              </a:rPr>
              <a:t>match</a:t>
            </a:r>
            <a:r>
              <a:rPr lang="en-US" altLang="zh-CN" sz="4000" dirty="0" smtClean="0">
                <a:latin typeface="Menlo"/>
              </a:rPr>
              <a:t> </a:t>
            </a:r>
            <a:r>
              <a:rPr lang="en-US" altLang="zh-CN" sz="4000" dirty="0">
                <a:latin typeface="Menlo"/>
              </a:rPr>
              <a:t>x {</a:t>
            </a:r>
          </a:p>
          <a:p>
            <a:pPr marL="0" indent="0">
              <a:buNone/>
            </a:pPr>
            <a:r>
              <a:rPr lang="en-US" altLang="zh-CN" sz="4000" dirty="0">
                <a:latin typeface="Menlo"/>
              </a:rPr>
              <a:t> </a:t>
            </a:r>
            <a:r>
              <a:rPr lang="en-US" altLang="zh-CN" sz="4000" dirty="0" smtClean="0">
                <a:latin typeface="Menlo"/>
              </a:rPr>
              <a:t>   </a:t>
            </a:r>
            <a:r>
              <a:rPr lang="en-US" altLang="zh-CN" sz="4000" dirty="0">
                <a:latin typeface="Menlo"/>
              </a:rPr>
              <a:t>Some(1) | Some(2) =&gt; </a:t>
            </a:r>
            <a:r>
              <a:rPr lang="en-US" altLang="zh-CN" sz="4000" dirty="0" err="1">
                <a:latin typeface="Menlo"/>
              </a:rPr>
              <a:t>println</a:t>
            </a:r>
            <a:r>
              <a:rPr lang="en-US" altLang="zh-CN" sz="4000" dirty="0">
                <a:latin typeface="Menlo"/>
              </a:rPr>
              <a:t>!("one or two"),</a:t>
            </a:r>
          </a:p>
          <a:p>
            <a:pPr marL="0" indent="0">
              <a:buNone/>
            </a:pPr>
            <a:r>
              <a:rPr lang="en-US" altLang="zh-CN" sz="4000" dirty="0">
                <a:latin typeface="Menlo"/>
              </a:rPr>
              <a:t> </a:t>
            </a:r>
            <a:r>
              <a:rPr lang="en-US" altLang="zh-CN" sz="4000" dirty="0" smtClean="0">
                <a:latin typeface="Menlo"/>
              </a:rPr>
              <a:t>   </a:t>
            </a:r>
            <a:r>
              <a:rPr lang="en-US" altLang="zh-CN" sz="4000" dirty="0">
                <a:latin typeface="Menlo"/>
              </a:rPr>
              <a:t>Some(x) =&gt; </a:t>
            </a:r>
            <a:r>
              <a:rPr lang="en-US" altLang="zh-CN" sz="4000" dirty="0" err="1">
                <a:latin typeface="Menlo"/>
              </a:rPr>
              <a:t>println</a:t>
            </a:r>
            <a:r>
              <a:rPr lang="en-US" altLang="zh-CN" sz="4000" dirty="0">
                <a:latin typeface="Menlo"/>
              </a:rPr>
              <a:t>!("{}", x),</a:t>
            </a:r>
          </a:p>
          <a:p>
            <a:pPr marL="0" indent="0">
              <a:buNone/>
            </a:pPr>
            <a:r>
              <a:rPr lang="en-US" altLang="zh-CN" sz="4000" dirty="0">
                <a:latin typeface="Menlo"/>
              </a:rPr>
              <a:t> </a:t>
            </a:r>
            <a:r>
              <a:rPr lang="en-US" altLang="zh-CN" sz="4000" dirty="0" smtClean="0">
                <a:latin typeface="Menlo"/>
              </a:rPr>
              <a:t>   </a:t>
            </a:r>
            <a:r>
              <a:rPr lang="en-US" altLang="zh-CN" sz="4000" dirty="0">
                <a:latin typeface="Menlo"/>
              </a:rPr>
              <a:t>_ =&gt; </a:t>
            </a:r>
            <a:r>
              <a:rPr lang="en-US" altLang="zh-CN" sz="4000" dirty="0" err="1">
                <a:latin typeface="Menlo"/>
              </a:rPr>
              <a:t>println</a:t>
            </a:r>
            <a:r>
              <a:rPr lang="en-US" altLang="zh-CN" sz="4000" dirty="0">
                <a:latin typeface="Menlo"/>
              </a:rPr>
              <a:t>!("anything"),</a:t>
            </a:r>
          </a:p>
          <a:p>
            <a:pPr marL="0" indent="0">
              <a:buNone/>
            </a:pPr>
            <a:r>
              <a:rPr lang="en-US" altLang="zh-CN" sz="4000" dirty="0">
                <a:latin typeface="Menlo"/>
              </a:rPr>
              <a:t> </a:t>
            </a:r>
            <a:r>
              <a:rPr lang="en-US" altLang="zh-CN" sz="4000" dirty="0" smtClean="0">
                <a:latin typeface="Menlo"/>
              </a:rPr>
              <a:t>}</a:t>
            </a:r>
            <a:endParaRPr lang="en-US" altLang="zh-CN" sz="4000" dirty="0">
              <a:latin typeface="Menlo"/>
            </a:endParaRPr>
          </a:p>
          <a:p>
            <a:pPr marL="0" indent="0">
              <a:buNone/>
            </a:pPr>
            <a:endParaRPr lang="en-US" altLang="zh-CN" sz="4000" dirty="0">
              <a:latin typeface="Menlo"/>
            </a:endParaRPr>
          </a:p>
          <a:p>
            <a:pPr marL="0" indent="0">
              <a:buNone/>
            </a:pPr>
            <a:r>
              <a:rPr lang="en-US" altLang="zh-CN" sz="4000" dirty="0">
                <a:latin typeface="Menlo"/>
              </a:rPr>
              <a:t> </a:t>
            </a:r>
            <a:r>
              <a:rPr lang="en-US" altLang="zh-CN" sz="4000" b="1" dirty="0" smtClean="0">
                <a:latin typeface="Menlo"/>
              </a:rPr>
              <a:t>let</a:t>
            </a:r>
            <a:r>
              <a:rPr lang="en-US" altLang="zh-CN" sz="4000" dirty="0" smtClean="0">
                <a:latin typeface="Menlo"/>
              </a:rPr>
              <a:t> </a:t>
            </a:r>
            <a:r>
              <a:rPr lang="en-US" altLang="zh-CN" sz="4000" dirty="0">
                <a:latin typeface="Menlo"/>
              </a:rPr>
              <a:t>x = 5;</a:t>
            </a:r>
          </a:p>
          <a:p>
            <a:pPr marL="0" indent="0">
              <a:buNone/>
            </a:pPr>
            <a:r>
              <a:rPr lang="en-US" altLang="zh-CN" sz="4000" dirty="0">
                <a:latin typeface="Menlo"/>
              </a:rPr>
              <a:t> </a:t>
            </a:r>
            <a:r>
              <a:rPr lang="en-US" altLang="zh-CN" sz="4000" b="1" dirty="0" smtClean="0">
                <a:latin typeface="Menlo"/>
              </a:rPr>
              <a:t>match</a:t>
            </a:r>
            <a:r>
              <a:rPr lang="en-US" altLang="zh-CN" sz="4000" dirty="0" smtClean="0">
                <a:latin typeface="Menlo"/>
              </a:rPr>
              <a:t> </a:t>
            </a:r>
            <a:r>
              <a:rPr lang="en-US" altLang="zh-CN" sz="4000" dirty="0">
                <a:latin typeface="Menlo"/>
              </a:rPr>
              <a:t>x {</a:t>
            </a:r>
          </a:p>
          <a:p>
            <a:pPr marL="0" indent="0">
              <a:buNone/>
            </a:pPr>
            <a:r>
              <a:rPr lang="en-US" altLang="zh-CN" sz="4000" dirty="0">
                <a:latin typeface="Menlo"/>
              </a:rPr>
              <a:t> </a:t>
            </a:r>
            <a:r>
              <a:rPr lang="en-US" altLang="zh-CN" sz="4000" dirty="0" smtClean="0">
                <a:latin typeface="Menlo"/>
              </a:rPr>
              <a:t>   </a:t>
            </a:r>
            <a:r>
              <a:rPr lang="en-US" altLang="zh-CN" sz="4000" dirty="0">
                <a:latin typeface="Menlo"/>
              </a:rPr>
              <a:t>1..=5 =&gt; </a:t>
            </a:r>
            <a:r>
              <a:rPr lang="en-US" altLang="zh-CN" sz="4000" dirty="0" err="1">
                <a:latin typeface="Menlo"/>
              </a:rPr>
              <a:t>println</a:t>
            </a:r>
            <a:r>
              <a:rPr lang="en-US" altLang="zh-CN" sz="4000" dirty="0">
                <a:latin typeface="Menlo"/>
              </a:rPr>
              <a:t>!("[1,5]"),</a:t>
            </a:r>
          </a:p>
          <a:p>
            <a:pPr marL="0" indent="0">
              <a:buNone/>
            </a:pPr>
            <a:r>
              <a:rPr lang="en-US" altLang="zh-CN" sz="4000" dirty="0">
                <a:latin typeface="Menlo"/>
              </a:rPr>
              <a:t> </a:t>
            </a:r>
            <a:r>
              <a:rPr lang="en-US" altLang="zh-CN" sz="4000" dirty="0" smtClean="0">
                <a:latin typeface="Menlo"/>
              </a:rPr>
              <a:t>   </a:t>
            </a:r>
            <a:r>
              <a:rPr lang="en-US" altLang="zh-CN" sz="4000" dirty="0">
                <a:latin typeface="Menlo"/>
              </a:rPr>
              <a:t>_ =&gt; </a:t>
            </a:r>
            <a:r>
              <a:rPr lang="en-US" altLang="zh-CN" sz="4000" dirty="0" err="1">
                <a:latin typeface="Menlo"/>
              </a:rPr>
              <a:t>println</a:t>
            </a:r>
            <a:r>
              <a:rPr lang="en-US" altLang="zh-CN" sz="4000" dirty="0">
                <a:latin typeface="Menlo"/>
              </a:rPr>
              <a:t>!("anything"),</a:t>
            </a:r>
          </a:p>
          <a:p>
            <a:pPr marL="0" indent="0">
              <a:buNone/>
            </a:pPr>
            <a:r>
              <a:rPr lang="en-US" altLang="zh-CN" sz="4000" dirty="0">
                <a:latin typeface="Menlo"/>
              </a:rPr>
              <a:t> </a:t>
            </a:r>
            <a:r>
              <a:rPr lang="en-US" altLang="zh-CN" sz="4000" dirty="0" smtClean="0">
                <a:latin typeface="Menlo"/>
              </a:rPr>
              <a:t>}</a:t>
            </a:r>
            <a:endParaRPr lang="zh-CN" altLang="en-US" sz="4000" dirty="0">
              <a:latin typeface="Menlo"/>
            </a:endParaRPr>
          </a:p>
        </p:txBody>
      </p:sp>
      <p:sp>
        <p:nvSpPr>
          <p:cNvPr id="4" name="圆角矩形 3"/>
          <p:cNvSpPr/>
          <p:nvPr/>
        </p:nvSpPr>
        <p:spPr>
          <a:xfrm>
            <a:off x="1095375" y="5400675"/>
            <a:ext cx="809625" cy="352425"/>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p>
        </p:txBody>
      </p:sp>
      <p:cxnSp>
        <p:nvCxnSpPr>
          <p:cNvPr id="5" name="Straight Arrow Connector 6"/>
          <p:cNvCxnSpPr/>
          <p:nvPr/>
        </p:nvCxnSpPr>
        <p:spPr>
          <a:xfrm flipH="1">
            <a:off x="1905000" y="4822823"/>
            <a:ext cx="857250" cy="6540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2838450" y="4453491"/>
            <a:ext cx="5791200" cy="369332"/>
          </a:xfrm>
          <a:prstGeom prst="rect">
            <a:avLst/>
          </a:prstGeom>
        </p:spPr>
        <p:txBody>
          <a:bodyPr wrap="square">
            <a:spAutoFit/>
          </a:bodyPr>
          <a:lstStyle/>
          <a:p>
            <a:r>
              <a:rPr lang="en-US" altLang="zh-CN" dirty="0">
                <a:solidFill>
                  <a:srgbClr val="FF0000"/>
                </a:solidFill>
              </a:rPr>
              <a:t>Ranges are only allowed with numeric values or </a:t>
            </a:r>
            <a:r>
              <a:rPr lang="en-US" altLang="zh-CN" dirty="0">
                <a:solidFill>
                  <a:srgbClr val="FF0000"/>
                </a:solidFill>
                <a:latin typeface="Menlo"/>
              </a:rPr>
              <a:t>char</a:t>
            </a:r>
            <a:r>
              <a:rPr lang="en-US" altLang="zh-CN" dirty="0">
                <a:solidFill>
                  <a:srgbClr val="FF0000"/>
                </a:solidFill>
              </a:rPr>
              <a:t> values</a:t>
            </a:r>
            <a:endParaRPr lang="zh-CN" altLang="en-US" dirty="0">
              <a:solidFill>
                <a:srgbClr val="FF0000"/>
              </a:solidFill>
              <a:latin typeface="Menlo"/>
            </a:endParaRPr>
          </a:p>
        </p:txBody>
      </p:sp>
    </p:spTree>
    <p:extLst>
      <p:ext uri="{BB962C8B-B14F-4D97-AF65-F5344CB8AC3E}">
        <p14:creationId xmlns:p14="http://schemas.microsoft.com/office/powerpoint/2010/main" val="383430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Pattern Syntax – </a:t>
            </a:r>
            <a:r>
              <a:rPr lang="en-US" altLang="zh-CN" dirty="0" err="1" smtClean="0"/>
              <a:t>Destructuring</a:t>
            </a:r>
            <a:r>
              <a:rPr lang="en-US" altLang="zh-CN" dirty="0" smtClean="0"/>
              <a:t/>
            </a:r>
            <a:br>
              <a:rPr lang="en-US" altLang="zh-CN" dirty="0" smtClean="0"/>
            </a:br>
            <a:r>
              <a:rPr kumimoji="1" lang="en-US" altLang="zh-CN" sz="1800" dirty="0" err="1">
                <a:solidFill>
                  <a:schemeClr val="tx1">
                    <a:tint val="75000"/>
                  </a:schemeClr>
                </a:solidFill>
              </a:rPr>
              <a:t>structs</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825625"/>
            <a:ext cx="7886700" cy="4889500"/>
          </a:xfrm>
        </p:spPr>
        <p:txBody>
          <a:bodyPr>
            <a:normAutofit lnSpcReduction="10000"/>
          </a:bodyPr>
          <a:lstStyle/>
          <a:p>
            <a:pPr marL="0" indent="0">
              <a:buNone/>
            </a:pPr>
            <a:r>
              <a:rPr lang="en-US" altLang="zh-CN" sz="2400" b="1" dirty="0" err="1" smtClean="0">
                <a:latin typeface="Menlo"/>
              </a:rPr>
              <a:t>struct</a:t>
            </a:r>
            <a:r>
              <a:rPr lang="en-US" altLang="zh-CN" sz="2400" dirty="0" smtClean="0">
                <a:latin typeface="Menlo"/>
              </a:rPr>
              <a:t> </a:t>
            </a:r>
            <a:r>
              <a:rPr lang="en-US" altLang="zh-CN" sz="2400" dirty="0">
                <a:latin typeface="Menlo"/>
              </a:rPr>
              <a:t>Point { x: i32,  y: i32 }</a:t>
            </a:r>
          </a:p>
          <a:p>
            <a:pPr marL="0" indent="0">
              <a:buNone/>
            </a:pPr>
            <a:r>
              <a:rPr lang="en-US" altLang="zh-CN" sz="2400" b="1" dirty="0" smtClean="0">
                <a:latin typeface="Menlo"/>
              </a:rPr>
              <a:t>let</a:t>
            </a:r>
            <a:r>
              <a:rPr lang="en-US" altLang="zh-CN" sz="2400" dirty="0" smtClean="0">
                <a:latin typeface="Menlo"/>
              </a:rPr>
              <a:t> </a:t>
            </a:r>
            <a:r>
              <a:rPr lang="en-US" altLang="zh-CN" sz="2400" dirty="0">
                <a:latin typeface="Menlo"/>
              </a:rPr>
              <a:t>p = Point { x: 0, y: 7 };</a:t>
            </a:r>
          </a:p>
          <a:p>
            <a:pPr marL="0" indent="0">
              <a:buNone/>
            </a:pPr>
            <a:r>
              <a:rPr lang="en-US" altLang="zh-CN" sz="2400" b="1" dirty="0" smtClean="0">
                <a:latin typeface="Menlo"/>
              </a:rPr>
              <a:t>let</a:t>
            </a:r>
            <a:r>
              <a:rPr lang="en-US" altLang="zh-CN" sz="2400" dirty="0" smtClean="0">
                <a:latin typeface="Menlo"/>
              </a:rPr>
              <a:t> </a:t>
            </a:r>
            <a:r>
              <a:rPr lang="en-US" altLang="zh-CN" sz="2400" dirty="0">
                <a:latin typeface="Menlo"/>
              </a:rPr>
              <a:t>Point { x: a, y: b } = p;</a:t>
            </a:r>
          </a:p>
          <a:p>
            <a:pPr marL="0" indent="0">
              <a:buNone/>
            </a:pPr>
            <a:r>
              <a:rPr lang="en-US" altLang="zh-CN" sz="2400" b="1" dirty="0" smtClean="0">
                <a:latin typeface="Menlo"/>
              </a:rPr>
              <a:t>let</a:t>
            </a:r>
            <a:r>
              <a:rPr lang="en-US" altLang="zh-CN" sz="2400" dirty="0" smtClean="0">
                <a:latin typeface="Menlo"/>
              </a:rPr>
              <a:t> </a:t>
            </a:r>
            <a:r>
              <a:rPr lang="en-US" altLang="zh-CN" sz="2400" dirty="0">
                <a:latin typeface="Menlo"/>
              </a:rPr>
              <a:t>Point { x, y } = p;</a:t>
            </a:r>
          </a:p>
          <a:p>
            <a:pPr marL="0" indent="0">
              <a:buNone/>
            </a:pPr>
            <a:r>
              <a:rPr lang="en-US" altLang="zh-CN" sz="2400" dirty="0">
                <a:latin typeface="Menlo"/>
              </a:rPr>
              <a:t>    </a:t>
            </a:r>
          </a:p>
          <a:p>
            <a:pPr marL="0" indent="0">
              <a:buNone/>
            </a:pPr>
            <a:r>
              <a:rPr lang="en-US" altLang="zh-CN" sz="2400" b="1" dirty="0" smtClean="0">
                <a:latin typeface="Menlo"/>
              </a:rPr>
              <a:t>match</a:t>
            </a:r>
            <a:r>
              <a:rPr lang="en-US" altLang="zh-CN" sz="2400" dirty="0" smtClean="0">
                <a:latin typeface="Menlo"/>
              </a:rPr>
              <a:t> </a:t>
            </a:r>
            <a:r>
              <a:rPr lang="en-US" altLang="zh-CN" sz="2400" dirty="0">
                <a:latin typeface="Menlo"/>
              </a:rPr>
              <a:t>p {</a:t>
            </a:r>
          </a:p>
          <a:p>
            <a:pPr marL="0" indent="0">
              <a:buNone/>
            </a:pPr>
            <a:r>
              <a:rPr lang="en-US" altLang="zh-CN" sz="2400" dirty="0" smtClean="0">
                <a:latin typeface="Menlo"/>
              </a:rPr>
              <a:t>  Point </a:t>
            </a:r>
            <a:r>
              <a:rPr lang="en-US" altLang="zh-CN" sz="2400" dirty="0">
                <a:latin typeface="Menlo"/>
              </a:rPr>
              <a:t>{ x, y: 0 } =&gt; </a:t>
            </a:r>
            <a:r>
              <a:rPr lang="en-US" altLang="zh-CN" sz="2400" dirty="0" err="1">
                <a:latin typeface="Menlo"/>
              </a:rPr>
              <a:t>println</a:t>
            </a:r>
            <a:r>
              <a:rPr lang="en-US" altLang="zh-CN" sz="2400" dirty="0">
                <a:latin typeface="Menlo"/>
              </a:rPr>
              <a:t>!("On the x axis at {}", x),</a:t>
            </a:r>
          </a:p>
          <a:p>
            <a:pPr marL="0" indent="0">
              <a:buNone/>
            </a:pPr>
            <a:r>
              <a:rPr lang="en-US" altLang="zh-CN" sz="2400" dirty="0" smtClean="0">
                <a:latin typeface="Menlo"/>
              </a:rPr>
              <a:t>  Point </a:t>
            </a:r>
            <a:r>
              <a:rPr lang="en-US" altLang="zh-CN" sz="2400" dirty="0">
                <a:latin typeface="Menlo"/>
              </a:rPr>
              <a:t>{ x: 0, y } =&gt; </a:t>
            </a:r>
            <a:r>
              <a:rPr lang="en-US" altLang="zh-CN" sz="2400" dirty="0" err="1">
                <a:latin typeface="Menlo"/>
              </a:rPr>
              <a:t>println</a:t>
            </a:r>
            <a:r>
              <a:rPr lang="en-US" altLang="zh-CN" sz="2400" dirty="0">
                <a:latin typeface="Menlo"/>
              </a:rPr>
              <a:t>!("On the y axis at {}", y),</a:t>
            </a:r>
          </a:p>
          <a:p>
            <a:pPr marL="0" indent="0">
              <a:buNone/>
            </a:pPr>
            <a:r>
              <a:rPr lang="en-US" altLang="zh-CN" sz="2400" dirty="0" smtClean="0">
                <a:latin typeface="Menlo"/>
              </a:rPr>
              <a:t>  Point </a:t>
            </a:r>
            <a:r>
              <a:rPr lang="en-US" altLang="zh-CN" sz="2400" dirty="0">
                <a:latin typeface="Menlo"/>
              </a:rPr>
              <a:t>{ x, y } =&gt; </a:t>
            </a:r>
            <a:r>
              <a:rPr lang="en-US" altLang="zh-CN" sz="2400" dirty="0" err="1">
                <a:latin typeface="Menlo"/>
              </a:rPr>
              <a:t>println</a:t>
            </a:r>
            <a:r>
              <a:rPr lang="en-US" altLang="zh-CN" sz="2400" dirty="0">
                <a:latin typeface="Menlo"/>
              </a:rPr>
              <a:t>!("On neither axis: ({}, {})", x, y),</a:t>
            </a:r>
          </a:p>
          <a:p>
            <a:pPr marL="0" indent="0">
              <a:buNone/>
            </a:pPr>
            <a:r>
              <a:rPr lang="en-US" altLang="zh-CN" sz="2400" dirty="0" smtClean="0">
                <a:latin typeface="Menlo"/>
              </a:rPr>
              <a:t>}</a:t>
            </a:r>
            <a:endParaRPr lang="zh-CN" altLang="en-US" sz="2400" dirty="0">
              <a:latin typeface="Menlo"/>
            </a:endParaRPr>
          </a:p>
        </p:txBody>
      </p:sp>
    </p:spTree>
    <p:extLst>
      <p:ext uri="{BB962C8B-B14F-4D97-AF65-F5344CB8AC3E}">
        <p14:creationId xmlns:p14="http://schemas.microsoft.com/office/powerpoint/2010/main" val="16906711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Pattern Syntax – </a:t>
            </a:r>
            <a:r>
              <a:rPr lang="en-US" altLang="zh-CN" dirty="0" err="1" smtClean="0"/>
              <a:t>Destructuring</a:t>
            </a:r>
            <a:r>
              <a:rPr lang="en-US" altLang="zh-CN" dirty="0" smtClean="0"/>
              <a:t/>
            </a:r>
            <a:br>
              <a:rPr lang="en-US" altLang="zh-CN" dirty="0" smtClean="0"/>
            </a:br>
            <a:r>
              <a:rPr kumimoji="1" lang="en-US" altLang="zh-CN" sz="1800" dirty="0" err="1" smtClean="0">
                <a:solidFill>
                  <a:schemeClr val="tx1">
                    <a:tint val="75000"/>
                  </a:schemeClr>
                </a:solidFill>
              </a:rPr>
              <a:t>enums</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825625"/>
            <a:ext cx="7886700" cy="4889500"/>
          </a:xfrm>
        </p:spPr>
        <p:txBody>
          <a:bodyPr>
            <a:normAutofit fontScale="62500" lnSpcReduction="20000"/>
          </a:bodyPr>
          <a:lstStyle/>
          <a:p>
            <a:pPr marL="0" indent="0">
              <a:buNone/>
            </a:pPr>
            <a:r>
              <a:rPr lang="en-US" altLang="zh-CN" sz="2400" b="1" dirty="0" err="1">
                <a:latin typeface="Menlo"/>
              </a:rPr>
              <a:t>enum</a:t>
            </a:r>
            <a:r>
              <a:rPr lang="en-US" altLang="zh-CN" sz="2400" dirty="0">
                <a:latin typeface="Menlo"/>
              </a:rPr>
              <a:t> Message {</a:t>
            </a:r>
          </a:p>
          <a:p>
            <a:pPr marL="0" indent="0">
              <a:buNone/>
            </a:pPr>
            <a:r>
              <a:rPr lang="en-US" altLang="zh-CN" sz="2400" dirty="0">
                <a:latin typeface="Menlo"/>
              </a:rPr>
              <a:t>	Quit,</a:t>
            </a:r>
          </a:p>
          <a:p>
            <a:pPr marL="0" indent="0">
              <a:buNone/>
            </a:pPr>
            <a:r>
              <a:rPr lang="en-US" altLang="zh-CN" sz="2400" dirty="0">
                <a:latin typeface="Menlo"/>
              </a:rPr>
              <a:t>	Move { x: i32, y: i32 },</a:t>
            </a:r>
          </a:p>
          <a:p>
            <a:pPr marL="0" indent="0">
              <a:buNone/>
            </a:pPr>
            <a:r>
              <a:rPr lang="en-US" altLang="zh-CN" sz="2400" dirty="0">
                <a:latin typeface="Menlo"/>
              </a:rPr>
              <a:t>	Write(String),</a:t>
            </a:r>
          </a:p>
          <a:p>
            <a:pPr marL="0" indent="0">
              <a:buNone/>
            </a:pPr>
            <a:r>
              <a:rPr lang="en-US" altLang="zh-CN" sz="2400" dirty="0">
                <a:latin typeface="Menlo"/>
              </a:rPr>
              <a:t>	</a:t>
            </a:r>
            <a:r>
              <a:rPr lang="en-US" altLang="zh-CN" sz="2400" dirty="0" err="1">
                <a:latin typeface="Menlo"/>
              </a:rPr>
              <a:t>ChangeColor</a:t>
            </a:r>
            <a:r>
              <a:rPr lang="en-US" altLang="zh-CN" sz="2400" dirty="0">
                <a:latin typeface="Menlo"/>
              </a:rPr>
              <a:t>(i32, i32, i32),</a:t>
            </a:r>
          </a:p>
          <a:p>
            <a:pPr marL="0" indent="0">
              <a:buNone/>
            </a:pPr>
            <a:r>
              <a:rPr lang="en-US" altLang="zh-CN" sz="2400" dirty="0">
                <a:latin typeface="Menlo"/>
              </a:rPr>
              <a:t>}</a:t>
            </a:r>
          </a:p>
          <a:p>
            <a:pPr marL="0" indent="0">
              <a:buNone/>
            </a:pPr>
            <a:r>
              <a:rPr lang="en-US" altLang="zh-CN" sz="2400" b="1" dirty="0">
                <a:latin typeface="Menlo"/>
              </a:rPr>
              <a:t>let</a:t>
            </a:r>
            <a:r>
              <a:rPr lang="en-US" altLang="zh-CN" sz="2400" dirty="0">
                <a:latin typeface="Menlo"/>
              </a:rPr>
              <a:t> </a:t>
            </a:r>
            <a:r>
              <a:rPr lang="en-US" altLang="zh-CN" sz="2400" dirty="0" err="1">
                <a:latin typeface="Menlo"/>
              </a:rPr>
              <a:t>msg</a:t>
            </a:r>
            <a:r>
              <a:rPr lang="en-US" altLang="zh-CN" sz="2400" dirty="0">
                <a:latin typeface="Menlo"/>
              </a:rPr>
              <a:t> = Message::</a:t>
            </a:r>
            <a:r>
              <a:rPr lang="en-US" altLang="zh-CN" sz="2400" dirty="0" err="1">
                <a:latin typeface="Menlo"/>
              </a:rPr>
              <a:t>ChangeColor</a:t>
            </a:r>
            <a:r>
              <a:rPr lang="en-US" altLang="zh-CN" sz="2400" dirty="0">
                <a:latin typeface="Menlo"/>
              </a:rPr>
              <a:t>(0, 160, 255);</a:t>
            </a:r>
          </a:p>
          <a:p>
            <a:pPr marL="0" indent="0">
              <a:buNone/>
            </a:pPr>
            <a:endParaRPr lang="en-US" altLang="zh-CN" sz="2400" dirty="0">
              <a:latin typeface="Menlo"/>
            </a:endParaRPr>
          </a:p>
          <a:p>
            <a:pPr marL="0" indent="0">
              <a:buNone/>
            </a:pPr>
            <a:r>
              <a:rPr lang="en-US" altLang="zh-CN" sz="2400" b="1" dirty="0">
                <a:latin typeface="Menlo"/>
              </a:rPr>
              <a:t>match</a:t>
            </a:r>
            <a:r>
              <a:rPr lang="en-US" altLang="zh-CN" sz="2400" dirty="0">
                <a:latin typeface="Menlo"/>
              </a:rPr>
              <a:t> </a:t>
            </a:r>
            <a:r>
              <a:rPr lang="en-US" altLang="zh-CN" sz="2400" dirty="0" err="1">
                <a:latin typeface="Menlo"/>
              </a:rPr>
              <a:t>msg</a:t>
            </a:r>
            <a:r>
              <a:rPr lang="en-US" altLang="zh-CN" sz="2400" dirty="0">
                <a:latin typeface="Menlo"/>
              </a:rPr>
              <a:t> {</a:t>
            </a:r>
          </a:p>
          <a:p>
            <a:pPr marL="0" indent="0">
              <a:buNone/>
            </a:pPr>
            <a:r>
              <a:rPr lang="en-US" altLang="zh-CN" sz="2400" dirty="0" smtClean="0">
                <a:latin typeface="Menlo"/>
              </a:rPr>
              <a:t>  Message</a:t>
            </a:r>
            <a:r>
              <a:rPr lang="en-US" altLang="zh-CN" sz="2400" dirty="0">
                <a:latin typeface="Menlo"/>
              </a:rPr>
              <a:t>::Quit =&gt; </a:t>
            </a:r>
            <a:r>
              <a:rPr lang="en-US" altLang="zh-CN" sz="2400" dirty="0" err="1">
                <a:latin typeface="Menlo"/>
              </a:rPr>
              <a:t>println</a:t>
            </a:r>
            <a:r>
              <a:rPr lang="en-US" altLang="zh-CN" sz="2400" dirty="0">
                <a:latin typeface="Menlo"/>
              </a:rPr>
              <a:t>!("The Quit variant has no data to </a:t>
            </a:r>
            <a:r>
              <a:rPr lang="en-US" altLang="zh-CN" sz="2400" dirty="0" err="1">
                <a:latin typeface="Menlo"/>
              </a:rPr>
              <a:t>destructure</a:t>
            </a:r>
            <a:r>
              <a:rPr lang="en-US" altLang="zh-CN" sz="2400" dirty="0">
                <a:latin typeface="Menlo"/>
              </a:rPr>
              <a:t>."),</a:t>
            </a:r>
          </a:p>
          <a:p>
            <a:pPr marL="0" indent="0">
              <a:buNone/>
            </a:pPr>
            <a:r>
              <a:rPr lang="en-US" altLang="zh-CN" sz="2400" dirty="0" smtClean="0">
                <a:latin typeface="Menlo"/>
              </a:rPr>
              <a:t>  Message</a:t>
            </a:r>
            <a:r>
              <a:rPr lang="en-US" altLang="zh-CN" sz="2400" dirty="0">
                <a:latin typeface="Menlo"/>
              </a:rPr>
              <a:t>::Move { x, y } =&gt; </a:t>
            </a:r>
            <a:r>
              <a:rPr lang="en-US" altLang="zh-CN" sz="2400" dirty="0" err="1">
                <a:latin typeface="Menlo"/>
              </a:rPr>
              <a:t>println</a:t>
            </a:r>
            <a:r>
              <a:rPr lang="en-US" altLang="zh-CN" sz="2400" dirty="0">
                <a:latin typeface="Menlo"/>
              </a:rPr>
              <a:t>!("Move </a:t>
            </a:r>
            <a:r>
              <a:rPr lang="en-US" altLang="zh-CN" sz="2400" dirty="0" smtClean="0">
                <a:latin typeface="Menlo"/>
              </a:rPr>
              <a:t>to ({}, {}) </a:t>
            </a:r>
            <a:r>
              <a:rPr lang="en-US" altLang="zh-CN" sz="2400" dirty="0">
                <a:latin typeface="Menlo"/>
              </a:rPr>
              <a:t>direction</a:t>
            </a:r>
            <a:r>
              <a:rPr lang="en-US" altLang="zh-CN" sz="2400" dirty="0" smtClean="0">
                <a:latin typeface="Menlo"/>
              </a:rPr>
              <a:t>", </a:t>
            </a:r>
            <a:r>
              <a:rPr lang="en-US" altLang="zh-CN" sz="2400" dirty="0">
                <a:latin typeface="Menlo"/>
              </a:rPr>
              <a:t>x, y),</a:t>
            </a:r>
          </a:p>
          <a:p>
            <a:pPr marL="0" indent="0">
              <a:buNone/>
            </a:pPr>
            <a:r>
              <a:rPr lang="en-US" altLang="zh-CN" sz="2400" dirty="0" smtClean="0">
                <a:latin typeface="Menlo"/>
              </a:rPr>
              <a:t>  Message</a:t>
            </a:r>
            <a:r>
              <a:rPr lang="en-US" altLang="zh-CN" sz="2400" dirty="0">
                <a:latin typeface="Menlo"/>
              </a:rPr>
              <a:t>::Write(text) =&gt; </a:t>
            </a:r>
            <a:r>
              <a:rPr lang="en-US" altLang="zh-CN" sz="2400" dirty="0" err="1">
                <a:latin typeface="Menlo"/>
              </a:rPr>
              <a:t>println</a:t>
            </a:r>
            <a:r>
              <a:rPr lang="en-US" altLang="zh-CN" sz="2400" dirty="0">
                <a:latin typeface="Menlo"/>
              </a:rPr>
              <a:t>!("Text message: {}", text),</a:t>
            </a:r>
          </a:p>
          <a:p>
            <a:pPr marL="0" indent="0">
              <a:buNone/>
            </a:pPr>
            <a:r>
              <a:rPr lang="en-US" altLang="zh-CN" sz="2400" dirty="0" smtClean="0">
                <a:latin typeface="Menlo"/>
              </a:rPr>
              <a:t>  Message</a:t>
            </a:r>
            <a:r>
              <a:rPr lang="en-US" altLang="zh-CN" sz="2400" dirty="0">
                <a:latin typeface="Menlo"/>
              </a:rPr>
              <a:t>::</a:t>
            </a:r>
            <a:r>
              <a:rPr lang="en-US" altLang="zh-CN" sz="2400" dirty="0" err="1">
                <a:latin typeface="Menlo"/>
              </a:rPr>
              <a:t>ChangeColor</a:t>
            </a:r>
            <a:r>
              <a:rPr lang="en-US" altLang="zh-CN" sz="2400" dirty="0">
                <a:latin typeface="Menlo"/>
              </a:rPr>
              <a:t>(r, g, b) =&gt; {</a:t>
            </a:r>
          </a:p>
          <a:p>
            <a:pPr marL="0" indent="0">
              <a:buNone/>
            </a:pPr>
            <a:r>
              <a:rPr lang="en-US" altLang="zh-CN" sz="2400" dirty="0" smtClean="0">
                <a:latin typeface="Menlo"/>
              </a:rPr>
              <a:t>    </a:t>
            </a:r>
            <a:r>
              <a:rPr lang="en-US" altLang="zh-CN" sz="2400" dirty="0" err="1" smtClean="0">
                <a:latin typeface="Menlo"/>
              </a:rPr>
              <a:t>println</a:t>
            </a:r>
            <a:r>
              <a:rPr lang="en-US" altLang="zh-CN" sz="2400" dirty="0">
                <a:latin typeface="Menlo"/>
              </a:rPr>
              <a:t>!("Change the color to red {}, green {}, and blue {}", r, g, b);</a:t>
            </a:r>
          </a:p>
          <a:p>
            <a:pPr marL="0" indent="0">
              <a:buNone/>
            </a:pPr>
            <a:r>
              <a:rPr lang="en-US" altLang="zh-CN" sz="2400" dirty="0" smtClean="0">
                <a:latin typeface="Menlo"/>
              </a:rPr>
              <a:t>  }</a:t>
            </a:r>
            <a:endParaRPr lang="en-US" altLang="zh-CN" sz="2400" dirty="0">
              <a:latin typeface="Menlo"/>
            </a:endParaRPr>
          </a:p>
          <a:p>
            <a:pPr marL="0" indent="0">
              <a:buNone/>
            </a:pPr>
            <a:r>
              <a:rPr lang="en-US" altLang="zh-CN" sz="2400" dirty="0">
                <a:latin typeface="Menlo"/>
              </a:rPr>
              <a:t>}</a:t>
            </a:r>
            <a:endParaRPr lang="en-US" altLang="zh-CN" sz="2400" dirty="0" smtClean="0">
              <a:latin typeface="Menlo"/>
            </a:endParaRPr>
          </a:p>
        </p:txBody>
      </p:sp>
    </p:spTree>
    <p:extLst>
      <p:ext uri="{BB962C8B-B14F-4D97-AF65-F5344CB8AC3E}">
        <p14:creationId xmlns:p14="http://schemas.microsoft.com/office/powerpoint/2010/main" val="11994993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Pattern Syntax – </a:t>
            </a:r>
            <a:r>
              <a:rPr lang="en-US" altLang="zh-CN" dirty="0" err="1" smtClean="0"/>
              <a:t>Destructuring</a:t>
            </a:r>
            <a:r>
              <a:rPr lang="en-US" altLang="zh-CN" dirty="0" smtClean="0"/>
              <a:t/>
            </a:r>
            <a:br>
              <a:rPr lang="en-US" altLang="zh-CN" dirty="0" smtClean="0"/>
            </a:br>
            <a:r>
              <a:rPr kumimoji="1" lang="en-US" altLang="zh-CN" sz="1800" dirty="0">
                <a:solidFill>
                  <a:schemeClr val="tx1">
                    <a:tint val="75000"/>
                  </a:schemeClr>
                </a:solidFill>
              </a:rPr>
              <a:t>Nested </a:t>
            </a:r>
            <a:r>
              <a:rPr kumimoji="1" lang="en-US" altLang="zh-CN" sz="1800" dirty="0" err="1">
                <a:solidFill>
                  <a:schemeClr val="tx1">
                    <a:tint val="75000"/>
                  </a:schemeClr>
                </a:solidFill>
              </a:rPr>
              <a:t>Structs</a:t>
            </a:r>
            <a:r>
              <a:rPr kumimoji="1" lang="en-US" altLang="zh-CN" sz="1800" dirty="0">
                <a:solidFill>
                  <a:schemeClr val="tx1">
                    <a:tint val="75000"/>
                  </a:schemeClr>
                </a:solidFill>
              </a:rPr>
              <a:t> and </a:t>
            </a:r>
            <a:r>
              <a:rPr kumimoji="1" lang="en-US" altLang="zh-CN" sz="1800" dirty="0" err="1">
                <a:solidFill>
                  <a:schemeClr val="tx1">
                    <a:tint val="75000"/>
                  </a:schemeClr>
                </a:solidFill>
              </a:rPr>
              <a:t>Enums</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730375"/>
            <a:ext cx="7886700" cy="4889500"/>
          </a:xfrm>
        </p:spPr>
        <p:txBody>
          <a:bodyPr>
            <a:noAutofit/>
          </a:bodyPr>
          <a:lstStyle/>
          <a:p>
            <a:pPr marL="0" indent="0">
              <a:buNone/>
            </a:pPr>
            <a:r>
              <a:rPr lang="en-US" altLang="zh-CN" sz="1300" b="1" dirty="0" err="1">
                <a:latin typeface="Menlo"/>
              </a:rPr>
              <a:t>enum</a:t>
            </a:r>
            <a:r>
              <a:rPr lang="en-US" altLang="zh-CN" sz="1300" dirty="0">
                <a:latin typeface="Menlo"/>
              </a:rPr>
              <a:t> Color {</a:t>
            </a:r>
          </a:p>
          <a:p>
            <a:pPr marL="0" indent="0">
              <a:buNone/>
            </a:pPr>
            <a:r>
              <a:rPr lang="en-US" altLang="zh-CN" sz="1300" dirty="0">
                <a:latin typeface="Menlo"/>
              </a:rPr>
              <a:t>	</a:t>
            </a:r>
            <a:r>
              <a:rPr lang="en-US" altLang="zh-CN" sz="1300" dirty="0" err="1">
                <a:latin typeface="Menlo"/>
              </a:rPr>
              <a:t>Rgb</a:t>
            </a:r>
            <a:r>
              <a:rPr lang="en-US" altLang="zh-CN" sz="1300" dirty="0">
                <a:latin typeface="Menlo"/>
              </a:rPr>
              <a:t>(i32, i32, i32),</a:t>
            </a:r>
          </a:p>
          <a:p>
            <a:pPr marL="0" indent="0">
              <a:buNone/>
            </a:pPr>
            <a:r>
              <a:rPr lang="en-US" altLang="zh-CN" sz="1300" dirty="0">
                <a:latin typeface="Menlo"/>
              </a:rPr>
              <a:t>	</a:t>
            </a:r>
            <a:r>
              <a:rPr lang="en-US" altLang="zh-CN" sz="1300" dirty="0" err="1">
                <a:latin typeface="Menlo"/>
              </a:rPr>
              <a:t>Hsv</a:t>
            </a:r>
            <a:r>
              <a:rPr lang="en-US" altLang="zh-CN" sz="1300" dirty="0">
                <a:latin typeface="Menlo"/>
              </a:rPr>
              <a:t>(i32, i32, i32),</a:t>
            </a:r>
          </a:p>
          <a:p>
            <a:pPr marL="0" indent="0">
              <a:buNone/>
            </a:pPr>
            <a:r>
              <a:rPr lang="en-US" altLang="zh-CN" sz="1300" dirty="0">
                <a:latin typeface="Menlo"/>
              </a:rPr>
              <a:t>}</a:t>
            </a:r>
          </a:p>
          <a:p>
            <a:pPr marL="0" indent="0">
              <a:buNone/>
            </a:pPr>
            <a:r>
              <a:rPr lang="en-US" altLang="zh-CN" sz="1300" b="1" dirty="0" err="1" smtClean="0">
                <a:latin typeface="Menlo"/>
              </a:rPr>
              <a:t>enum</a:t>
            </a:r>
            <a:r>
              <a:rPr lang="en-US" altLang="zh-CN" sz="1300" dirty="0" smtClean="0">
                <a:latin typeface="Menlo"/>
              </a:rPr>
              <a:t> </a:t>
            </a:r>
            <a:r>
              <a:rPr lang="en-US" altLang="zh-CN" sz="1300" dirty="0">
                <a:latin typeface="Menlo"/>
              </a:rPr>
              <a:t>Message {</a:t>
            </a:r>
          </a:p>
          <a:p>
            <a:pPr marL="0" indent="0">
              <a:buNone/>
            </a:pPr>
            <a:r>
              <a:rPr lang="en-US" altLang="zh-CN" sz="1300" dirty="0">
                <a:latin typeface="Menlo"/>
              </a:rPr>
              <a:t>	Quit,</a:t>
            </a:r>
          </a:p>
          <a:p>
            <a:pPr marL="0" indent="0">
              <a:buNone/>
            </a:pPr>
            <a:r>
              <a:rPr lang="en-US" altLang="zh-CN" sz="1300" dirty="0">
                <a:latin typeface="Menlo"/>
              </a:rPr>
              <a:t>	Move { x: i32, y: i32 },</a:t>
            </a:r>
          </a:p>
          <a:p>
            <a:pPr marL="0" indent="0">
              <a:buNone/>
            </a:pPr>
            <a:r>
              <a:rPr lang="en-US" altLang="zh-CN" sz="1300" dirty="0">
                <a:latin typeface="Menlo"/>
              </a:rPr>
              <a:t>	Write(String),</a:t>
            </a:r>
          </a:p>
          <a:p>
            <a:pPr marL="0" indent="0">
              <a:buNone/>
            </a:pPr>
            <a:r>
              <a:rPr lang="en-US" altLang="zh-CN" sz="1300" dirty="0">
                <a:latin typeface="Menlo"/>
              </a:rPr>
              <a:t>	Color(Color),</a:t>
            </a:r>
          </a:p>
          <a:p>
            <a:pPr marL="0" indent="0">
              <a:buNone/>
            </a:pPr>
            <a:r>
              <a:rPr lang="en-US" altLang="zh-CN" sz="1300" dirty="0">
                <a:latin typeface="Menlo"/>
              </a:rPr>
              <a:t>}</a:t>
            </a:r>
          </a:p>
          <a:p>
            <a:pPr marL="0" indent="0">
              <a:buNone/>
            </a:pPr>
            <a:r>
              <a:rPr lang="en-US" altLang="zh-CN" sz="1300" b="1" dirty="0">
                <a:latin typeface="Menlo"/>
              </a:rPr>
              <a:t>let</a:t>
            </a:r>
            <a:r>
              <a:rPr lang="en-US" altLang="zh-CN" sz="1300" dirty="0">
                <a:latin typeface="Menlo"/>
              </a:rPr>
              <a:t> </a:t>
            </a:r>
            <a:r>
              <a:rPr lang="en-US" altLang="zh-CN" sz="1300" dirty="0" err="1">
                <a:latin typeface="Menlo"/>
              </a:rPr>
              <a:t>msg</a:t>
            </a:r>
            <a:r>
              <a:rPr lang="en-US" altLang="zh-CN" sz="1300" dirty="0">
                <a:latin typeface="Menlo"/>
              </a:rPr>
              <a:t> = Message::Color(Color::</a:t>
            </a:r>
            <a:r>
              <a:rPr lang="en-US" altLang="zh-CN" sz="1300" dirty="0" err="1">
                <a:latin typeface="Menlo"/>
              </a:rPr>
              <a:t>Hsv</a:t>
            </a:r>
            <a:r>
              <a:rPr lang="en-US" altLang="zh-CN" sz="1300" dirty="0">
                <a:latin typeface="Menlo"/>
              </a:rPr>
              <a:t>(0, 160, 255));</a:t>
            </a:r>
          </a:p>
          <a:p>
            <a:pPr marL="0" indent="0">
              <a:buNone/>
            </a:pPr>
            <a:r>
              <a:rPr lang="en-US" altLang="zh-CN" sz="1300" b="1" dirty="0">
                <a:latin typeface="Menlo"/>
              </a:rPr>
              <a:t>match</a:t>
            </a:r>
            <a:r>
              <a:rPr lang="en-US" altLang="zh-CN" sz="1300" dirty="0">
                <a:latin typeface="Menlo"/>
              </a:rPr>
              <a:t> </a:t>
            </a:r>
            <a:r>
              <a:rPr lang="en-US" altLang="zh-CN" sz="1300" dirty="0" err="1">
                <a:latin typeface="Menlo"/>
              </a:rPr>
              <a:t>msg</a:t>
            </a:r>
            <a:r>
              <a:rPr lang="en-US" altLang="zh-CN" sz="1300" dirty="0">
                <a:latin typeface="Menlo"/>
              </a:rPr>
              <a:t> {</a:t>
            </a:r>
          </a:p>
          <a:p>
            <a:pPr marL="0" indent="0">
              <a:buNone/>
            </a:pPr>
            <a:r>
              <a:rPr lang="en-US" altLang="zh-CN" sz="1300" dirty="0">
                <a:latin typeface="Menlo"/>
              </a:rPr>
              <a:t>	Message::Color(Color::</a:t>
            </a:r>
            <a:r>
              <a:rPr lang="en-US" altLang="zh-CN" sz="1300" dirty="0" err="1">
                <a:latin typeface="Menlo"/>
              </a:rPr>
              <a:t>Rgb</a:t>
            </a:r>
            <a:r>
              <a:rPr lang="en-US" altLang="zh-CN" sz="1300" dirty="0">
                <a:latin typeface="Menlo"/>
              </a:rPr>
              <a:t>(r, g, b)) =&gt; </a:t>
            </a:r>
            <a:r>
              <a:rPr lang="en-US" altLang="zh-CN" sz="1300" dirty="0" err="1">
                <a:latin typeface="Menlo"/>
              </a:rPr>
              <a:t>println</a:t>
            </a:r>
            <a:r>
              <a:rPr lang="en-US" altLang="zh-CN" sz="1300" dirty="0">
                <a:latin typeface="Menlo"/>
              </a:rPr>
              <a:t>!(</a:t>
            </a:r>
          </a:p>
          <a:p>
            <a:pPr marL="0" indent="0">
              <a:buNone/>
            </a:pPr>
            <a:r>
              <a:rPr lang="en-US" altLang="zh-CN" sz="1300" dirty="0">
                <a:latin typeface="Menlo"/>
              </a:rPr>
              <a:t>		"Change the color to red {}, green {}, and blue </a:t>
            </a:r>
            <a:r>
              <a:rPr lang="en-US" altLang="zh-CN" sz="1300" dirty="0" smtClean="0">
                <a:latin typeface="Menlo"/>
              </a:rPr>
              <a:t>{}", r</a:t>
            </a:r>
            <a:r>
              <a:rPr lang="en-US" altLang="zh-CN" sz="1300" dirty="0">
                <a:latin typeface="Menlo"/>
              </a:rPr>
              <a:t>, g, </a:t>
            </a:r>
            <a:r>
              <a:rPr lang="en-US" altLang="zh-CN" sz="1300" dirty="0" smtClean="0">
                <a:latin typeface="Menlo"/>
              </a:rPr>
              <a:t>b),</a:t>
            </a:r>
            <a:endParaRPr lang="en-US" altLang="zh-CN" sz="1300" dirty="0">
              <a:latin typeface="Menlo"/>
            </a:endParaRPr>
          </a:p>
          <a:p>
            <a:pPr marL="0" indent="0">
              <a:buNone/>
            </a:pPr>
            <a:r>
              <a:rPr lang="en-US" altLang="zh-CN" sz="1300" dirty="0">
                <a:latin typeface="Menlo"/>
              </a:rPr>
              <a:t>	Message::Color(Color::</a:t>
            </a:r>
            <a:r>
              <a:rPr lang="en-US" altLang="zh-CN" sz="1300" dirty="0" err="1">
                <a:latin typeface="Menlo"/>
              </a:rPr>
              <a:t>Hsv</a:t>
            </a:r>
            <a:r>
              <a:rPr lang="en-US" altLang="zh-CN" sz="1300" dirty="0">
                <a:latin typeface="Menlo"/>
              </a:rPr>
              <a:t>(h, s, v)) =&gt; </a:t>
            </a:r>
            <a:r>
              <a:rPr lang="en-US" altLang="zh-CN" sz="1300" dirty="0" err="1">
                <a:latin typeface="Menlo"/>
              </a:rPr>
              <a:t>println</a:t>
            </a:r>
            <a:r>
              <a:rPr lang="en-US" altLang="zh-CN" sz="1300" dirty="0">
                <a:latin typeface="Menlo"/>
              </a:rPr>
              <a:t>!(</a:t>
            </a:r>
          </a:p>
          <a:p>
            <a:pPr marL="0" indent="0">
              <a:buNone/>
            </a:pPr>
            <a:r>
              <a:rPr lang="en-US" altLang="zh-CN" sz="1300" dirty="0">
                <a:latin typeface="Menlo"/>
              </a:rPr>
              <a:t>		"Change the color to hue {}, saturation {}, and value </a:t>
            </a:r>
            <a:r>
              <a:rPr lang="en-US" altLang="zh-CN" sz="1300" dirty="0" smtClean="0">
                <a:latin typeface="Menlo"/>
              </a:rPr>
              <a:t>{}", h</a:t>
            </a:r>
            <a:r>
              <a:rPr lang="en-US" altLang="zh-CN" sz="1300" dirty="0">
                <a:latin typeface="Menlo"/>
              </a:rPr>
              <a:t>, s, </a:t>
            </a:r>
            <a:r>
              <a:rPr lang="en-US" altLang="zh-CN" sz="1300" dirty="0" smtClean="0">
                <a:latin typeface="Menlo"/>
              </a:rPr>
              <a:t>v</a:t>
            </a:r>
            <a:r>
              <a:rPr lang="en-US" altLang="zh-CN" sz="1300" dirty="0">
                <a:latin typeface="Menlo"/>
              </a:rPr>
              <a:t>	),</a:t>
            </a:r>
          </a:p>
          <a:p>
            <a:pPr marL="0" indent="0">
              <a:buNone/>
            </a:pPr>
            <a:r>
              <a:rPr lang="en-US" altLang="zh-CN" sz="1300" dirty="0">
                <a:latin typeface="Menlo"/>
              </a:rPr>
              <a:t>	_ =&gt; (),</a:t>
            </a:r>
          </a:p>
          <a:p>
            <a:pPr marL="0" indent="0">
              <a:buNone/>
            </a:pPr>
            <a:r>
              <a:rPr lang="en-US" altLang="zh-CN" sz="1300" dirty="0">
                <a:latin typeface="Menlo"/>
              </a:rPr>
              <a:t>}</a:t>
            </a:r>
            <a:endParaRPr lang="en-US" altLang="zh-CN" sz="1300" dirty="0" smtClean="0">
              <a:latin typeface="Menlo"/>
            </a:endParaRPr>
          </a:p>
        </p:txBody>
      </p:sp>
    </p:spTree>
    <p:extLst>
      <p:ext uri="{BB962C8B-B14F-4D97-AF65-F5344CB8AC3E}">
        <p14:creationId xmlns:p14="http://schemas.microsoft.com/office/powerpoint/2010/main" val="112323464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Pattern Syntax – </a:t>
            </a:r>
            <a:r>
              <a:rPr lang="en-US" altLang="zh-CN" dirty="0" err="1" smtClean="0"/>
              <a:t>Destructuring</a:t>
            </a:r>
            <a:r>
              <a:rPr lang="en-US" altLang="zh-CN" dirty="0" smtClean="0"/>
              <a:t/>
            </a:r>
            <a:br>
              <a:rPr lang="en-US" altLang="zh-CN" dirty="0" smtClean="0"/>
            </a:br>
            <a:r>
              <a:rPr kumimoji="1" lang="en-US" altLang="zh-CN" sz="1800" dirty="0">
                <a:solidFill>
                  <a:schemeClr val="tx1">
                    <a:tint val="75000"/>
                  </a:schemeClr>
                </a:solidFill>
              </a:rPr>
              <a:t>Nested </a:t>
            </a:r>
            <a:r>
              <a:rPr kumimoji="1" lang="en-US" altLang="zh-CN" sz="1800" dirty="0" err="1">
                <a:solidFill>
                  <a:schemeClr val="tx1">
                    <a:tint val="75000"/>
                  </a:schemeClr>
                </a:solidFill>
              </a:rPr>
              <a:t>Structs</a:t>
            </a:r>
            <a:r>
              <a:rPr kumimoji="1" lang="en-US" altLang="zh-CN" sz="1800" dirty="0">
                <a:solidFill>
                  <a:schemeClr val="tx1">
                    <a:tint val="75000"/>
                  </a:schemeClr>
                </a:solidFill>
              </a:rPr>
              <a:t> and </a:t>
            </a:r>
            <a:r>
              <a:rPr kumimoji="1" lang="en-US" altLang="zh-CN" sz="1800" dirty="0" err="1">
                <a:solidFill>
                  <a:schemeClr val="tx1">
                    <a:tint val="75000"/>
                  </a:schemeClr>
                </a:solidFill>
              </a:rPr>
              <a:t>Enums</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730375"/>
            <a:ext cx="7886700" cy="4889500"/>
          </a:xfrm>
        </p:spPr>
        <p:txBody>
          <a:bodyPr>
            <a:noAutofit/>
          </a:bodyPr>
          <a:lstStyle/>
          <a:p>
            <a:pPr marL="0" indent="0">
              <a:buNone/>
            </a:pPr>
            <a:r>
              <a:rPr lang="en-US" altLang="zh-CN" sz="1300" b="1" dirty="0" err="1">
                <a:latin typeface="Menlo"/>
              </a:rPr>
              <a:t>enum</a:t>
            </a:r>
            <a:r>
              <a:rPr lang="en-US" altLang="zh-CN" sz="1300" dirty="0">
                <a:latin typeface="Menlo"/>
              </a:rPr>
              <a:t> Color {</a:t>
            </a:r>
          </a:p>
          <a:p>
            <a:pPr marL="0" indent="0">
              <a:buNone/>
            </a:pPr>
            <a:r>
              <a:rPr lang="en-US" altLang="zh-CN" sz="1300" dirty="0">
                <a:latin typeface="Menlo"/>
              </a:rPr>
              <a:t>	</a:t>
            </a:r>
            <a:r>
              <a:rPr lang="en-US" altLang="zh-CN" sz="1300" dirty="0" err="1">
                <a:latin typeface="Menlo"/>
              </a:rPr>
              <a:t>Rgb</a:t>
            </a:r>
            <a:r>
              <a:rPr lang="en-US" altLang="zh-CN" sz="1300" dirty="0">
                <a:latin typeface="Menlo"/>
              </a:rPr>
              <a:t>(i32, i32, i32),</a:t>
            </a:r>
          </a:p>
          <a:p>
            <a:pPr marL="0" indent="0">
              <a:buNone/>
            </a:pPr>
            <a:r>
              <a:rPr lang="en-US" altLang="zh-CN" sz="1300" dirty="0">
                <a:latin typeface="Menlo"/>
              </a:rPr>
              <a:t>	</a:t>
            </a:r>
            <a:r>
              <a:rPr lang="en-US" altLang="zh-CN" sz="1300" dirty="0" err="1">
                <a:latin typeface="Menlo"/>
              </a:rPr>
              <a:t>Hsv</a:t>
            </a:r>
            <a:r>
              <a:rPr lang="en-US" altLang="zh-CN" sz="1300" dirty="0">
                <a:latin typeface="Menlo"/>
              </a:rPr>
              <a:t>(i32, i32, i32),</a:t>
            </a:r>
          </a:p>
          <a:p>
            <a:pPr marL="0" indent="0">
              <a:buNone/>
            </a:pPr>
            <a:r>
              <a:rPr lang="en-US" altLang="zh-CN" sz="1300" dirty="0">
                <a:latin typeface="Menlo"/>
              </a:rPr>
              <a:t>}</a:t>
            </a:r>
          </a:p>
          <a:p>
            <a:pPr marL="0" indent="0">
              <a:buNone/>
            </a:pPr>
            <a:r>
              <a:rPr lang="en-US" altLang="zh-CN" sz="1300" b="1" dirty="0" err="1" smtClean="0">
                <a:latin typeface="Menlo"/>
              </a:rPr>
              <a:t>enum</a:t>
            </a:r>
            <a:r>
              <a:rPr lang="en-US" altLang="zh-CN" sz="1300" dirty="0" smtClean="0">
                <a:latin typeface="Menlo"/>
              </a:rPr>
              <a:t> </a:t>
            </a:r>
            <a:r>
              <a:rPr lang="en-US" altLang="zh-CN" sz="1300" dirty="0">
                <a:latin typeface="Menlo"/>
              </a:rPr>
              <a:t>Message {</a:t>
            </a:r>
          </a:p>
          <a:p>
            <a:pPr marL="0" indent="0">
              <a:buNone/>
            </a:pPr>
            <a:r>
              <a:rPr lang="en-US" altLang="zh-CN" sz="1300" dirty="0">
                <a:latin typeface="Menlo"/>
              </a:rPr>
              <a:t>	Quit,</a:t>
            </a:r>
          </a:p>
          <a:p>
            <a:pPr marL="0" indent="0">
              <a:buNone/>
            </a:pPr>
            <a:r>
              <a:rPr lang="en-US" altLang="zh-CN" sz="1300" dirty="0">
                <a:latin typeface="Menlo"/>
              </a:rPr>
              <a:t>	Move { x: i32, y: i32 },</a:t>
            </a:r>
          </a:p>
          <a:p>
            <a:pPr marL="0" indent="0">
              <a:buNone/>
            </a:pPr>
            <a:r>
              <a:rPr lang="en-US" altLang="zh-CN" sz="1300" dirty="0">
                <a:latin typeface="Menlo"/>
              </a:rPr>
              <a:t>	Write(String),</a:t>
            </a:r>
          </a:p>
          <a:p>
            <a:pPr marL="0" indent="0">
              <a:buNone/>
            </a:pPr>
            <a:r>
              <a:rPr lang="en-US" altLang="zh-CN" sz="1300" dirty="0">
                <a:latin typeface="Menlo"/>
              </a:rPr>
              <a:t>	Color(Color),</a:t>
            </a:r>
          </a:p>
          <a:p>
            <a:pPr marL="0" indent="0">
              <a:buNone/>
            </a:pPr>
            <a:r>
              <a:rPr lang="en-US" altLang="zh-CN" sz="1300" dirty="0">
                <a:latin typeface="Menlo"/>
              </a:rPr>
              <a:t>}</a:t>
            </a:r>
          </a:p>
          <a:p>
            <a:pPr marL="0" indent="0">
              <a:buNone/>
            </a:pPr>
            <a:r>
              <a:rPr lang="en-US" altLang="zh-CN" sz="1300" b="1" dirty="0">
                <a:latin typeface="Menlo"/>
              </a:rPr>
              <a:t>let</a:t>
            </a:r>
            <a:r>
              <a:rPr lang="en-US" altLang="zh-CN" sz="1300" dirty="0">
                <a:latin typeface="Menlo"/>
              </a:rPr>
              <a:t> </a:t>
            </a:r>
            <a:r>
              <a:rPr lang="en-US" altLang="zh-CN" sz="1300" dirty="0" err="1">
                <a:latin typeface="Menlo"/>
              </a:rPr>
              <a:t>msg</a:t>
            </a:r>
            <a:r>
              <a:rPr lang="en-US" altLang="zh-CN" sz="1300" dirty="0">
                <a:latin typeface="Menlo"/>
              </a:rPr>
              <a:t> = Message::Color(Color::</a:t>
            </a:r>
            <a:r>
              <a:rPr lang="en-US" altLang="zh-CN" sz="1300" dirty="0" err="1">
                <a:latin typeface="Menlo"/>
              </a:rPr>
              <a:t>Hsv</a:t>
            </a:r>
            <a:r>
              <a:rPr lang="en-US" altLang="zh-CN" sz="1300" dirty="0">
                <a:latin typeface="Menlo"/>
              </a:rPr>
              <a:t>(0, 160, 255));</a:t>
            </a:r>
          </a:p>
          <a:p>
            <a:pPr marL="0" indent="0">
              <a:buNone/>
            </a:pPr>
            <a:r>
              <a:rPr lang="en-US" altLang="zh-CN" sz="1300" b="1" dirty="0">
                <a:latin typeface="Menlo"/>
              </a:rPr>
              <a:t>match</a:t>
            </a:r>
            <a:r>
              <a:rPr lang="en-US" altLang="zh-CN" sz="1300" dirty="0">
                <a:latin typeface="Menlo"/>
              </a:rPr>
              <a:t> </a:t>
            </a:r>
            <a:r>
              <a:rPr lang="en-US" altLang="zh-CN" sz="1300" dirty="0" err="1">
                <a:latin typeface="Menlo"/>
              </a:rPr>
              <a:t>msg</a:t>
            </a:r>
            <a:r>
              <a:rPr lang="en-US" altLang="zh-CN" sz="1300" dirty="0">
                <a:latin typeface="Menlo"/>
              </a:rPr>
              <a:t> {</a:t>
            </a:r>
          </a:p>
          <a:p>
            <a:pPr marL="0" indent="0">
              <a:buNone/>
            </a:pPr>
            <a:r>
              <a:rPr lang="en-US" altLang="zh-CN" sz="1300" dirty="0">
                <a:latin typeface="Menlo"/>
              </a:rPr>
              <a:t>	Message::Color(Color::</a:t>
            </a:r>
            <a:r>
              <a:rPr lang="en-US" altLang="zh-CN" sz="1300" dirty="0" err="1">
                <a:latin typeface="Menlo"/>
              </a:rPr>
              <a:t>Rgb</a:t>
            </a:r>
            <a:r>
              <a:rPr lang="en-US" altLang="zh-CN" sz="1300" dirty="0">
                <a:latin typeface="Menlo"/>
              </a:rPr>
              <a:t>(r, g, b)) =&gt; </a:t>
            </a:r>
            <a:r>
              <a:rPr lang="en-US" altLang="zh-CN" sz="1300" dirty="0" err="1">
                <a:latin typeface="Menlo"/>
              </a:rPr>
              <a:t>println</a:t>
            </a:r>
            <a:r>
              <a:rPr lang="en-US" altLang="zh-CN" sz="1300" dirty="0">
                <a:latin typeface="Menlo"/>
              </a:rPr>
              <a:t>!(</a:t>
            </a:r>
          </a:p>
          <a:p>
            <a:pPr marL="0" indent="0">
              <a:buNone/>
            </a:pPr>
            <a:r>
              <a:rPr lang="en-US" altLang="zh-CN" sz="1300" dirty="0">
                <a:latin typeface="Menlo"/>
              </a:rPr>
              <a:t>		"Change the color to red {}, green {}, and blue </a:t>
            </a:r>
            <a:r>
              <a:rPr lang="en-US" altLang="zh-CN" sz="1300" dirty="0" smtClean="0">
                <a:latin typeface="Menlo"/>
              </a:rPr>
              <a:t>{}", r</a:t>
            </a:r>
            <a:r>
              <a:rPr lang="en-US" altLang="zh-CN" sz="1300" dirty="0">
                <a:latin typeface="Menlo"/>
              </a:rPr>
              <a:t>, g, </a:t>
            </a:r>
            <a:r>
              <a:rPr lang="en-US" altLang="zh-CN" sz="1300" dirty="0" smtClean="0">
                <a:latin typeface="Menlo"/>
              </a:rPr>
              <a:t>b),</a:t>
            </a:r>
            <a:endParaRPr lang="en-US" altLang="zh-CN" sz="1300" dirty="0">
              <a:latin typeface="Menlo"/>
            </a:endParaRPr>
          </a:p>
          <a:p>
            <a:pPr marL="0" indent="0">
              <a:buNone/>
            </a:pPr>
            <a:r>
              <a:rPr lang="en-US" altLang="zh-CN" sz="1300" dirty="0">
                <a:latin typeface="Menlo"/>
              </a:rPr>
              <a:t>	Message::Color(Color::</a:t>
            </a:r>
            <a:r>
              <a:rPr lang="en-US" altLang="zh-CN" sz="1300" dirty="0" err="1">
                <a:latin typeface="Menlo"/>
              </a:rPr>
              <a:t>Hsv</a:t>
            </a:r>
            <a:r>
              <a:rPr lang="en-US" altLang="zh-CN" sz="1300" dirty="0">
                <a:latin typeface="Menlo"/>
              </a:rPr>
              <a:t>(h, s, v)) =&gt; </a:t>
            </a:r>
            <a:r>
              <a:rPr lang="en-US" altLang="zh-CN" sz="1300" dirty="0" err="1">
                <a:latin typeface="Menlo"/>
              </a:rPr>
              <a:t>println</a:t>
            </a:r>
            <a:r>
              <a:rPr lang="en-US" altLang="zh-CN" sz="1300" dirty="0">
                <a:latin typeface="Menlo"/>
              </a:rPr>
              <a:t>!(</a:t>
            </a:r>
          </a:p>
          <a:p>
            <a:pPr marL="0" indent="0">
              <a:buNone/>
            </a:pPr>
            <a:r>
              <a:rPr lang="en-US" altLang="zh-CN" sz="1300" dirty="0">
                <a:latin typeface="Menlo"/>
              </a:rPr>
              <a:t>		"Change the color to hue {}, saturation {}, and value </a:t>
            </a:r>
            <a:r>
              <a:rPr lang="en-US" altLang="zh-CN" sz="1300" dirty="0" smtClean="0">
                <a:latin typeface="Menlo"/>
              </a:rPr>
              <a:t>{}", h</a:t>
            </a:r>
            <a:r>
              <a:rPr lang="en-US" altLang="zh-CN" sz="1300" dirty="0">
                <a:latin typeface="Menlo"/>
              </a:rPr>
              <a:t>, s, </a:t>
            </a:r>
            <a:r>
              <a:rPr lang="en-US" altLang="zh-CN" sz="1300" dirty="0" smtClean="0">
                <a:latin typeface="Menlo"/>
              </a:rPr>
              <a:t>v</a:t>
            </a:r>
            <a:r>
              <a:rPr lang="en-US" altLang="zh-CN" sz="1300" dirty="0">
                <a:latin typeface="Menlo"/>
              </a:rPr>
              <a:t>	),</a:t>
            </a:r>
          </a:p>
          <a:p>
            <a:pPr marL="0" indent="0">
              <a:buNone/>
            </a:pPr>
            <a:r>
              <a:rPr lang="en-US" altLang="zh-CN" sz="1300" dirty="0">
                <a:latin typeface="Menlo"/>
              </a:rPr>
              <a:t>	_ =&gt; (),</a:t>
            </a:r>
          </a:p>
          <a:p>
            <a:pPr marL="0" indent="0">
              <a:buNone/>
            </a:pPr>
            <a:r>
              <a:rPr lang="en-US" altLang="zh-CN" sz="1300" dirty="0">
                <a:latin typeface="Menlo"/>
              </a:rPr>
              <a:t>}</a:t>
            </a:r>
            <a:endParaRPr lang="en-US" altLang="zh-CN" sz="1300" dirty="0" smtClean="0">
              <a:latin typeface="Menlo"/>
            </a:endParaRPr>
          </a:p>
        </p:txBody>
      </p:sp>
    </p:spTree>
    <p:extLst>
      <p:ext uri="{BB962C8B-B14F-4D97-AF65-F5344CB8AC3E}">
        <p14:creationId xmlns:p14="http://schemas.microsoft.com/office/powerpoint/2010/main" val="2664655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What is Rust?</a:t>
            </a:r>
            <a:br>
              <a:rPr kumimoji="1" lang="en-US" altLang="zh-CN" dirty="0"/>
            </a:br>
            <a:r>
              <a:rPr kumimoji="1" lang="en-US" altLang="zh-CN" sz="1800" dirty="0">
                <a:solidFill>
                  <a:schemeClr val="tx1">
                    <a:tint val="75000"/>
                  </a:schemeClr>
                </a:solidFill>
                <a:latin typeface="+mn-lt"/>
                <a:ea typeface="+mn-ea"/>
                <a:cs typeface="+mn-cs"/>
              </a:rPr>
              <a:t>Stack Overflow’s most loved language</a:t>
            </a:r>
            <a:endParaRPr kumimoji="1" lang="zh-CN" altLang="en-US" sz="1800" dirty="0">
              <a:solidFill>
                <a:schemeClr val="tx1">
                  <a:tint val="75000"/>
                </a:schemeClr>
              </a:solidFill>
              <a:latin typeface="+mn-lt"/>
              <a:ea typeface="+mn-ea"/>
              <a:cs typeface="+mn-cs"/>
            </a:endParaRPr>
          </a:p>
        </p:txBody>
      </p:sp>
      <p:pic>
        <p:nvPicPr>
          <p:cNvPr id="6" name="内容占位符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01252" y="3632903"/>
            <a:ext cx="6496957" cy="2018602"/>
          </a:xfrm>
        </p:spPr>
      </p:pic>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1252" y="1768916"/>
            <a:ext cx="6496957" cy="1714739"/>
          </a:xfrm>
          <a:prstGeom prst="rect">
            <a:avLst/>
          </a:prstGeom>
        </p:spPr>
      </p:pic>
      <p:sp>
        <p:nvSpPr>
          <p:cNvPr id="8" name="文本框 7"/>
          <p:cNvSpPr txBox="1"/>
          <p:nvPr/>
        </p:nvSpPr>
        <p:spPr>
          <a:xfrm>
            <a:off x="628651" y="2485748"/>
            <a:ext cx="652743" cy="369332"/>
          </a:xfrm>
          <a:prstGeom prst="rect">
            <a:avLst/>
          </a:prstGeom>
          <a:noFill/>
        </p:spPr>
        <p:txBody>
          <a:bodyPr wrap="none" rtlCol="0">
            <a:spAutoFit/>
          </a:bodyPr>
          <a:lstStyle/>
          <a:p>
            <a:r>
              <a:rPr lang="en-US" altLang="zh-CN" dirty="0">
                <a:hlinkClick r:id="rId5"/>
              </a:rPr>
              <a:t>2021</a:t>
            </a:r>
            <a:endParaRPr lang="zh-CN" altLang="en-US" dirty="0"/>
          </a:p>
        </p:txBody>
      </p:sp>
      <p:sp>
        <p:nvSpPr>
          <p:cNvPr id="9" name="文本框 8"/>
          <p:cNvSpPr txBox="1"/>
          <p:nvPr/>
        </p:nvSpPr>
        <p:spPr>
          <a:xfrm>
            <a:off x="628650" y="3758436"/>
            <a:ext cx="652743" cy="369332"/>
          </a:xfrm>
          <a:prstGeom prst="rect">
            <a:avLst/>
          </a:prstGeom>
          <a:noFill/>
        </p:spPr>
        <p:txBody>
          <a:bodyPr wrap="none" rtlCol="0">
            <a:spAutoFit/>
          </a:bodyPr>
          <a:lstStyle/>
          <a:p>
            <a:r>
              <a:rPr lang="en-US" altLang="zh-CN" dirty="0">
                <a:hlinkClick r:id="rId6"/>
              </a:rPr>
              <a:t>2020</a:t>
            </a:r>
            <a:endParaRPr lang="zh-CN" altLang="en-US" dirty="0"/>
          </a:p>
        </p:txBody>
      </p:sp>
    </p:spTree>
    <p:extLst>
      <p:ext uri="{BB962C8B-B14F-4D97-AF65-F5344CB8AC3E}">
        <p14:creationId xmlns:p14="http://schemas.microsoft.com/office/powerpoint/2010/main" val="191463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Ignoring Values in a Pattern</a:t>
            </a:r>
            <a:endParaRPr lang="zh-CN" altLang="en-US" dirty="0"/>
          </a:p>
        </p:txBody>
      </p:sp>
      <p:sp>
        <p:nvSpPr>
          <p:cNvPr id="3" name="内容占位符 2"/>
          <p:cNvSpPr>
            <a:spLocks noGrp="1"/>
          </p:cNvSpPr>
          <p:nvPr>
            <p:ph idx="1"/>
          </p:nvPr>
        </p:nvSpPr>
        <p:spPr/>
        <p:txBody>
          <a:bodyPr/>
          <a:lstStyle/>
          <a:p>
            <a:r>
              <a:rPr lang="en-US" altLang="zh-CN" dirty="0"/>
              <a:t>Ignoring an Entire Value with </a:t>
            </a:r>
            <a:r>
              <a:rPr lang="en-US" altLang="zh-CN" dirty="0">
                <a:solidFill>
                  <a:schemeClr val="accent2"/>
                </a:solidFill>
                <a:latin typeface="Menlo"/>
              </a:rPr>
              <a:t>_</a:t>
            </a:r>
          </a:p>
          <a:p>
            <a:r>
              <a:rPr lang="en-US" altLang="zh-CN" dirty="0"/>
              <a:t>Ignoring Parts of a Value with a Nested </a:t>
            </a:r>
            <a:r>
              <a:rPr lang="en-US" altLang="zh-CN" dirty="0" smtClean="0">
                <a:solidFill>
                  <a:schemeClr val="accent2"/>
                </a:solidFill>
                <a:latin typeface="Menlo"/>
              </a:rPr>
              <a:t>_</a:t>
            </a:r>
          </a:p>
          <a:p>
            <a:r>
              <a:rPr lang="en-US" altLang="zh-CN" dirty="0"/>
              <a:t>Ignoring an </a:t>
            </a:r>
            <a:r>
              <a:rPr lang="en-US" altLang="zh-CN" dirty="0" smtClean="0"/>
              <a:t>unused variable </a:t>
            </a:r>
            <a:r>
              <a:rPr lang="en-US" altLang="zh-CN" dirty="0"/>
              <a:t>by Starting Its </a:t>
            </a:r>
            <a:r>
              <a:rPr lang="en-US" altLang="zh-CN" dirty="0" smtClean="0"/>
              <a:t>Name with </a:t>
            </a:r>
            <a:r>
              <a:rPr lang="en-US" altLang="zh-CN" dirty="0" smtClean="0">
                <a:solidFill>
                  <a:schemeClr val="accent2"/>
                </a:solidFill>
                <a:latin typeface="Menlo"/>
              </a:rPr>
              <a:t>_</a:t>
            </a:r>
          </a:p>
          <a:p>
            <a:r>
              <a:rPr lang="en-US" altLang="zh-CN" dirty="0" smtClean="0"/>
              <a:t>Ignoring </a:t>
            </a:r>
            <a:r>
              <a:rPr lang="en-US" altLang="zh-CN" dirty="0"/>
              <a:t>Remaining Parts of a Value with </a:t>
            </a:r>
            <a:r>
              <a:rPr lang="en-US" altLang="zh-CN" dirty="0">
                <a:solidFill>
                  <a:schemeClr val="accent2"/>
                </a:solidFill>
                <a:latin typeface="Menlo"/>
              </a:rPr>
              <a:t>..</a:t>
            </a:r>
            <a:r>
              <a:rPr lang="en-US" altLang="zh-CN" dirty="0"/>
              <a:t>, using </a:t>
            </a:r>
            <a:r>
              <a:rPr lang="en-US" altLang="zh-CN" dirty="0">
                <a:latin typeface="Menlo"/>
              </a:rPr>
              <a:t>..</a:t>
            </a:r>
            <a:r>
              <a:rPr lang="en-US" altLang="zh-CN" dirty="0"/>
              <a:t> must be unambiguous.</a:t>
            </a:r>
            <a:endParaRPr lang="zh-CN" altLang="en-US" dirty="0"/>
          </a:p>
        </p:txBody>
      </p:sp>
    </p:spTree>
    <p:extLst>
      <p:ext uri="{BB962C8B-B14F-4D97-AF65-F5344CB8AC3E}">
        <p14:creationId xmlns:p14="http://schemas.microsoft.com/office/powerpoint/2010/main" val="317341192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match guard</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a:t>匹配守卫（</a:t>
            </a:r>
            <a:r>
              <a:rPr lang="en-US" altLang="zh-CN" b="1" i="1" dirty="0"/>
              <a:t>match guard</a:t>
            </a:r>
            <a:r>
              <a:rPr lang="zh-CN" altLang="en-US" dirty="0"/>
              <a:t>）是一个指定于 </a:t>
            </a:r>
            <a:r>
              <a:rPr lang="en-US" altLang="zh-CN" dirty="0"/>
              <a:t>match </a:t>
            </a:r>
            <a:r>
              <a:rPr lang="zh-CN" altLang="en-US" dirty="0"/>
              <a:t>分支模式之后的额外 </a:t>
            </a:r>
            <a:r>
              <a:rPr lang="en-US" altLang="zh-CN" dirty="0"/>
              <a:t>if </a:t>
            </a:r>
            <a:r>
              <a:rPr lang="zh-CN" altLang="en-US" dirty="0"/>
              <a:t>条件，它也必须被满足才能选择此分支</a:t>
            </a:r>
            <a:r>
              <a:rPr lang="zh-CN" altLang="en-US" dirty="0" smtClean="0"/>
              <a:t>。</a:t>
            </a:r>
            <a:endParaRPr lang="en-US" altLang="zh-CN" dirty="0" smtClean="0"/>
          </a:p>
          <a:p>
            <a:endParaRPr lang="en-US" altLang="zh-CN" dirty="0"/>
          </a:p>
          <a:p>
            <a:pPr marL="0" indent="0">
              <a:buNone/>
            </a:pPr>
            <a:r>
              <a:rPr lang="en-US" altLang="zh-CN" b="1" dirty="0">
                <a:latin typeface="Menlo"/>
              </a:rPr>
              <a:t>let</a:t>
            </a:r>
            <a:r>
              <a:rPr lang="en-US" altLang="zh-CN" dirty="0">
                <a:latin typeface="Menlo"/>
              </a:rPr>
              <a:t> x = Some(5);</a:t>
            </a:r>
          </a:p>
          <a:p>
            <a:pPr marL="0" indent="0">
              <a:buNone/>
            </a:pPr>
            <a:r>
              <a:rPr lang="en-US" altLang="zh-CN" b="1" dirty="0">
                <a:latin typeface="Menlo"/>
              </a:rPr>
              <a:t>let</a:t>
            </a:r>
            <a:r>
              <a:rPr lang="en-US" altLang="zh-CN" dirty="0">
                <a:latin typeface="Menlo"/>
              </a:rPr>
              <a:t> y = 10;</a:t>
            </a:r>
          </a:p>
          <a:p>
            <a:pPr marL="0" indent="0">
              <a:buNone/>
            </a:pPr>
            <a:endParaRPr lang="en-US" altLang="zh-CN" dirty="0">
              <a:latin typeface="Menlo"/>
            </a:endParaRPr>
          </a:p>
          <a:p>
            <a:pPr marL="0" indent="0">
              <a:buNone/>
            </a:pPr>
            <a:r>
              <a:rPr lang="en-US" altLang="zh-CN" b="1" dirty="0">
                <a:latin typeface="Menlo"/>
              </a:rPr>
              <a:t>match</a:t>
            </a:r>
            <a:r>
              <a:rPr lang="en-US" altLang="zh-CN" dirty="0">
                <a:latin typeface="Menlo"/>
              </a:rPr>
              <a:t> x {</a:t>
            </a:r>
          </a:p>
          <a:p>
            <a:pPr marL="0" indent="0">
              <a:buNone/>
            </a:pPr>
            <a:r>
              <a:rPr lang="en-US" altLang="zh-CN" dirty="0" smtClean="0">
                <a:latin typeface="Menlo"/>
              </a:rPr>
              <a:t>  Some(50</a:t>
            </a:r>
            <a:r>
              <a:rPr lang="en-US" altLang="zh-CN" dirty="0">
                <a:latin typeface="Menlo"/>
              </a:rPr>
              <a:t>) =&gt; </a:t>
            </a:r>
            <a:r>
              <a:rPr lang="en-US" altLang="zh-CN" dirty="0" err="1">
                <a:latin typeface="Menlo"/>
              </a:rPr>
              <a:t>println</a:t>
            </a:r>
            <a:r>
              <a:rPr lang="en-US" altLang="zh-CN" dirty="0">
                <a:latin typeface="Menlo"/>
              </a:rPr>
              <a:t>!("Got 50"),</a:t>
            </a:r>
          </a:p>
          <a:p>
            <a:pPr marL="0" indent="0">
              <a:buNone/>
            </a:pPr>
            <a:r>
              <a:rPr lang="en-US" altLang="zh-CN" dirty="0" smtClean="0">
                <a:latin typeface="Menlo"/>
              </a:rPr>
              <a:t>  Some(n</a:t>
            </a:r>
            <a:r>
              <a:rPr lang="en-US" altLang="zh-CN" dirty="0">
                <a:latin typeface="Menlo"/>
              </a:rPr>
              <a:t>) </a:t>
            </a:r>
            <a:r>
              <a:rPr lang="en-US" altLang="zh-CN" b="1" dirty="0">
                <a:latin typeface="Menlo"/>
              </a:rPr>
              <a:t>if</a:t>
            </a:r>
            <a:r>
              <a:rPr lang="en-US" altLang="zh-CN" dirty="0">
                <a:latin typeface="Menlo"/>
              </a:rPr>
              <a:t> </a:t>
            </a:r>
            <a:r>
              <a:rPr lang="en-US" altLang="zh-CN" dirty="0">
                <a:solidFill>
                  <a:schemeClr val="accent2"/>
                </a:solidFill>
                <a:latin typeface="Menlo"/>
              </a:rPr>
              <a:t>n == y </a:t>
            </a:r>
            <a:r>
              <a:rPr lang="en-US" altLang="zh-CN" dirty="0">
                <a:latin typeface="Menlo"/>
              </a:rPr>
              <a:t>=&gt; </a:t>
            </a:r>
            <a:r>
              <a:rPr lang="en-US" altLang="zh-CN" dirty="0" err="1">
                <a:latin typeface="Menlo"/>
              </a:rPr>
              <a:t>println</a:t>
            </a:r>
            <a:r>
              <a:rPr lang="en-US" altLang="zh-CN" dirty="0">
                <a:latin typeface="Menlo"/>
              </a:rPr>
              <a:t>!("Matched, n = {}", n),</a:t>
            </a:r>
          </a:p>
          <a:p>
            <a:pPr marL="0" indent="0">
              <a:buNone/>
            </a:pPr>
            <a:r>
              <a:rPr lang="en-US" altLang="zh-CN" dirty="0" smtClean="0">
                <a:latin typeface="Menlo"/>
              </a:rPr>
              <a:t>  _ </a:t>
            </a:r>
            <a:r>
              <a:rPr lang="en-US" altLang="zh-CN" dirty="0">
                <a:latin typeface="Menlo"/>
              </a:rPr>
              <a:t>=&gt; </a:t>
            </a:r>
            <a:r>
              <a:rPr lang="en-US" altLang="zh-CN" dirty="0" err="1">
                <a:latin typeface="Menlo"/>
              </a:rPr>
              <a:t>println</a:t>
            </a:r>
            <a:r>
              <a:rPr lang="en-US" altLang="zh-CN" dirty="0">
                <a:latin typeface="Menlo"/>
              </a:rPr>
              <a:t>!("Default case, x = {:?}", x),</a:t>
            </a:r>
          </a:p>
          <a:p>
            <a:pPr marL="0" indent="0">
              <a:buNone/>
            </a:pPr>
            <a:r>
              <a:rPr lang="en-US" altLang="zh-CN" dirty="0">
                <a:latin typeface="Menlo"/>
              </a:rPr>
              <a:t>}</a:t>
            </a:r>
          </a:p>
          <a:p>
            <a:pPr marL="0" indent="0">
              <a:buNone/>
            </a:pPr>
            <a:endParaRPr lang="en-US" altLang="zh-CN" dirty="0">
              <a:latin typeface="Menlo"/>
            </a:endParaRPr>
          </a:p>
          <a:p>
            <a:pPr marL="0" indent="0">
              <a:buNone/>
            </a:pPr>
            <a:r>
              <a:rPr lang="en-US" altLang="zh-CN" dirty="0" err="1">
                <a:latin typeface="Menlo"/>
              </a:rPr>
              <a:t>println</a:t>
            </a:r>
            <a:r>
              <a:rPr lang="en-US" altLang="zh-CN" dirty="0">
                <a:latin typeface="Menlo"/>
              </a:rPr>
              <a:t>!("at the end: x = {:?}, y = {}", x, y);</a:t>
            </a:r>
            <a:endParaRPr lang="zh-CN" altLang="en-US" dirty="0">
              <a:latin typeface="Menlo"/>
            </a:endParaRPr>
          </a:p>
        </p:txBody>
      </p:sp>
      <p:cxnSp>
        <p:nvCxnSpPr>
          <p:cNvPr id="4" name="Straight Arrow Connector 6"/>
          <p:cNvCxnSpPr/>
          <p:nvPr/>
        </p:nvCxnSpPr>
        <p:spPr>
          <a:xfrm flipH="1">
            <a:off x="3248025" y="3633305"/>
            <a:ext cx="447675" cy="79582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3771900" y="3263973"/>
            <a:ext cx="3952875" cy="646331"/>
          </a:xfrm>
          <a:prstGeom prst="rect">
            <a:avLst/>
          </a:prstGeom>
        </p:spPr>
        <p:txBody>
          <a:bodyPr wrap="square">
            <a:spAutoFit/>
          </a:bodyPr>
          <a:lstStyle/>
          <a:p>
            <a:r>
              <a:rPr lang="en-US" altLang="zh-CN" dirty="0">
                <a:solidFill>
                  <a:srgbClr val="FF0000"/>
                </a:solidFill>
                <a:latin typeface="Menlo"/>
              </a:rPr>
              <a:t>y</a:t>
            </a:r>
            <a:r>
              <a:rPr lang="en-US" altLang="zh-CN" dirty="0">
                <a:solidFill>
                  <a:srgbClr val="FF0000"/>
                </a:solidFill>
              </a:rPr>
              <a:t> is the outer </a:t>
            </a:r>
            <a:r>
              <a:rPr lang="en-US" altLang="zh-CN" dirty="0">
                <a:solidFill>
                  <a:srgbClr val="FF0000"/>
                </a:solidFill>
                <a:latin typeface="Menlo"/>
              </a:rPr>
              <a:t>y</a:t>
            </a:r>
            <a:r>
              <a:rPr lang="en-US" altLang="zh-CN" dirty="0">
                <a:solidFill>
                  <a:srgbClr val="FF0000"/>
                </a:solidFill>
              </a:rPr>
              <a:t> rather than a new shadowed </a:t>
            </a:r>
            <a:r>
              <a:rPr lang="en-US" altLang="zh-CN" dirty="0">
                <a:solidFill>
                  <a:srgbClr val="FF0000"/>
                </a:solidFill>
                <a:latin typeface="Menlo"/>
              </a:rPr>
              <a:t>y</a:t>
            </a:r>
            <a:endParaRPr lang="zh-CN" altLang="en-US" dirty="0">
              <a:solidFill>
                <a:srgbClr val="FF0000"/>
              </a:solidFill>
              <a:latin typeface="Menlo"/>
            </a:endParaRPr>
          </a:p>
        </p:txBody>
      </p:sp>
    </p:spTree>
    <p:extLst>
      <p:ext uri="{BB962C8B-B14F-4D97-AF65-F5344CB8AC3E}">
        <p14:creationId xmlns:p14="http://schemas.microsoft.com/office/powerpoint/2010/main" val="19629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 Bindings</a:t>
            </a:r>
            <a:endParaRPr lang="zh-CN" altLang="en-US" dirty="0"/>
          </a:p>
        </p:txBody>
      </p:sp>
      <p:sp>
        <p:nvSpPr>
          <p:cNvPr id="3" name="内容占位符 2"/>
          <p:cNvSpPr>
            <a:spLocks noGrp="1"/>
          </p:cNvSpPr>
          <p:nvPr>
            <p:ph idx="1"/>
          </p:nvPr>
        </p:nvSpPr>
        <p:spPr/>
        <p:txBody>
          <a:bodyPr>
            <a:normAutofit/>
          </a:bodyPr>
          <a:lstStyle/>
          <a:p>
            <a:r>
              <a:rPr lang="zh-CN" altLang="en-US" dirty="0" smtClean="0"/>
              <a:t>运算符 </a:t>
            </a:r>
            <a:r>
              <a:rPr lang="en-US" altLang="zh-CN" dirty="0" smtClean="0"/>
              <a:t>@ </a:t>
            </a:r>
            <a:r>
              <a:rPr lang="zh-CN" altLang="en-US" dirty="0" smtClean="0"/>
              <a:t>允许</a:t>
            </a:r>
            <a:r>
              <a:rPr lang="zh-CN" altLang="en-US" dirty="0"/>
              <a:t>我们在创建一个存放值的变量的</a:t>
            </a:r>
            <a:r>
              <a:rPr lang="zh-CN" altLang="en-US" dirty="0" smtClean="0"/>
              <a:t>同时，测试</a:t>
            </a:r>
            <a:r>
              <a:rPr lang="zh-CN" altLang="en-US" dirty="0"/>
              <a:t>其值是否匹配模式。使用 </a:t>
            </a:r>
            <a:r>
              <a:rPr lang="en-US" altLang="zh-CN" dirty="0"/>
              <a:t>@ </a:t>
            </a:r>
            <a:r>
              <a:rPr lang="zh-CN" altLang="en-US" dirty="0"/>
              <a:t>可以在一个模式中同时</a:t>
            </a:r>
            <a:r>
              <a:rPr lang="zh-CN" altLang="en-US" dirty="0" smtClean="0"/>
              <a:t>测试和</a:t>
            </a:r>
            <a:r>
              <a:rPr lang="zh-CN" altLang="en-US" dirty="0"/>
              <a:t>保存变量值</a:t>
            </a:r>
            <a:r>
              <a:rPr lang="zh-CN" altLang="en-US" dirty="0" smtClean="0"/>
              <a:t>。</a:t>
            </a:r>
            <a:endParaRPr lang="en-US" altLang="zh-CN" dirty="0" smtClean="0"/>
          </a:p>
          <a:p>
            <a:endParaRPr lang="en-US" altLang="zh-CN" dirty="0">
              <a:latin typeface="Menlo"/>
            </a:endParaRPr>
          </a:p>
          <a:p>
            <a:pPr marL="0" indent="0">
              <a:buNone/>
            </a:pPr>
            <a:r>
              <a:rPr lang="en-US" altLang="zh-CN" b="1" dirty="0">
                <a:latin typeface="Menlo"/>
              </a:rPr>
              <a:t>let</a:t>
            </a:r>
            <a:r>
              <a:rPr lang="en-US" altLang="zh-CN" dirty="0">
                <a:latin typeface="Menlo"/>
              </a:rPr>
              <a:t> </a:t>
            </a:r>
            <a:r>
              <a:rPr lang="en-US" altLang="zh-CN" dirty="0" err="1">
                <a:latin typeface="Menlo"/>
              </a:rPr>
              <a:t>mut</a:t>
            </a:r>
            <a:r>
              <a:rPr lang="en-US" altLang="zh-CN" dirty="0">
                <a:latin typeface="Menlo"/>
              </a:rPr>
              <a:t> </a:t>
            </a:r>
            <a:r>
              <a:rPr lang="en-US" altLang="zh-CN" dirty="0" err="1">
                <a:latin typeface="Menlo"/>
              </a:rPr>
              <a:t>vals</a:t>
            </a:r>
            <a:r>
              <a:rPr lang="en-US" altLang="zh-CN" dirty="0">
                <a:latin typeface="Menlo"/>
              </a:rPr>
              <a:t> = </a:t>
            </a:r>
            <a:r>
              <a:rPr lang="en-US" altLang="zh-CN" dirty="0" err="1">
                <a:latin typeface="Menlo"/>
              </a:rPr>
              <a:t>vec</a:t>
            </a:r>
            <a:r>
              <a:rPr lang="en-US" altLang="zh-CN" dirty="0">
                <a:latin typeface="Menlo"/>
              </a:rPr>
              <a:t>![2, 3, 1, 2, 2];</a:t>
            </a:r>
          </a:p>
          <a:p>
            <a:pPr marL="0" indent="0">
              <a:buNone/>
            </a:pPr>
            <a:r>
              <a:rPr lang="en-US" altLang="zh-CN" b="1" dirty="0">
                <a:latin typeface="Menlo"/>
              </a:rPr>
              <a:t>while let </a:t>
            </a:r>
            <a:r>
              <a:rPr lang="en-US" altLang="zh-CN" dirty="0">
                <a:latin typeface="Menlo"/>
              </a:rPr>
              <a:t>Some(v @ 1..=2) = </a:t>
            </a:r>
            <a:r>
              <a:rPr lang="en-US" altLang="zh-CN" dirty="0" err="1">
                <a:latin typeface="Menlo"/>
              </a:rPr>
              <a:t>vals.pop</a:t>
            </a:r>
            <a:r>
              <a:rPr lang="en-US" altLang="zh-CN" dirty="0">
                <a:latin typeface="Menlo"/>
              </a:rPr>
              <a:t>() {</a:t>
            </a:r>
          </a:p>
          <a:p>
            <a:pPr marL="0" indent="0">
              <a:buNone/>
            </a:pPr>
            <a:r>
              <a:rPr lang="en-US" altLang="zh-CN" dirty="0">
                <a:latin typeface="Menlo"/>
              </a:rPr>
              <a:t>	// Prints 2, 2, then 1</a:t>
            </a:r>
          </a:p>
          <a:p>
            <a:pPr marL="0" indent="0">
              <a:buNone/>
            </a:pPr>
            <a:r>
              <a:rPr lang="en-US" altLang="zh-CN" dirty="0">
                <a:latin typeface="Menlo"/>
              </a:rPr>
              <a:t>	</a:t>
            </a:r>
            <a:r>
              <a:rPr lang="en-US" altLang="zh-CN" dirty="0" err="1">
                <a:latin typeface="Menlo"/>
              </a:rPr>
              <a:t>println</a:t>
            </a:r>
            <a:r>
              <a:rPr lang="en-US" altLang="zh-CN" dirty="0">
                <a:latin typeface="Menlo"/>
              </a:rPr>
              <a:t>!("{}", v);</a:t>
            </a:r>
          </a:p>
          <a:p>
            <a:pPr marL="0" indent="0">
              <a:buNone/>
            </a:pPr>
            <a:r>
              <a:rPr lang="en-US" altLang="zh-CN" dirty="0">
                <a:latin typeface="Menlo"/>
              </a:rPr>
              <a:t>}</a:t>
            </a:r>
          </a:p>
          <a:p>
            <a:pPr marL="0" indent="0">
              <a:buNone/>
            </a:pPr>
            <a:endParaRPr lang="zh-CN" altLang="en-US" dirty="0">
              <a:latin typeface="Menlo"/>
            </a:endParaRPr>
          </a:p>
        </p:txBody>
      </p:sp>
      <p:sp>
        <p:nvSpPr>
          <p:cNvPr id="5" name="动作按钮: 第一张 4">
            <a:hlinkClick r:id="rId3" action="ppaction://hlinksldjump" highlightClick="1"/>
          </p:cNvPr>
          <p:cNvSpPr/>
          <p:nvPr/>
        </p:nvSpPr>
        <p:spPr>
          <a:xfrm>
            <a:off x="7850036" y="5673110"/>
            <a:ext cx="748146" cy="574185"/>
          </a:xfrm>
          <a:prstGeom prst="actionButtonHom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6737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5"/>
                                        </p:tgtEl>
                                      </p:cBhvr>
                                    </p:animEffect>
                                    <p:animScale>
                                      <p:cBhvr>
                                        <p:cTn id="7" dur="50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t>Common Collections</a:t>
            </a:r>
            <a:endParaRPr kumimoji="1" lang="zh-CN" altLang="en-US" dirty="0"/>
          </a:p>
        </p:txBody>
      </p:sp>
      <p:sp>
        <p:nvSpPr>
          <p:cNvPr id="5" name="Text Placeholder 4"/>
          <p:cNvSpPr>
            <a:spLocks noGrp="1"/>
          </p:cNvSpPr>
          <p:nvPr>
            <p:ph idx="1"/>
          </p:nvPr>
        </p:nvSpPr>
        <p:spPr/>
        <p:txBody>
          <a:bodyPr/>
          <a:lstStyle/>
          <a:p>
            <a:r>
              <a:rPr kumimoji="1" lang="en-US" altLang="zh-CN" dirty="0" smtClean="0"/>
              <a:t>Sequences: </a:t>
            </a:r>
            <a:r>
              <a:rPr kumimoji="1" lang="en-US" altLang="zh-CN" dirty="0" err="1" smtClean="0"/>
              <a:t>Vec</a:t>
            </a:r>
            <a:r>
              <a:rPr kumimoji="1" lang="en-US" altLang="zh-CN" dirty="0"/>
              <a:t>&lt;T&gt;, </a:t>
            </a:r>
            <a:r>
              <a:rPr kumimoji="1" lang="en-US" altLang="zh-CN" dirty="0" err="1"/>
              <a:t>VecDeque</a:t>
            </a:r>
            <a:r>
              <a:rPr kumimoji="1" lang="en-US" altLang="zh-CN" dirty="0"/>
              <a:t> </a:t>
            </a:r>
            <a:r>
              <a:rPr kumimoji="1" lang="en-US" altLang="zh-CN" dirty="0" smtClean="0"/>
              <a:t>…</a:t>
            </a:r>
          </a:p>
          <a:p>
            <a:r>
              <a:rPr kumimoji="1" lang="en-US" altLang="zh-CN" dirty="0" smtClean="0"/>
              <a:t>String</a:t>
            </a:r>
          </a:p>
          <a:p>
            <a:r>
              <a:rPr kumimoji="1" lang="en-US" altLang="zh-CN" dirty="0"/>
              <a:t>Maps: </a:t>
            </a:r>
            <a:r>
              <a:rPr kumimoji="1" lang="en-US" altLang="zh-CN" dirty="0" err="1"/>
              <a:t>HashMap</a:t>
            </a:r>
            <a:r>
              <a:rPr kumimoji="1" lang="en-US" altLang="zh-CN" dirty="0"/>
              <a:t>, </a:t>
            </a:r>
            <a:r>
              <a:rPr kumimoji="1" lang="en-US" altLang="zh-CN" dirty="0" err="1" smtClean="0"/>
              <a:t>BTreeMap</a:t>
            </a:r>
            <a:endParaRPr kumimoji="1" lang="en-US" altLang="zh-CN" dirty="0" smtClean="0"/>
          </a:p>
          <a:p>
            <a:r>
              <a:rPr kumimoji="1" lang="en-US" altLang="zh-CN" dirty="0"/>
              <a:t>Sets: </a:t>
            </a:r>
            <a:r>
              <a:rPr kumimoji="1" lang="en-US" altLang="zh-CN" dirty="0" err="1"/>
              <a:t>HashSet</a:t>
            </a:r>
            <a:r>
              <a:rPr kumimoji="1" lang="en-US" altLang="zh-CN" dirty="0"/>
              <a:t>, </a:t>
            </a:r>
            <a:r>
              <a:rPr kumimoji="1" lang="en-US" altLang="zh-CN" dirty="0" err="1" smtClean="0"/>
              <a:t>BTreeSet</a:t>
            </a:r>
            <a:endParaRPr kumimoji="1" lang="en-US" altLang="zh-CN" dirty="0" smtClean="0"/>
          </a:p>
          <a:p>
            <a:endParaRPr kumimoji="1" lang="zh-CN" altLang="en-US" dirty="0"/>
          </a:p>
        </p:txBody>
      </p:sp>
    </p:spTree>
    <p:extLst>
      <p:ext uri="{BB962C8B-B14F-4D97-AF65-F5344CB8AC3E}">
        <p14:creationId xmlns:p14="http://schemas.microsoft.com/office/powerpoint/2010/main" val="43733158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Vec</a:t>
            </a:r>
            <a:r>
              <a:rPr lang="en-US" altLang="zh-CN" dirty="0" smtClean="0"/>
              <a:t>&lt;T&gt;</a:t>
            </a:r>
            <a:br>
              <a:rPr lang="en-US" altLang="zh-CN" dirty="0" smtClean="0"/>
            </a:br>
            <a:r>
              <a:rPr kumimoji="1" lang="en-US" altLang="zh-CN" sz="1800" dirty="0">
                <a:solidFill>
                  <a:schemeClr val="tx1">
                    <a:tint val="75000"/>
                  </a:schemeClr>
                </a:solidFill>
              </a:rPr>
              <a:t>create and </a:t>
            </a:r>
            <a:r>
              <a:rPr kumimoji="1" lang="en-US" altLang="zh-CN" sz="1800" dirty="0" smtClean="0">
                <a:solidFill>
                  <a:schemeClr val="tx1">
                    <a:tint val="75000"/>
                  </a:schemeClr>
                </a:solidFill>
              </a:rPr>
              <a:t>initialize</a:t>
            </a:r>
            <a:endParaRPr kumimoji="1" lang="zh-CN" altLang="en-US" sz="1800" dirty="0">
              <a:solidFill>
                <a:schemeClr val="tx1">
                  <a:tint val="75000"/>
                </a:schemeClr>
              </a:solidFill>
            </a:endParaRPr>
          </a:p>
        </p:txBody>
      </p:sp>
      <p:sp>
        <p:nvSpPr>
          <p:cNvPr id="3" name="内容占位符 2"/>
          <p:cNvSpPr>
            <a:spLocks noGrp="1"/>
          </p:cNvSpPr>
          <p:nvPr>
            <p:ph idx="1"/>
          </p:nvPr>
        </p:nvSpPr>
        <p:spPr/>
        <p:txBody>
          <a:bodyPr>
            <a:normAutofit/>
          </a:bodyPr>
          <a:lstStyle/>
          <a:p>
            <a:r>
              <a:rPr lang="en-US" altLang="zh-CN" dirty="0" smtClean="0"/>
              <a:t>Create</a:t>
            </a:r>
          </a:p>
          <a:p>
            <a:pPr marL="0" indent="0">
              <a:buNone/>
            </a:pPr>
            <a:r>
              <a:rPr lang="nn-NO" altLang="zh-CN" dirty="0" smtClean="0">
                <a:latin typeface="Menlo"/>
              </a:rPr>
              <a:t>  let </a:t>
            </a:r>
            <a:r>
              <a:rPr lang="nn-NO" altLang="zh-CN" dirty="0">
                <a:latin typeface="Menlo"/>
              </a:rPr>
              <a:t>mut x = Vec::new</a:t>
            </a:r>
            <a:r>
              <a:rPr lang="nn-NO" altLang="zh-CN" dirty="0" smtClean="0">
                <a:latin typeface="Menlo"/>
              </a:rPr>
              <a:t>();</a:t>
            </a:r>
          </a:p>
          <a:p>
            <a:pPr marL="0" indent="0">
              <a:buNone/>
            </a:pPr>
            <a:r>
              <a:rPr lang="nn-NO" altLang="zh-CN" dirty="0">
                <a:latin typeface="Menlo"/>
              </a:rPr>
              <a:t> </a:t>
            </a:r>
            <a:r>
              <a:rPr lang="nn-NO" altLang="zh-CN" dirty="0" smtClean="0">
                <a:latin typeface="Menlo"/>
              </a:rPr>
              <a:t> </a:t>
            </a:r>
            <a:r>
              <a:rPr lang="en-US" altLang="zh-CN" dirty="0" err="1" smtClean="0">
                <a:latin typeface="Menlo"/>
              </a:rPr>
              <a:t>x.push</a:t>
            </a:r>
            <a:r>
              <a:rPr lang="en-US" altLang="zh-CN" dirty="0" smtClean="0">
                <a:latin typeface="Menlo"/>
              </a:rPr>
              <a:t>(1);</a:t>
            </a:r>
            <a:endParaRPr lang="nn-NO" altLang="zh-CN" dirty="0" smtClean="0">
              <a:latin typeface="Menlo"/>
            </a:endParaRPr>
          </a:p>
          <a:p>
            <a:pPr marL="0" indent="0">
              <a:buNone/>
            </a:pPr>
            <a:r>
              <a:rPr lang="nn-NO" altLang="zh-CN" dirty="0">
                <a:latin typeface="Menlo"/>
              </a:rPr>
              <a:t>  let mut a: Vec&lt;i32&gt; = Vec::new</a:t>
            </a:r>
            <a:r>
              <a:rPr lang="nn-NO" altLang="zh-CN" dirty="0" smtClean="0">
                <a:latin typeface="Menlo"/>
              </a:rPr>
              <a:t>();</a:t>
            </a:r>
          </a:p>
          <a:p>
            <a:pPr marL="0" indent="0">
              <a:buNone/>
            </a:pPr>
            <a:endParaRPr lang="nn-NO" altLang="zh-CN" dirty="0"/>
          </a:p>
          <a:p>
            <a:r>
              <a:rPr lang="nn-NO" altLang="zh-CN" dirty="0" smtClean="0"/>
              <a:t>Initialize with vec! Macro</a:t>
            </a:r>
          </a:p>
          <a:p>
            <a:pPr marL="0" indent="0">
              <a:buNone/>
            </a:pPr>
            <a:r>
              <a:rPr lang="nn-NO" altLang="zh-CN" dirty="0" smtClean="0">
                <a:latin typeface="Menlo"/>
              </a:rPr>
              <a:t>  </a:t>
            </a:r>
            <a:r>
              <a:rPr lang="nn-NO" altLang="zh-CN" dirty="0">
                <a:latin typeface="Menlo"/>
              </a:rPr>
              <a:t>let x = vec![1, 2, 3];</a:t>
            </a:r>
          </a:p>
          <a:p>
            <a:pPr marL="0" indent="0">
              <a:buNone/>
            </a:pPr>
            <a:r>
              <a:rPr lang="nn-NO" altLang="zh-CN" dirty="0" smtClean="0">
                <a:latin typeface="Menlo"/>
              </a:rPr>
              <a:t>  </a:t>
            </a:r>
            <a:r>
              <a:rPr lang="nn-NO" altLang="zh-CN" dirty="0">
                <a:latin typeface="Menlo"/>
              </a:rPr>
              <a:t>let y = vec![0; 2</a:t>
            </a:r>
            <a:r>
              <a:rPr lang="nn-NO" altLang="zh-CN" dirty="0" smtClean="0">
                <a:latin typeface="Menlo"/>
              </a:rPr>
              <a:t>]; </a:t>
            </a:r>
            <a:endParaRPr lang="zh-CN" altLang="en-US" dirty="0">
              <a:latin typeface="Menlo"/>
            </a:endParaRPr>
          </a:p>
        </p:txBody>
      </p:sp>
      <p:sp>
        <p:nvSpPr>
          <p:cNvPr id="6" name="Right Arrow 10"/>
          <p:cNvSpPr/>
          <p:nvPr/>
        </p:nvSpPr>
        <p:spPr>
          <a:xfrm>
            <a:off x="246185" y="2435530"/>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Right Arrow 10"/>
          <p:cNvSpPr/>
          <p:nvPr/>
        </p:nvSpPr>
        <p:spPr>
          <a:xfrm>
            <a:off x="246185" y="2940355"/>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cxnSp>
        <p:nvCxnSpPr>
          <p:cNvPr id="8" name="Straight Arrow Connector 6"/>
          <p:cNvCxnSpPr/>
          <p:nvPr/>
        </p:nvCxnSpPr>
        <p:spPr>
          <a:xfrm flipH="1">
            <a:off x="3248025" y="3067843"/>
            <a:ext cx="5334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4019551" y="2854604"/>
            <a:ext cx="1847850" cy="369332"/>
          </a:xfrm>
          <a:prstGeom prst="rect">
            <a:avLst/>
          </a:prstGeom>
        </p:spPr>
        <p:txBody>
          <a:bodyPr wrap="square">
            <a:spAutoFit/>
          </a:bodyPr>
          <a:lstStyle/>
          <a:p>
            <a:r>
              <a:rPr lang="en-US" altLang="zh-CN" dirty="0" smtClean="0">
                <a:solidFill>
                  <a:srgbClr val="FF0000"/>
                </a:solidFill>
                <a:latin typeface="Menlo"/>
              </a:rPr>
              <a:t>x is </a:t>
            </a:r>
            <a:r>
              <a:rPr lang="en-US" altLang="zh-CN" dirty="0" err="1" smtClean="0">
                <a:solidFill>
                  <a:srgbClr val="FF0000"/>
                </a:solidFill>
                <a:latin typeface="Menlo"/>
              </a:rPr>
              <a:t>Vec</a:t>
            </a:r>
            <a:r>
              <a:rPr lang="en-US" altLang="zh-CN" dirty="0" smtClean="0">
                <a:solidFill>
                  <a:srgbClr val="FF0000"/>
                </a:solidFill>
                <a:latin typeface="Menlo"/>
              </a:rPr>
              <a:t>&lt;i32&gt;</a:t>
            </a:r>
            <a:endParaRPr lang="zh-CN" altLang="en-US" dirty="0">
              <a:solidFill>
                <a:srgbClr val="FF0000"/>
              </a:solidFill>
              <a:latin typeface="Menlo"/>
            </a:endParaRPr>
          </a:p>
        </p:txBody>
      </p:sp>
    </p:spTree>
    <p:extLst>
      <p:ext uri="{BB962C8B-B14F-4D97-AF65-F5344CB8AC3E}">
        <p14:creationId xmlns:p14="http://schemas.microsoft.com/office/powerpoint/2010/main" val="18149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7"/>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Vec</a:t>
            </a:r>
            <a:r>
              <a:rPr lang="en-US" altLang="zh-CN" dirty="0" smtClean="0"/>
              <a:t>&lt;T&gt;</a:t>
            </a:r>
            <a:br>
              <a:rPr lang="en-US" altLang="zh-CN" dirty="0" smtClean="0"/>
            </a:br>
            <a:r>
              <a:rPr kumimoji="1" lang="en-US" altLang="zh-CN" sz="1800" dirty="0" smtClean="0">
                <a:solidFill>
                  <a:schemeClr val="tx1">
                    <a:tint val="75000"/>
                  </a:schemeClr>
                </a:solidFill>
              </a:rPr>
              <a:t>read</a:t>
            </a:r>
            <a:endParaRPr lang="zh-CN" altLang="en-US" sz="1800" dirty="0"/>
          </a:p>
        </p:txBody>
      </p:sp>
      <p:sp>
        <p:nvSpPr>
          <p:cNvPr id="3" name="内容占位符 2"/>
          <p:cNvSpPr>
            <a:spLocks noGrp="1"/>
          </p:cNvSpPr>
          <p:nvPr>
            <p:ph idx="1"/>
          </p:nvPr>
        </p:nvSpPr>
        <p:spPr/>
        <p:txBody>
          <a:bodyPr>
            <a:normAutofit lnSpcReduction="10000"/>
          </a:bodyPr>
          <a:lstStyle/>
          <a:p>
            <a:pPr marL="0" indent="0">
              <a:buNone/>
            </a:pPr>
            <a:r>
              <a:rPr lang="en-US" altLang="zh-CN" sz="2400" b="1" dirty="0">
                <a:latin typeface="Menlo"/>
              </a:rPr>
              <a:t>let</a:t>
            </a:r>
            <a:r>
              <a:rPr lang="en-US" altLang="zh-CN" sz="2400" dirty="0">
                <a:latin typeface="Menlo"/>
              </a:rPr>
              <a:t> v = </a:t>
            </a:r>
            <a:r>
              <a:rPr lang="en-US" altLang="zh-CN" sz="2400" dirty="0" err="1">
                <a:latin typeface="Menlo"/>
              </a:rPr>
              <a:t>vec</a:t>
            </a:r>
            <a:r>
              <a:rPr lang="en-US" altLang="zh-CN" sz="2400" dirty="0">
                <a:latin typeface="Menlo"/>
              </a:rPr>
              <a:t>![1, 2, 3, 4, 5];</a:t>
            </a:r>
          </a:p>
          <a:p>
            <a:pPr marL="0" indent="0">
              <a:buNone/>
            </a:pPr>
            <a:endParaRPr lang="en-US" altLang="zh-CN" sz="2400" dirty="0">
              <a:latin typeface="Menlo"/>
            </a:endParaRPr>
          </a:p>
          <a:p>
            <a:pPr marL="0" indent="0">
              <a:buNone/>
            </a:pPr>
            <a:r>
              <a:rPr lang="en-US" altLang="zh-CN" sz="2400" b="1" dirty="0">
                <a:latin typeface="Menlo"/>
              </a:rPr>
              <a:t>let</a:t>
            </a:r>
            <a:r>
              <a:rPr lang="en-US" altLang="zh-CN" sz="2400" dirty="0">
                <a:latin typeface="Menlo"/>
              </a:rPr>
              <a:t> third: &amp;i32 = &amp;v[2];</a:t>
            </a:r>
          </a:p>
          <a:p>
            <a:pPr marL="0" indent="0">
              <a:buNone/>
            </a:pPr>
            <a:r>
              <a:rPr lang="en-US" altLang="zh-CN" sz="2400" dirty="0" err="1">
                <a:latin typeface="Menlo"/>
              </a:rPr>
              <a:t>println</a:t>
            </a:r>
            <a:r>
              <a:rPr lang="en-US" altLang="zh-CN" sz="2400" dirty="0">
                <a:latin typeface="Menlo"/>
              </a:rPr>
              <a:t>!("The third element is {}", third);</a:t>
            </a:r>
          </a:p>
          <a:p>
            <a:pPr marL="0" indent="0">
              <a:buNone/>
            </a:pPr>
            <a:endParaRPr lang="en-US" altLang="zh-CN" dirty="0">
              <a:latin typeface="Menlo"/>
            </a:endParaRPr>
          </a:p>
          <a:p>
            <a:pPr marL="0" indent="0">
              <a:buNone/>
            </a:pPr>
            <a:r>
              <a:rPr lang="en-US" altLang="zh-CN" sz="2400" b="1" dirty="0">
                <a:latin typeface="Menlo"/>
              </a:rPr>
              <a:t>match</a:t>
            </a:r>
            <a:r>
              <a:rPr lang="en-US" altLang="zh-CN" sz="2400" dirty="0">
                <a:latin typeface="Menlo"/>
              </a:rPr>
              <a:t> </a:t>
            </a:r>
            <a:r>
              <a:rPr lang="en-US" altLang="zh-CN" sz="2400" dirty="0" err="1">
                <a:latin typeface="Menlo"/>
              </a:rPr>
              <a:t>v.get</a:t>
            </a:r>
            <a:r>
              <a:rPr lang="en-US" altLang="zh-CN" sz="2400" dirty="0">
                <a:latin typeface="Menlo"/>
              </a:rPr>
              <a:t>(2) {</a:t>
            </a:r>
          </a:p>
          <a:p>
            <a:pPr marL="0" indent="0">
              <a:buNone/>
            </a:pPr>
            <a:r>
              <a:rPr lang="en-US" altLang="zh-CN" sz="2400" dirty="0">
                <a:latin typeface="Menlo"/>
              </a:rPr>
              <a:t>    Some(third) =&gt; </a:t>
            </a:r>
            <a:r>
              <a:rPr lang="en-US" altLang="zh-CN" sz="2400" dirty="0" err="1">
                <a:latin typeface="Menlo"/>
              </a:rPr>
              <a:t>println</a:t>
            </a:r>
            <a:r>
              <a:rPr lang="en-US" altLang="zh-CN" sz="2400" dirty="0" smtClean="0">
                <a:latin typeface="Menlo"/>
              </a:rPr>
              <a:t>!("third {}", </a:t>
            </a:r>
            <a:r>
              <a:rPr lang="en-US" altLang="zh-CN" sz="2400" dirty="0">
                <a:latin typeface="Menlo"/>
              </a:rPr>
              <a:t>third),</a:t>
            </a:r>
          </a:p>
          <a:p>
            <a:pPr marL="0" indent="0">
              <a:buNone/>
            </a:pPr>
            <a:r>
              <a:rPr lang="en-US" altLang="zh-CN" sz="2400" dirty="0">
                <a:latin typeface="Menlo"/>
              </a:rPr>
              <a:t>    None =&gt; </a:t>
            </a:r>
            <a:r>
              <a:rPr lang="en-US" altLang="zh-CN" sz="2400" dirty="0" err="1">
                <a:latin typeface="Menlo"/>
              </a:rPr>
              <a:t>println</a:t>
            </a:r>
            <a:r>
              <a:rPr lang="en-US" altLang="zh-CN" sz="2400" dirty="0" smtClean="0">
                <a:latin typeface="Menlo"/>
              </a:rPr>
              <a:t>!("no </a:t>
            </a:r>
            <a:r>
              <a:rPr lang="en-US" altLang="zh-CN" sz="2400" dirty="0">
                <a:latin typeface="Menlo"/>
              </a:rPr>
              <a:t>third element."),</a:t>
            </a:r>
          </a:p>
          <a:p>
            <a:pPr marL="0" indent="0">
              <a:buNone/>
            </a:pPr>
            <a:r>
              <a:rPr lang="en-US" altLang="zh-CN" sz="2400" dirty="0" smtClean="0">
                <a:latin typeface="Menlo"/>
              </a:rPr>
              <a:t>}</a:t>
            </a:r>
          </a:p>
          <a:p>
            <a:pPr marL="0" indent="0">
              <a:buNone/>
            </a:pPr>
            <a:r>
              <a:rPr lang="en-US" altLang="zh-CN" sz="2400" dirty="0" err="1">
                <a:latin typeface="Menlo"/>
              </a:rPr>
              <a:t>assert_eq</a:t>
            </a:r>
            <a:r>
              <a:rPr lang="en-US" altLang="zh-CN" sz="2400" dirty="0">
                <a:latin typeface="Menlo"/>
              </a:rPr>
              <a:t>!(Some(5</a:t>
            </a:r>
            <a:r>
              <a:rPr lang="en-US" altLang="zh-CN" sz="2400" dirty="0" smtClean="0">
                <a:latin typeface="Menlo"/>
              </a:rPr>
              <a:t>), </a:t>
            </a:r>
            <a:r>
              <a:rPr lang="en-US" altLang="zh-CN" sz="2400" dirty="0" err="1" smtClean="0">
                <a:latin typeface="Menlo"/>
              </a:rPr>
              <a:t>v.pop</a:t>
            </a:r>
            <a:r>
              <a:rPr lang="en-US" altLang="zh-CN" sz="2400" dirty="0">
                <a:latin typeface="Menlo"/>
              </a:rPr>
              <a:t>());</a:t>
            </a:r>
            <a:endParaRPr lang="zh-CN" altLang="en-US" sz="2400" dirty="0">
              <a:latin typeface="Menlo"/>
            </a:endParaRPr>
          </a:p>
        </p:txBody>
      </p:sp>
      <p:cxnSp>
        <p:nvCxnSpPr>
          <p:cNvPr id="5" name="Straight Arrow Connector 6"/>
          <p:cNvCxnSpPr/>
          <p:nvPr/>
        </p:nvCxnSpPr>
        <p:spPr>
          <a:xfrm flipH="1">
            <a:off x="4391025" y="2801143"/>
            <a:ext cx="5334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5019676" y="2616477"/>
            <a:ext cx="1847850" cy="369332"/>
          </a:xfrm>
          <a:prstGeom prst="rect">
            <a:avLst/>
          </a:prstGeom>
        </p:spPr>
        <p:txBody>
          <a:bodyPr wrap="square">
            <a:spAutoFit/>
          </a:bodyPr>
          <a:lstStyle/>
          <a:p>
            <a:r>
              <a:rPr lang="en-US" altLang="zh-CN" dirty="0" smtClean="0">
                <a:solidFill>
                  <a:srgbClr val="FF0000"/>
                </a:solidFill>
                <a:latin typeface="Menlo"/>
              </a:rPr>
              <a:t>Read by index</a:t>
            </a:r>
            <a:endParaRPr lang="zh-CN" altLang="en-US" dirty="0">
              <a:solidFill>
                <a:srgbClr val="FF0000"/>
              </a:solidFill>
              <a:latin typeface="Menlo"/>
            </a:endParaRPr>
          </a:p>
        </p:txBody>
      </p:sp>
      <p:cxnSp>
        <p:nvCxnSpPr>
          <p:cNvPr id="7" name="Straight Arrow Connector 6"/>
          <p:cNvCxnSpPr/>
          <p:nvPr/>
        </p:nvCxnSpPr>
        <p:spPr>
          <a:xfrm flipH="1">
            <a:off x="2771775" y="3596479"/>
            <a:ext cx="752474" cy="29924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524249" y="3411813"/>
            <a:ext cx="2466976" cy="646331"/>
          </a:xfrm>
          <a:prstGeom prst="rect">
            <a:avLst/>
          </a:prstGeom>
        </p:spPr>
        <p:txBody>
          <a:bodyPr wrap="square">
            <a:spAutoFit/>
          </a:bodyPr>
          <a:lstStyle/>
          <a:p>
            <a:r>
              <a:rPr lang="en-US" altLang="zh-CN" dirty="0" smtClean="0">
                <a:solidFill>
                  <a:srgbClr val="FF0000"/>
                </a:solidFill>
              </a:rPr>
              <a:t>Read by </a:t>
            </a:r>
            <a:r>
              <a:rPr lang="en-US" altLang="zh-CN" dirty="0" smtClean="0">
                <a:solidFill>
                  <a:srgbClr val="FF0000"/>
                </a:solidFill>
                <a:latin typeface="Menlo"/>
              </a:rPr>
              <a:t>get</a:t>
            </a:r>
            <a:r>
              <a:rPr lang="en-US" altLang="zh-CN" dirty="0" smtClean="0">
                <a:solidFill>
                  <a:srgbClr val="FF0000"/>
                </a:solidFill>
              </a:rPr>
              <a:t> method, return </a:t>
            </a:r>
            <a:r>
              <a:rPr lang="en-US" altLang="zh-CN" dirty="0">
                <a:solidFill>
                  <a:srgbClr val="FF0000"/>
                </a:solidFill>
                <a:latin typeface="Menlo"/>
              </a:rPr>
              <a:t>Option&lt;&amp;T&gt;</a:t>
            </a:r>
            <a:endParaRPr lang="zh-CN" altLang="en-US" dirty="0">
              <a:solidFill>
                <a:srgbClr val="FF0000"/>
              </a:solidFill>
              <a:latin typeface="Menlo"/>
            </a:endParaRPr>
          </a:p>
        </p:txBody>
      </p:sp>
      <p:cxnSp>
        <p:nvCxnSpPr>
          <p:cNvPr id="10" name="Straight Arrow Connector 6"/>
          <p:cNvCxnSpPr/>
          <p:nvPr/>
        </p:nvCxnSpPr>
        <p:spPr>
          <a:xfrm flipH="1">
            <a:off x="4281488" y="5217710"/>
            <a:ext cx="176212" cy="29924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4448174" y="5027882"/>
            <a:ext cx="4448175" cy="369332"/>
          </a:xfrm>
          <a:prstGeom prst="rect">
            <a:avLst/>
          </a:prstGeom>
        </p:spPr>
        <p:txBody>
          <a:bodyPr wrap="square">
            <a:spAutoFit/>
          </a:bodyPr>
          <a:lstStyle/>
          <a:p>
            <a:r>
              <a:rPr lang="en-US" altLang="zh-CN" dirty="0" smtClean="0">
                <a:solidFill>
                  <a:srgbClr val="FF0000"/>
                </a:solidFill>
                <a:latin typeface="Menlo"/>
              </a:rPr>
              <a:t>Removes </a:t>
            </a:r>
            <a:r>
              <a:rPr lang="en-US" altLang="zh-CN" dirty="0">
                <a:solidFill>
                  <a:srgbClr val="FF0000"/>
                </a:solidFill>
                <a:latin typeface="Menlo"/>
              </a:rPr>
              <a:t>and returns the last element</a:t>
            </a:r>
            <a:endParaRPr lang="zh-CN" altLang="en-US" dirty="0">
              <a:solidFill>
                <a:srgbClr val="FF0000"/>
              </a:solidFill>
              <a:latin typeface="Menlo"/>
            </a:endParaRPr>
          </a:p>
        </p:txBody>
      </p:sp>
    </p:spTree>
    <p:extLst>
      <p:ext uri="{BB962C8B-B14F-4D97-AF65-F5344CB8AC3E}">
        <p14:creationId xmlns:p14="http://schemas.microsoft.com/office/powerpoint/2010/main" val="426694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Vec</a:t>
            </a:r>
            <a:r>
              <a:rPr lang="en-US" altLang="zh-CN" dirty="0" smtClean="0"/>
              <a:t>&lt;T&gt;</a:t>
            </a:r>
            <a:br>
              <a:rPr lang="en-US" altLang="zh-CN" dirty="0" smtClean="0"/>
            </a:br>
            <a:r>
              <a:rPr kumimoji="1" lang="en-US" altLang="zh-CN" sz="1800" dirty="0" smtClean="0">
                <a:solidFill>
                  <a:schemeClr val="tx1">
                    <a:tint val="75000"/>
                  </a:schemeClr>
                </a:solidFill>
              </a:rPr>
              <a:t>read - </a:t>
            </a:r>
            <a:r>
              <a:rPr kumimoji="1" lang="en-US" altLang="zh-CN" sz="1800" dirty="0">
                <a:solidFill>
                  <a:schemeClr val="tx1">
                    <a:tint val="75000"/>
                  </a:schemeClr>
                </a:solidFill>
              </a:rPr>
              <a:t> </a:t>
            </a:r>
            <a:r>
              <a:rPr kumimoji="1" lang="en-US" altLang="zh-CN" sz="1800" dirty="0" smtClean="0">
                <a:solidFill>
                  <a:schemeClr val="tx1">
                    <a:tint val="75000"/>
                  </a:schemeClr>
                </a:solidFill>
              </a:rPr>
              <a:t>obey ownership </a:t>
            </a:r>
            <a:r>
              <a:rPr kumimoji="1" lang="en-US" altLang="zh-CN" sz="1800" dirty="0">
                <a:solidFill>
                  <a:schemeClr val="tx1">
                    <a:tint val="75000"/>
                  </a:schemeClr>
                </a:solidFill>
              </a:rPr>
              <a:t>and borrowing rules</a:t>
            </a:r>
            <a:endParaRPr kumimoji="1" lang="zh-CN" altLang="en-US" sz="1800" dirty="0">
              <a:solidFill>
                <a:schemeClr val="tx1">
                  <a:tint val="75000"/>
                </a:schemeClr>
              </a:solidFill>
            </a:endParaRPr>
          </a:p>
        </p:txBody>
      </p:sp>
      <p:sp>
        <p:nvSpPr>
          <p:cNvPr id="3" name="内容占位符 2"/>
          <p:cNvSpPr>
            <a:spLocks noGrp="1"/>
          </p:cNvSpPr>
          <p:nvPr>
            <p:ph idx="1"/>
          </p:nvPr>
        </p:nvSpPr>
        <p:spPr/>
        <p:txBody>
          <a:bodyPr>
            <a:normAutofit/>
          </a:bodyPr>
          <a:lstStyle/>
          <a:p>
            <a:pPr marL="0" indent="0">
              <a:buNone/>
            </a:pPr>
            <a:r>
              <a:rPr lang="en-US" altLang="zh-CN" sz="2400" dirty="0">
                <a:latin typeface="Menlo"/>
              </a:rPr>
              <a:t>let first = &amp;v[0];</a:t>
            </a:r>
          </a:p>
          <a:p>
            <a:pPr marL="0" indent="0">
              <a:buNone/>
            </a:pPr>
            <a:r>
              <a:rPr lang="en-US" altLang="zh-CN" sz="2400" dirty="0" err="1">
                <a:latin typeface="Menlo"/>
              </a:rPr>
              <a:t>v.push</a:t>
            </a:r>
            <a:r>
              <a:rPr lang="en-US" altLang="zh-CN" sz="2400" dirty="0">
                <a:latin typeface="Menlo"/>
              </a:rPr>
              <a:t>(6</a:t>
            </a:r>
            <a:r>
              <a:rPr lang="en-US" altLang="zh-CN" sz="2400" dirty="0" smtClean="0">
                <a:latin typeface="Menlo"/>
              </a:rPr>
              <a:t>);</a:t>
            </a:r>
          </a:p>
          <a:p>
            <a:pPr marL="0" indent="0">
              <a:buNone/>
            </a:pPr>
            <a:endParaRPr lang="en-US" altLang="zh-CN" sz="2400" dirty="0">
              <a:latin typeface="Menlo"/>
            </a:endParaRPr>
          </a:p>
          <a:p>
            <a:pPr marL="0" indent="0">
              <a:buNone/>
            </a:pPr>
            <a:r>
              <a:rPr lang="en-US" altLang="zh-CN" sz="2400" dirty="0" err="1">
                <a:latin typeface="Menlo"/>
              </a:rPr>
              <a:t>println</a:t>
            </a:r>
            <a:r>
              <a:rPr lang="en-US" altLang="zh-CN" sz="2400" dirty="0">
                <a:latin typeface="Menlo"/>
              </a:rPr>
              <a:t>!("The first element is: {}", first</a:t>
            </a:r>
            <a:r>
              <a:rPr lang="en-US" altLang="zh-CN" sz="2400" dirty="0" smtClean="0">
                <a:latin typeface="Menlo"/>
              </a:rPr>
              <a:t>);</a:t>
            </a:r>
          </a:p>
          <a:p>
            <a:pPr marL="0" indent="0">
              <a:buNone/>
            </a:pPr>
            <a:endParaRPr lang="en-US" altLang="zh-CN" sz="2400" dirty="0">
              <a:latin typeface="Menlo"/>
            </a:endParaRPr>
          </a:p>
          <a:p>
            <a:pPr marL="0" indent="0">
              <a:buNone/>
            </a:pPr>
            <a:endParaRPr lang="en-US" altLang="zh-CN" sz="2400" dirty="0" smtClean="0">
              <a:latin typeface="Menlo"/>
            </a:endParaRPr>
          </a:p>
          <a:p>
            <a:r>
              <a:rPr lang="zh-CN" altLang="en-US" sz="2400" dirty="0">
                <a:latin typeface="Menlo"/>
              </a:rPr>
              <a:t>遍历</a:t>
            </a:r>
            <a:r>
              <a:rPr lang="en-US" altLang="zh-CN" sz="2400" dirty="0" err="1">
                <a:latin typeface="Menlo"/>
              </a:rPr>
              <a:t>Vec</a:t>
            </a:r>
            <a:r>
              <a:rPr lang="en-US" altLang="zh-CN" sz="2400" dirty="0">
                <a:latin typeface="Menlo"/>
              </a:rPr>
              <a:t>&lt;T</a:t>
            </a:r>
            <a:r>
              <a:rPr lang="en-US" altLang="zh-CN" sz="2400" dirty="0" smtClean="0">
                <a:latin typeface="Menlo"/>
              </a:rPr>
              <a:t>&gt;</a:t>
            </a:r>
          </a:p>
          <a:p>
            <a:r>
              <a:rPr lang="zh-CN" altLang="en-US" sz="2400" dirty="0">
                <a:latin typeface="Menlo"/>
              </a:rPr>
              <a:t>使用枚举来储存多种类型：如果在编写程序时不能确切无遗地知道运行时会储存进 </a:t>
            </a:r>
            <a:r>
              <a:rPr lang="en-US" altLang="zh-CN" sz="2400" dirty="0">
                <a:latin typeface="Menlo"/>
              </a:rPr>
              <a:t>vector </a:t>
            </a:r>
            <a:r>
              <a:rPr lang="zh-CN" altLang="en-US" sz="2400" dirty="0">
                <a:latin typeface="Menlo"/>
              </a:rPr>
              <a:t>的所有类型，枚举技术就行不通了。</a:t>
            </a:r>
          </a:p>
        </p:txBody>
      </p:sp>
      <p:sp>
        <p:nvSpPr>
          <p:cNvPr id="6" name="矩形 5"/>
          <p:cNvSpPr/>
          <p:nvPr/>
        </p:nvSpPr>
        <p:spPr>
          <a:xfrm>
            <a:off x="628649" y="2702202"/>
            <a:ext cx="6753225" cy="461665"/>
          </a:xfrm>
          <a:prstGeom prst="rect">
            <a:avLst/>
          </a:prstGeom>
        </p:spPr>
        <p:txBody>
          <a:bodyPr wrap="square">
            <a:spAutoFit/>
          </a:bodyPr>
          <a:lstStyle/>
          <a:p>
            <a:r>
              <a:rPr lang="en-US" altLang="zh-CN" sz="2400" dirty="0">
                <a:solidFill>
                  <a:srgbClr val="FF0000"/>
                </a:solidFill>
                <a:latin typeface="Menlo"/>
              </a:rPr>
              <a:t>^^^^^^^^^ mutable borrow occurs here</a:t>
            </a:r>
            <a:endParaRPr lang="zh-CN" altLang="en-US" sz="2400" dirty="0">
              <a:solidFill>
                <a:srgbClr val="FF0000"/>
              </a:solidFill>
              <a:latin typeface="Menlo"/>
            </a:endParaRPr>
          </a:p>
        </p:txBody>
      </p:sp>
      <p:sp>
        <p:nvSpPr>
          <p:cNvPr id="11" name="矩形 10"/>
          <p:cNvSpPr/>
          <p:nvPr/>
        </p:nvSpPr>
        <p:spPr>
          <a:xfrm>
            <a:off x="3248025" y="3517958"/>
            <a:ext cx="6124575" cy="461665"/>
          </a:xfrm>
          <a:prstGeom prst="rect">
            <a:avLst/>
          </a:prstGeom>
        </p:spPr>
        <p:txBody>
          <a:bodyPr wrap="square">
            <a:spAutoFit/>
          </a:bodyPr>
          <a:lstStyle/>
          <a:p>
            <a:r>
              <a:rPr lang="en-US" altLang="zh-CN" sz="2400" dirty="0">
                <a:solidFill>
                  <a:srgbClr val="00FFFF"/>
                </a:solidFill>
                <a:latin typeface="Menlo"/>
              </a:rPr>
              <a:t>----- immutable borrow later used here</a:t>
            </a:r>
            <a:endParaRPr lang="zh-CN" altLang="en-US" sz="2400" dirty="0">
              <a:solidFill>
                <a:srgbClr val="00FFFF"/>
              </a:solidFill>
              <a:latin typeface="Menlo"/>
            </a:endParaRPr>
          </a:p>
        </p:txBody>
      </p:sp>
    </p:spTree>
    <p:extLst>
      <p:ext uri="{BB962C8B-B14F-4D97-AF65-F5344CB8AC3E}">
        <p14:creationId xmlns:p14="http://schemas.microsoft.com/office/powerpoint/2010/main" val="239511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String</a:t>
            </a:r>
            <a:br>
              <a:rPr lang="en-US" altLang="zh-CN" dirty="0" smtClean="0"/>
            </a:br>
            <a:r>
              <a:rPr kumimoji="1" lang="en-US" altLang="zh-CN" sz="1800" dirty="0" smtClean="0">
                <a:solidFill>
                  <a:schemeClr val="tx1">
                    <a:tint val="75000"/>
                  </a:schemeClr>
                </a:solidFill>
              </a:rPr>
              <a:t>what is a string?</a:t>
            </a:r>
            <a:endParaRPr kumimoji="1" lang="zh-CN" altLang="en-US" sz="1800" dirty="0">
              <a:solidFill>
                <a:schemeClr val="tx1">
                  <a:tint val="75000"/>
                </a:schemeClr>
              </a:solidFill>
            </a:endParaRPr>
          </a:p>
        </p:txBody>
      </p:sp>
      <p:sp>
        <p:nvSpPr>
          <p:cNvPr id="3" name="内容占位符 2"/>
          <p:cNvSpPr>
            <a:spLocks noGrp="1"/>
          </p:cNvSpPr>
          <p:nvPr>
            <p:ph idx="1"/>
          </p:nvPr>
        </p:nvSpPr>
        <p:spPr/>
        <p:txBody>
          <a:bodyPr>
            <a:normAutofit/>
          </a:bodyPr>
          <a:lstStyle/>
          <a:p>
            <a:r>
              <a:rPr lang="en-US" altLang="zh-CN" dirty="0"/>
              <a:t>Rust </a:t>
            </a:r>
            <a:r>
              <a:rPr lang="zh-CN" altLang="en-US" dirty="0" smtClean="0"/>
              <a:t>的</a:t>
            </a:r>
            <a:r>
              <a:rPr lang="zh-CN" altLang="en-US" i="1" dirty="0" smtClean="0"/>
              <a:t>核心</a:t>
            </a:r>
            <a:r>
              <a:rPr lang="zh-CN" altLang="en-US" i="1" dirty="0"/>
              <a:t>语言</a:t>
            </a:r>
            <a:r>
              <a:rPr lang="zh-CN" altLang="en-US" dirty="0"/>
              <a:t>中只有一种字符串类型：</a:t>
            </a:r>
            <a:r>
              <a:rPr lang="en-US" altLang="zh-CN" dirty="0" err="1">
                <a:solidFill>
                  <a:schemeClr val="accent2"/>
                </a:solidFill>
              </a:rPr>
              <a:t>str</a:t>
            </a:r>
            <a:r>
              <a:rPr lang="zh-CN" altLang="en-US" dirty="0" smtClean="0"/>
              <a:t>，</a:t>
            </a:r>
            <a:r>
              <a:rPr lang="en-US" altLang="zh-CN" dirty="0" smtClean="0"/>
              <a:t>string</a:t>
            </a:r>
            <a:r>
              <a:rPr lang="zh-CN" altLang="en-US" dirty="0" smtClean="0"/>
              <a:t> </a:t>
            </a:r>
            <a:r>
              <a:rPr lang="en-US" altLang="zh-CN" dirty="0" smtClean="0"/>
              <a:t>slice</a:t>
            </a:r>
            <a:r>
              <a:rPr lang="zh-CN" altLang="en-US" dirty="0"/>
              <a:t>，它通常</a:t>
            </a:r>
            <a:r>
              <a:rPr lang="zh-CN" altLang="en-US" dirty="0" smtClean="0"/>
              <a:t>以</a:t>
            </a:r>
            <a:r>
              <a:rPr lang="zh-CN" altLang="en-US" i="1" dirty="0" smtClean="0"/>
              <a:t>借用形式</a:t>
            </a:r>
            <a:r>
              <a:rPr lang="en-US" altLang="zh-CN" i="1" dirty="0" smtClean="0"/>
              <a:t>(borrow form)</a:t>
            </a:r>
            <a:r>
              <a:rPr lang="zh-CN" altLang="en-US" dirty="0" smtClean="0"/>
              <a:t>出现</a:t>
            </a:r>
            <a:r>
              <a:rPr lang="zh-CN" altLang="en-US" dirty="0"/>
              <a:t>：</a:t>
            </a:r>
            <a:r>
              <a:rPr lang="en-US" altLang="zh-CN" dirty="0" smtClean="0">
                <a:solidFill>
                  <a:schemeClr val="accent2"/>
                </a:solidFill>
              </a:rPr>
              <a:t>&amp;</a:t>
            </a:r>
            <a:r>
              <a:rPr lang="en-US" altLang="zh-CN" dirty="0" err="1" smtClean="0">
                <a:solidFill>
                  <a:schemeClr val="accent2"/>
                </a:solidFill>
              </a:rPr>
              <a:t>str</a:t>
            </a:r>
            <a:r>
              <a:rPr lang="zh-CN" altLang="en-US" dirty="0"/>
              <a:t>，它们是一些储存在别处的 </a:t>
            </a:r>
            <a:r>
              <a:rPr lang="en-US" altLang="zh-CN" b="1" dirty="0">
                <a:solidFill>
                  <a:srgbClr val="FF0000"/>
                </a:solidFill>
              </a:rPr>
              <a:t>UTF-8</a:t>
            </a:r>
            <a:r>
              <a:rPr lang="en-US" altLang="zh-CN" dirty="0"/>
              <a:t> </a:t>
            </a:r>
            <a:r>
              <a:rPr lang="zh-CN" altLang="en-US" dirty="0"/>
              <a:t>编码字符串数据的引用</a:t>
            </a:r>
            <a:endParaRPr lang="en-US" altLang="zh-CN" dirty="0" smtClean="0"/>
          </a:p>
          <a:p>
            <a:r>
              <a:rPr lang="zh-CN" altLang="en-US" dirty="0"/>
              <a:t>称作 </a:t>
            </a:r>
            <a:r>
              <a:rPr lang="en-US" altLang="zh-CN" dirty="0"/>
              <a:t>String </a:t>
            </a:r>
            <a:r>
              <a:rPr lang="zh-CN" altLang="en-US" dirty="0"/>
              <a:t>的类型是由</a:t>
            </a:r>
            <a:r>
              <a:rPr lang="zh-CN" altLang="en-US" i="1" dirty="0"/>
              <a:t>标准库</a:t>
            </a:r>
            <a:r>
              <a:rPr lang="zh-CN" altLang="en-US" dirty="0"/>
              <a:t>提供的，而没有写进核心语言部分，它是可增长的、可变的、有所有权的、</a:t>
            </a:r>
            <a:r>
              <a:rPr lang="en-US" altLang="zh-CN" b="1" dirty="0">
                <a:solidFill>
                  <a:srgbClr val="FF0000"/>
                </a:solidFill>
              </a:rPr>
              <a:t>UTF-8</a:t>
            </a:r>
            <a:r>
              <a:rPr lang="en-US" altLang="zh-CN" b="1" dirty="0"/>
              <a:t> </a:t>
            </a:r>
            <a:r>
              <a:rPr lang="zh-CN" altLang="en-US" dirty="0"/>
              <a:t>编码的字符串类型。</a:t>
            </a:r>
            <a:endParaRPr lang="en-US" altLang="zh-CN" dirty="0"/>
          </a:p>
          <a:p>
            <a:r>
              <a:rPr lang="en-US" altLang="zh-CN" dirty="0" err="1"/>
              <a:t>Rustacean</a:t>
            </a:r>
            <a:r>
              <a:rPr lang="en-US" altLang="zh-CN" dirty="0"/>
              <a:t> </a:t>
            </a:r>
            <a:r>
              <a:rPr lang="zh-CN" altLang="en-US" dirty="0" smtClean="0"/>
              <a:t>认为的“字符串”：</a:t>
            </a:r>
            <a:r>
              <a:rPr lang="en-US" altLang="zh-CN" dirty="0" smtClean="0"/>
              <a:t>String</a:t>
            </a:r>
            <a:r>
              <a:rPr lang="zh-CN" altLang="en-US" dirty="0" smtClean="0"/>
              <a:t>和</a:t>
            </a:r>
            <a:r>
              <a:rPr lang="en-US" altLang="zh-CN" dirty="0" smtClean="0"/>
              <a:t>&amp;</a:t>
            </a:r>
            <a:r>
              <a:rPr lang="en-US" altLang="zh-CN" dirty="0" err="1" smtClean="0"/>
              <a:t>str</a:t>
            </a:r>
            <a:r>
              <a:rPr lang="zh-CN" altLang="en-US" dirty="0" smtClean="0"/>
              <a:t>。</a:t>
            </a:r>
            <a:endParaRPr lang="en-US" altLang="zh-CN" dirty="0" smtClean="0">
              <a:solidFill>
                <a:schemeClr val="accent2"/>
              </a:solidFill>
            </a:endParaRPr>
          </a:p>
        </p:txBody>
      </p:sp>
    </p:spTree>
    <p:extLst>
      <p:ext uri="{BB962C8B-B14F-4D97-AF65-F5344CB8AC3E}">
        <p14:creationId xmlns:p14="http://schemas.microsoft.com/office/powerpoint/2010/main" val="424111176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String</a:t>
            </a:r>
            <a:br>
              <a:rPr lang="en-US" altLang="zh-CN" dirty="0" smtClean="0"/>
            </a:br>
            <a:r>
              <a:rPr kumimoji="1" lang="en-US" altLang="zh-CN" sz="1800" dirty="0" smtClean="0">
                <a:solidFill>
                  <a:schemeClr val="tx1">
                    <a:tint val="75000"/>
                  </a:schemeClr>
                </a:solidFill>
              </a:rPr>
              <a:t>use</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825625"/>
            <a:ext cx="7886700" cy="4870450"/>
          </a:xfrm>
        </p:spPr>
        <p:txBody>
          <a:bodyPr>
            <a:normAutofit fontScale="70000" lnSpcReduction="20000"/>
          </a:bodyPr>
          <a:lstStyle/>
          <a:p>
            <a:pPr marL="0" indent="0">
              <a:buNone/>
            </a:pPr>
            <a:r>
              <a:rPr lang="en-US" altLang="zh-CN" b="1" dirty="0" smtClean="0">
                <a:latin typeface="Menlo"/>
              </a:rPr>
              <a:t>let </a:t>
            </a:r>
            <a:r>
              <a:rPr lang="en-US" altLang="zh-CN" b="1" dirty="0" err="1">
                <a:latin typeface="Menlo"/>
              </a:rPr>
              <a:t>mut</a:t>
            </a:r>
            <a:r>
              <a:rPr lang="en-US" altLang="zh-CN" b="1" dirty="0">
                <a:latin typeface="Menlo"/>
              </a:rPr>
              <a:t> </a:t>
            </a:r>
            <a:r>
              <a:rPr lang="en-US" altLang="zh-CN" dirty="0">
                <a:latin typeface="Menlo"/>
              </a:rPr>
              <a:t>s = </a:t>
            </a:r>
            <a:r>
              <a:rPr lang="en-US" altLang="zh-CN" dirty="0" smtClean="0">
                <a:latin typeface="Menlo"/>
              </a:rPr>
              <a:t>String</a:t>
            </a:r>
            <a:r>
              <a:rPr lang="en-US" altLang="zh-CN" dirty="0">
                <a:latin typeface="Menlo"/>
              </a:rPr>
              <a:t>::new</a:t>
            </a:r>
            <a:r>
              <a:rPr lang="en-US" altLang="zh-CN" dirty="0" smtClean="0">
                <a:latin typeface="Menlo"/>
              </a:rPr>
              <a:t>();</a:t>
            </a:r>
          </a:p>
          <a:p>
            <a:pPr marL="0" indent="0">
              <a:buNone/>
            </a:pPr>
            <a:endParaRPr lang="en-US" altLang="zh-CN" dirty="0" smtClean="0">
              <a:latin typeface="Menlo"/>
            </a:endParaRPr>
          </a:p>
          <a:p>
            <a:pPr marL="0" indent="0">
              <a:buNone/>
            </a:pPr>
            <a:r>
              <a:rPr lang="en-US" altLang="zh-CN" b="1" dirty="0">
                <a:latin typeface="Menlo"/>
              </a:rPr>
              <a:t>let</a:t>
            </a:r>
            <a:r>
              <a:rPr lang="en-US" altLang="zh-CN" dirty="0">
                <a:latin typeface="Menlo"/>
              </a:rPr>
              <a:t> x = "literal".</a:t>
            </a:r>
            <a:r>
              <a:rPr lang="en-US" altLang="zh-CN" dirty="0" err="1">
                <a:latin typeface="Menlo"/>
              </a:rPr>
              <a:t>to_string</a:t>
            </a:r>
            <a:r>
              <a:rPr lang="en-US" altLang="zh-CN" dirty="0">
                <a:latin typeface="Menlo"/>
              </a:rPr>
              <a:t>();</a:t>
            </a:r>
          </a:p>
          <a:p>
            <a:pPr marL="0" indent="0">
              <a:buNone/>
            </a:pPr>
            <a:r>
              <a:rPr lang="en-US" altLang="zh-CN" b="1" dirty="0">
                <a:latin typeface="Menlo"/>
              </a:rPr>
              <a:t>let</a:t>
            </a:r>
            <a:r>
              <a:rPr lang="en-US" altLang="zh-CN" dirty="0">
                <a:latin typeface="Menlo"/>
              </a:rPr>
              <a:t> y = String::from("literal</a:t>
            </a:r>
            <a:r>
              <a:rPr lang="en-US" altLang="zh-CN" dirty="0" smtClean="0">
                <a:latin typeface="Menlo"/>
              </a:rPr>
              <a:t>");</a:t>
            </a:r>
          </a:p>
          <a:p>
            <a:pPr marL="0" indent="0">
              <a:buNone/>
            </a:pPr>
            <a:endParaRPr lang="en-US" altLang="zh-CN" dirty="0">
              <a:latin typeface="Menlo"/>
            </a:endParaRPr>
          </a:p>
          <a:p>
            <a:pPr marL="0" indent="0">
              <a:buNone/>
            </a:pPr>
            <a:r>
              <a:rPr lang="en-US" altLang="zh-CN" b="1" dirty="0">
                <a:latin typeface="Menlo"/>
              </a:rPr>
              <a:t>let</a:t>
            </a:r>
            <a:r>
              <a:rPr lang="en-US" altLang="zh-CN" dirty="0">
                <a:latin typeface="Menlo"/>
              </a:rPr>
              <a:t> s1 = String::from("hello");</a:t>
            </a:r>
          </a:p>
          <a:p>
            <a:pPr marL="0" indent="0">
              <a:buNone/>
            </a:pPr>
            <a:r>
              <a:rPr lang="en-US" altLang="zh-CN" b="1" dirty="0">
                <a:latin typeface="Menlo"/>
              </a:rPr>
              <a:t>let</a:t>
            </a:r>
            <a:r>
              <a:rPr lang="en-US" altLang="zh-CN" dirty="0">
                <a:latin typeface="Menlo"/>
              </a:rPr>
              <a:t> s2 = String::from("-rust");</a:t>
            </a:r>
          </a:p>
          <a:p>
            <a:pPr marL="0" indent="0">
              <a:buNone/>
            </a:pPr>
            <a:r>
              <a:rPr lang="en-US" altLang="zh-CN" b="1" dirty="0">
                <a:latin typeface="Menlo"/>
              </a:rPr>
              <a:t>let</a:t>
            </a:r>
            <a:r>
              <a:rPr lang="en-US" altLang="zh-CN" dirty="0">
                <a:latin typeface="Menlo"/>
              </a:rPr>
              <a:t> s1 = s1 + &amp;s2; // note s1 has been </a:t>
            </a:r>
            <a:r>
              <a:rPr lang="en-US" altLang="zh-CN" dirty="0" smtClean="0">
                <a:latin typeface="Menlo"/>
              </a:rPr>
              <a:t>moved</a:t>
            </a:r>
          </a:p>
          <a:p>
            <a:pPr marL="0" indent="0">
              <a:buNone/>
            </a:pPr>
            <a:endParaRPr lang="en-US" altLang="zh-CN" dirty="0" smtClean="0">
              <a:latin typeface="Menlo"/>
            </a:endParaRPr>
          </a:p>
          <a:p>
            <a:pPr marL="0" indent="0">
              <a:buNone/>
            </a:pPr>
            <a:r>
              <a:rPr lang="en-US" altLang="zh-CN" b="1" dirty="0" err="1" smtClean="0">
                <a:latin typeface="Menlo"/>
              </a:rPr>
              <a:t>impl</a:t>
            </a:r>
            <a:r>
              <a:rPr lang="en-US" altLang="zh-CN" dirty="0" smtClean="0">
                <a:latin typeface="Menlo"/>
              </a:rPr>
              <a:t> </a:t>
            </a:r>
            <a:r>
              <a:rPr lang="en-US" altLang="zh-CN" dirty="0">
                <a:latin typeface="Menlo"/>
              </a:rPr>
              <a:t>Add&lt;&amp;</a:t>
            </a:r>
            <a:r>
              <a:rPr lang="en-US" altLang="zh-CN" dirty="0" err="1">
                <a:latin typeface="Menlo"/>
              </a:rPr>
              <a:t>str</a:t>
            </a:r>
            <a:r>
              <a:rPr lang="en-US" altLang="zh-CN" dirty="0">
                <a:latin typeface="Menlo"/>
              </a:rPr>
              <a:t>&gt; for String {</a:t>
            </a:r>
          </a:p>
          <a:p>
            <a:pPr marL="0" indent="0">
              <a:buNone/>
            </a:pPr>
            <a:r>
              <a:rPr lang="en-US" altLang="zh-CN" dirty="0">
                <a:latin typeface="Menlo"/>
              </a:rPr>
              <a:t>    </a:t>
            </a:r>
            <a:r>
              <a:rPr lang="en-US" altLang="zh-CN" dirty="0" err="1">
                <a:latin typeface="Menlo"/>
              </a:rPr>
              <a:t>fn</a:t>
            </a:r>
            <a:r>
              <a:rPr lang="en-US" altLang="zh-CN" dirty="0">
                <a:latin typeface="Menlo"/>
              </a:rPr>
              <a:t> add(</a:t>
            </a:r>
            <a:r>
              <a:rPr lang="en-US" altLang="zh-CN" dirty="0" err="1">
                <a:latin typeface="Menlo"/>
              </a:rPr>
              <a:t>mut</a:t>
            </a:r>
            <a:r>
              <a:rPr lang="en-US" altLang="zh-CN" dirty="0">
                <a:latin typeface="Menlo"/>
              </a:rPr>
              <a:t> self, other: &amp;</a:t>
            </a:r>
            <a:r>
              <a:rPr lang="en-US" altLang="zh-CN" dirty="0" err="1">
                <a:latin typeface="Menlo"/>
              </a:rPr>
              <a:t>str</a:t>
            </a:r>
            <a:r>
              <a:rPr lang="en-US" altLang="zh-CN" dirty="0">
                <a:latin typeface="Menlo"/>
              </a:rPr>
              <a:t>) -&gt; </a:t>
            </a:r>
            <a:r>
              <a:rPr lang="en-US" altLang="zh-CN" dirty="0" smtClean="0">
                <a:latin typeface="Menlo"/>
              </a:rPr>
              <a:t>String {</a:t>
            </a:r>
          </a:p>
          <a:p>
            <a:pPr marL="0" indent="0">
              <a:buNone/>
            </a:pPr>
            <a:r>
              <a:rPr lang="en-US" altLang="zh-CN" dirty="0">
                <a:latin typeface="Menlo"/>
              </a:rPr>
              <a:t> </a:t>
            </a:r>
            <a:r>
              <a:rPr lang="en-US" altLang="zh-CN" dirty="0" smtClean="0">
                <a:latin typeface="Menlo"/>
              </a:rPr>
              <a:t>       </a:t>
            </a:r>
            <a:r>
              <a:rPr lang="en-US" altLang="zh-CN" dirty="0" err="1" smtClean="0">
                <a:latin typeface="Menlo"/>
              </a:rPr>
              <a:t>self.push_str</a:t>
            </a:r>
            <a:r>
              <a:rPr lang="en-US" altLang="zh-CN" dirty="0" smtClean="0">
                <a:latin typeface="Menlo"/>
              </a:rPr>
              <a:t>(other</a:t>
            </a:r>
            <a:r>
              <a:rPr lang="en-US" altLang="zh-CN" dirty="0">
                <a:latin typeface="Menlo"/>
              </a:rPr>
              <a:t>);</a:t>
            </a:r>
          </a:p>
          <a:p>
            <a:pPr marL="0" indent="0">
              <a:buNone/>
            </a:pPr>
            <a:r>
              <a:rPr lang="en-US" altLang="zh-CN" dirty="0">
                <a:latin typeface="Menlo"/>
              </a:rPr>
              <a:t>        self</a:t>
            </a:r>
            <a:endParaRPr lang="en-US" altLang="zh-CN" dirty="0" smtClean="0">
              <a:latin typeface="Menlo"/>
            </a:endParaRPr>
          </a:p>
          <a:p>
            <a:pPr marL="0" indent="0">
              <a:buNone/>
            </a:pPr>
            <a:r>
              <a:rPr lang="en-US" altLang="zh-CN" dirty="0" smtClean="0">
                <a:latin typeface="Menlo"/>
              </a:rPr>
              <a:t>    }</a:t>
            </a:r>
          </a:p>
          <a:p>
            <a:pPr marL="0" indent="0">
              <a:buNone/>
            </a:pPr>
            <a:r>
              <a:rPr lang="en-US" altLang="zh-CN" dirty="0" smtClean="0">
                <a:latin typeface="Menlo"/>
              </a:rPr>
              <a:t>}</a:t>
            </a:r>
          </a:p>
          <a:p>
            <a:pPr marL="0" indent="0">
              <a:buNone/>
            </a:pPr>
            <a:endParaRPr lang="en-US" altLang="zh-CN" dirty="0" smtClean="0">
              <a:latin typeface="Menlo"/>
            </a:endParaRPr>
          </a:p>
          <a:p>
            <a:pPr marL="0" indent="0">
              <a:buNone/>
            </a:pPr>
            <a:endParaRPr lang="en-US" altLang="zh-CN" dirty="0" smtClean="0"/>
          </a:p>
        </p:txBody>
      </p:sp>
      <p:sp>
        <p:nvSpPr>
          <p:cNvPr id="5" name="矩形 4"/>
          <p:cNvSpPr/>
          <p:nvPr/>
        </p:nvSpPr>
        <p:spPr>
          <a:xfrm>
            <a:off x="4724400" y="1410050"/>
            <a:ext cx="2879443" cy="369332"/>
          </a:xfrm>
          <a:prstGeom prst="rect">
            <a:avLst/>
          </a:prstGeom>
        </p:spPr>
        <p:txBody>
          <a:bodyPr wrap="none">
            <a:spAutoFit/>
          </a:bodyPr>
          <a:lstStyle/>
          <a:p>
            <a:r>
              <a:rPr lang="zh-CN" altLang="en-US" dirty="0">
                <a:solidFill>
                  <a:srgbClr val="FF0000"/>
                </a:solidFill>
              </a:rPr>
              <a:t>Creating a new, empty String</a:t>
            </a:r>
          </a:p>
        </p:txBody>
      </p:sp>
      <p:sp>
        <p:nvSpPr>
          <p:cNvPr id="6" name="矩形 5"/>
          <p:cNvSpPr/>
          <p:nvPr/>
        </p:nvSpPr>
        <p:spPr>
          <a:xfrm>
            <a:off x="4724400" y="2173245"/>
            <a:ext cx="3374322" cy="369332"/>
          </a:xfrm>
          <a:prstGeom prst="rect">
            <a:avLst/>
          </a:prstGeom>
        </p:spPr>
        <p:txBody>
          <a:bodyPr wrap="none">
            <a:spAutoFit/>
          </a:bodyPr>
          <a:lstStyle/>
          <a:p>
            <a:r>
              <a:rPr lang="en-US" altLang="zh-CN" dirty="0" smtClean="0">
                <a:solidFill>
                  <a:srgbClr val="FF0000"/>
                </a:solidFill>
              </a:rPr>
              <a:t>Create </a:t>
            </a:r>
            <a:r>
              <a:rPr lang="en-US" altLang="zh-CN" dirty="0">
                <a:solidFill>
                  <a:srgbClr val="FF0000"/>
                </a:solidFill>
              </a:rPr>
              <a:t>a String from a string literal</a:t>
            </a:r>
            <a:endParaRPr lang="zh-CN" altLang="en-US" dirty="0">
              <a:solidFill>
                <a:srgbClr val="FF0000"/>
              </a:solidFill>
            </a:endParaRPr>
          </a:p>
        </p:txBody>
      </p:sp>
      <p:sp>
        <p:nvSpPr>
          <p:cNvPr id="8" name="矩形 7"/>
          <p:cNvSpPr/>
          <p:nvPr/>
        </p:nvSpPr>
        <p:spPr>
          <a:xfrm>
            <a:off x="5619750" y="2869344"/>
            <a:ext cx="3371850" cy="1477328"/>
          </a:xfrm>
          <a:prstGeom prst="rect">
            <a:avLst/>
          </a:prstGeom>
        </p:spPr>
        <p:txBody>
          <a:bodyPr wrap="square">
            <a:spAutoFit/>
          </a:bodyPr>
          <a:lstStyle/>
          <a:p>
            <a:r>
              <a:rPr lang="en-US" altLang="zh-CN" dirty="0" smtClean="0">
                <a:solidFill>
                  <a:srgbClr val="FF0000"/>
                </a:solidFill>
              </a:rPr>
              <a:t>String </a:t>
            </a:r>
            <a:r>
              <a:rPr lang="en-US" altLang="zh-CN" dirty="0">
                <a:solidFill>
                  <a:srgbClr val="FF0000"/>
                </a:solidFill>
              </a:rPr>
              <a:t>concatenate with the </a:t>
            </a:r>
            <a:r>
              <a:rPr lang="en-US" altLang="zh-CN" dirty="0" smtClean="0">
                <a:solidFill>
                  <a:srgbClr val="FF0000"/>
                </a:solidFill>
              </a:rPr>
              <a:t>+ operator, implementation, add &amp;</a:t>
            </a:r>
            <a:r>
              <a:rPr lang="en-US" altLang="zh-CN" dirty="0" err="1" smtClean="0">
                <a:solidFill>
                  <a:srgbClr val="FF0000"/>
                </a:solidFill>
              </a:rPr>
              <a:t>str</a:t>
            </a:r>
            <a:r>
              <a:rPr lang="en-US" altLang="zh-CN" dirty="0" smtClean="0">
                <a:solidFill>
                  <a:srgbClr val="FF0000"/>
                </a:solidFill>
              </a:rPr>
              <a:t> to String, but &amp;s2 is &amp;String.</a:t>
            </a:r>
          </a:p>
          <a:p>
            <a:r>
              <a:rPr lang="en-US" altLang="zh-CN" dirty="0">
                <a:solidFill>
                  <a:srgbClr val="FF0000"/>
                </a:solidFill>
              </a:rPr>
              <a:t>Rust uses a </a:t>
            </a:r>
            <a:r>
              <a:rPr lang="en-US" altLang="zh-CN" i="1" dirty="0" err="1">
                <a:solidFill>
                  <a:srgbClr val="FF0000"/>
                </a:solidFill>
                <a:latin typeface="Menlo"/>
              </a:rPr>
              <a:t>deref</a:t>
            </a:r>
            <a:r>
              <a:rPr lang="en-US" altLang="zh-CN" i="1" dirty="0">
                <a:solidFill>
                  <a:srgbClr val="FF0000"/>
                </a:solidFill>
                <a:latin typeface="Menlo"/>
              </a:rPr>
              <a:t> coercion</a:t>
            </a:r>
            <a:r>
              <a:rPr lang="en-US" altLang="zh-CN" dirty="0">
                <a:solidFill>
                  <a:srgbClr val="FF0000"/>
                </a:solidFill>
              </a:rPr>
              <a:t>, </a:t>
            </a:r>
            <a:r>
              <a:rPr lang="en-US" altLang="zh-CN" dirty="0" smtClean="0">
                <a:solidFill>
                  <a:srgbClr val="FF0000"/>
                </a:solidFill>
              </a:rPr>
              <a:t>turns </a:t>
            </a:r>
            <a:r>
              <a:rPr lang="en-US" altLang="zh-CN" dirty="0">
                <a:solidFill>
                  <a:srgbClr val="FF0000"/>
                </a:solidFill>
              </a:rPr>
              <a:t>&amp;s2 into &amp;s2[..]</a:t>
            </a:r>
            <a:endParaRPr lang="zh-CN" altLang="en-US" dirty="0">
              <a:solidFill>
                <a:srgbClr val="FF0000"/>
              </a:solidFill>
            </a:endParaRPr>
          </a:p>
        </p:txBody>
      </p:sp>
      <p:cxnSp>
        <p:nvCxnSpPr>
          <p:cNvPr id="9" name="Straight Arrow Connector 6"/>
          <p:cNvCxnSpPr/>
          <p:nvPr/>
        </p:nvCxnSpPr>
        <p:spPr>
          <a:xfrm flipH="1">
            <a:off x="4191000" y="1620043"/>
            <a:ext cx="533400" cy="20240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6"/>
          <p:cNvCxnSpPr/>
          <p:nvPr/>
        </p:nvCxnSpPr>
        <p:spPr>
          <a:xfrm flipH="1">
            <a:off x="4191000" y="2357911"/>
            <a:ext cx="533400" cy="20240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6"/>
          <p:cNvCxnSpPr/>
          <p:nvPr/>
        </p:nvCxnSpPr>
        <p:spPr>
          <a:xfrm flipH="1">
            <a:off x="3976687" y="3586296"/>
            <a:ext cx="1557338" cy="10419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3848100" y="5738011"/>
            <a:ext cx="3371850" cy="646331"/>
          </a:xfrm>
          <a:prstGeom prst="rect">
            <a:avLst/>
          </a:prstGeom>
        </p:spPr>
        <p:txBody>
          <a:bodyPr wrap="square">
            <a:spAutoFit/>
          </a:bodyPr>
          <a:lstStyle/>
          <a:p>
            <a:r>
              <a:rPr lang="en-US" altLang="zh-CN" dirty="0" smtClean="0">
                <a:solidFill>
                  <a:srgbClr val="FF0000"/>
                </a:solidFill>
              </a:rPr>
              <a:t>Takes </a:t>
            </a:r>
            <a:r>
              <a:rPr lang="en-US" altLang="zh-CN" dirty="0">
                <a:solidFill>
                  <a:srgbClr val="FF0000"/>
                </a:solidFill>
              </a:rPr>
              <a:t>ownership of </a:t>
            </a:r>
            <a:r>
              <a:rPr lang="en-US" altLang="zh-CN" dirty="0" smtClean="0">
                <a:solidFill>
                  <a:srgbClr val="FF0000"/>
                </a:solidFill>
              </a:rPr>
              <a:t>self, and return to result</a:t>
            </a:r>
            <a:endParaRPr lang="zh-CN" altLang="en-US" dirty="0">
              <a:solidFill>
                <a:srgbClr val="FF0000"/>
              </a:solidFill>
            </a:endParaRPr>
          </a:p>
        </p:txBody>
      </p:sp>
      <p:cxnSp>
        <p:nvCxnSpPr>
          <p:cNvPr id="31" name="Straight Arrow Connector 6"/>
          <p:cNvCxnSpPr/>
          <p:nvPr/>
        </p:nvCxnSpPr>
        <p:spPr>
          <a:xfrm flipH="1" flipV="1">
            <a:off x="2676526" y="5753391"/>
            <a:ext cx="1019174" cy="17382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892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30"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String</a:t>
            </a:r>
            <a:br>
              <a:rPr lang="en-US" altLang="zh-CN" dirty="0" smtClean="0"/>
            </a:br>
            <a:r>
              <a:rPr kumimoji="1" lang="en-US" altLang="zh-CN" sz="1800" dirty="0" smtClean="0">
                <a:solidFill>
                  <a:schemeClr val="tx1">
                    <a:tint val="75000"/>
                  </a:schemeClr>
                </a:solidFill>
              </a:rPr>
              <a:t>more</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825625"/>
            <a:ext cx="7886700" cy="4870450"/>
          </a:xfrm>
        </p:spPr>
        <p:txBody>
          <a:bodyPr>
            <a:normAutofit lnSpcReduction="10000"/>
          </a:bodyPr>
          <a:lstStyle/>
          <a:p>
            <a:pPr marL="0" indent="0">
              <a:buNone/>
            </a:pPr>
            <a:r>
              <a:rPr lang="en-US" altLang="zh-CN" sz="2000" b="1" dirty="0">
                <a:latin typeface="Menlo"/>
              </a:rPr>
              <a:t>let</a:t>
            </a:r>
            <a:r>
              <a:rPr lang="en-US" altLang="zh-CN" sz="2000" dirty="0">
                <a:latin typeface="Menlo"/>
              </a:rPr>
              <a:t> s1 = String::from("tic");</a:t>
            </a:r>
          </a:p>
          <a:p>
            <a:pPr marL="0" indent="0">
              <a:buNone/>
            </a:pPr>
            <a:r>
              <a:rPr lang="en-US" altLang="zh-CN" sz="2000" b="1" dirty="0">
                <a:latin typeface="Menlo"/>
              </a:rPr>
              <a:t>let</a:t>
            </a:r>
            <a:r>
              <a:rPr lang="en-US" altLang="zh-CN" sz="2000" dirty="0">
                <a:latin typeface="Menlo"/>
              </a:rPr>
              <a:t> s2 = String::from("tac");</a:t>
            </a:r>
          </a:p>
          <a:p>
            <a:pPr marL="0" indent="0">
              <a:buNone/>
            </a:pPr>
            <a:r>
              <a:rPr lang="en-US" altLang="zh-CN" sz="2000" b="1" dirty="0">
                <a:latin typeface="Menlo"/>
              </a:rPr>
              <a:t>let</a:t>
            </a:r>
            <a:r>
              <a:rPr lang="en-US" altLang="zh-CN" sz="2000" dirty="0">
                <a:latin typeface="Menlo"/>
              </a:rPr>
              <a:t> s3 = String::from("toe");</a:t>
            </a:r>
          </a:p>
          <a:p>
            <a:pPr marL="0" indent="0">
              <a:buNone/>
            </a:pPr>
            <a:r>
              <a:rPr lang="en-US" altLang="zh-CN" sz="2000" b="1" dirty="0">
                <a:latin typeface="Menlo"/>
              </a:rPr>
              <a:t>let</a:t>
            </a:r>
            <a:r>
              <a:rPr lang="en-US" altLang="zh-CN" sz="2000" dirty="0">
                <a:latin typeface="Menlo"/>
              </a:rPr>
              <a:t> s = format!("{}-{}-{}", s1, s2, s3);</a:t>
            </a:r>
          </a:p>
          <a:p>
            <a:pPr marL="0" indent="0">
              <a:buNone/>
            </a:pPr>
            <a:r>
              <a:rPr lang="en-US" altLang="zh-CN" sz="2000" dirty="0" err="1">
                <a:latin typeface="Menlo"/>
              </a:rPr>
              <a:t>println</a:t>
            </a:r>
            <a:r>
              <a:rPr lang="en-US" altLang="zh-CN" sz="2000" dirty="0">
                <a:latin typeface="Menlo"/>
              </a:rPr>
              <a:t>!("{} {}", s1, s</a:t>
            </a:r>
            <a:r>
              <a:rPr lang="en-US" altLang="zh-CN" sz="2000" dirty="0" smtClean="0">
                <a:latin typeface="Menlo"/>
              </a:rPr>
              <a:t>);</a:t>
            </a:r>
          </a:p>
          <a:p>
            <a:pPr marL="0" indent="0">
              <a:buNone/>
            </a:pPr>
            <a:endParaRPr lang="en-US" altLang="zh-CN" sz="2000" dirty="0">
              <a:latin typeface="Menlo"/>
            </a:endParaRPr>
          </a:p>
          <a:p>
            <a:pPr marL="0" indent="0">
              <a:buNone/>
            </a:pPr>
            <a:endParaRPr lang="en-US" altLang="zh-CN" sz="2000" dirty="0" smtClean="0">
              <a:latin typeface="Menlo"/>
            </a:endParaRPr>
          </a:p>
          <a:p>
            <a:pPr marL="0" indent="0">
              <a:buNone/>
            </a:pPr>
            <a:r>
              <a:rPr lang="en-US" altLang="zh-CN" sz="2000" dirty="0">
                <a:latin typeface="Menlo"/>
              </a:rPr>
              <a:t>let </a:t>
            </a:r>
            <a:r>
              <a:rPr lang="en-US" altLang="zh-CN" sz="2000" dirty="0" err="1">
                <a:latin typeface="Menlo"/>
              </a:rPr>
              <a:t>mut</a:t>
            </a:r>
            <a:r>
              <a:rPr lang="en-US" altLang="zh-CN" sz="2000" dirty="0">
                <a:latin typeface="Menlo"/>
              </a:rPr>
              <a:t> x = "Rust</a:t>
            </a:r>
            <a:r>
              <a:rPr lang="zh-CN" altLang="en-US" sz="2000" dirty="0">
                <a:latin typeface="Menlo"/>
              </a:rPr>
              <a:t>你好</a:t>
            </a:r>
            <a:r>
              <a:rPr lang="en-US" altLang="zh-CN" sz="2000" dirty="0">
                <a:latin typeface="Menlo"/>
              </a:rPr>
              <a:t>".</a:t>
            </a:r>
            <a:r>
              <a:rPr lang="en-US" altLang="zh-CN" sz="2000" dirty="0" err="1">
                <a:latin typeface="Menlo"/>
              </a:rPr>
              <a:t>to_string</a:t>
            </a:r>
            <a:r>
              <a:rPr lang="en-US" altLang="zh-CN" sz="2000" dirty="0">
                <a:latin typeface="Menlo"/>
              </a:rPr>
              <a:t>();</a:t>
            </a:r>
          </a:p>
          <a:p>
            <a:pPr marL="0" indent="0">
              <a:buNone/>
            </a:pPr>
            <a:r>
              <a:rPr lang="en-US" altLang="zh-CN" sz="2000" dirty="0" err="1" smtClean="0">
                <a:latin typeface="Menlo"/>
              </a:rPr>
              <a:t>println</a:t>
            </a:r>
            <a:r>
              <a:rPr lang="en-US" altLang="zh-CN" sz="2000" dirty="0">
                <a:latin typeface="Menlo"/>
              </a:rPr>
              <a:t>!("{}", x[0</a:t>
            </a:r>
            <a:r>
              <a:rPr lang="en-US" altLang="zh-CN" sz="2000" dirty="0" smtClean="0">
                <a:latin typeface="Menlo"/>
              </a:rPr>
              <a:t>]);</a:t>
            </a:r>
          </a:p>
          <a:p>
            <a:pPr marL="0" indent="0">
              <a:buNone/>
            </a:pPr>
            <a:endParaRPr lang="en-US" altLang="zh-CN" sz="2000" dirty="0">
              <a:latin typeface="Menlo"/>
            </a:endParaRPr>
          </a:p>
          <a:p>
            <a:pPr marL="0" indent="0">
              <a:buNone/>
            </a:pPr>
            <a:r>
              <a:rPr lang="en-US" altLang="zh-CN" sz="2000" dirty="0">
                <a:latin typeface="Menlo"/>
              </a:rPr>
              <a:t>for c in </a:t>
            </a:r>
            <a:r>
              <a:rPr lang="en-US" altLang="zh-CN" sz="2000" dirty="0" err="1">
                <a:latin typeface="Menlo"/>
              </a:rPr>
              <a:t>x.chars</a:t>
            </a:r>
            <a:r>
              <a:rPr lang="en-US" altLang="zh-CN" sz="2000" dirty="0">
                <a:latin typeface="Menlo"/>
              </a:rPr>
              <a:t>() {</a:t>
            </a:r>
          </a:p>
          <a:p>
            <a:pPr marL="0" indent="0">
              <a:buNone/>
            </a:pPr>
            <a:r>
              <a:rPr lang="en-US" altLang="zh-CN" sz="2000" dirty="0">
                <a:latin typeface="Menlo"/>
              </a:rPr>
              <a:t>	</a:t>
            </a:r>
            <a:r>
              <a:rPr lang="en-US" altLang="zh-CN" sz="2000" dirty="0" err="1">
                <a:latin typeface="Menlo"/>
              </a:rPr>
              <a:t>println</a:t>
            </a:r>
            <a:r>
              <a:rPr lang="en-US" altLang="zh-CN" sz="2000" dirty="0">
                <a:latin typeface="Menlo"/>
              </a:rPr>
              <a:t>!("{}", c);</a:t>
            </a:r>
          </a:p>
          <a:p>
            <a:pPr marL="0" indent="0">
              <a:buNone/>
            </a:pPr>
            <a:r>
              <a:rPr lang="en-US" altLang="zh-CN" sz="2000" dirty="0">
                <a:latin typeface="Menlo"/>
              </a:rPr>
              <a:t>}</a:t>
            </a:r>
            <a:endParaRPr lang="en-US" altLang="zh-CN" sz="2000" dirty="0" smtClean="0">
              <a:latin typeface="Menlo"/>
            </a:endParaRPr>
          </a:p>
          <a:p>
            <a:pPr marL="0" indent="0">
              <a:buNone/>
            </a:pPr>
            <a:endParaRPr lang="en-US" altLang="zh-CN" dirty="0" smtClean="0"/>
          </a:p>
        </p:txBody>
      </p:sp>
      <p:sp>
        <p:nvSpPr>
          <p:cNvPr id="6" name="矩形 5"/>
          <p:cNvSpPr/>
          <p:nvPr/>
        </p:nvSpPr>
        <p:spPr>
          <a:xfrm>
            <a:off x="4706723" y="2077268"/>
            <a:ext cx="3826304" cy="646331"/>
          </a:xfrm>
          <a:prstGeom prst="rect">
            <a:avLst/>
          </a:prstGeom>
        </p:spPr>
        <p:txBody>
          <a:bodyPr wrap="none">
            <a:spAutoFit/>
          </a:bodyPr>
          <a:lstStyle/>
          <a:p>
            <a:r>
              <a:rPr lang="en-US" altLang="zh-CN" dirty="0" smtClean="0">
                <a:solidFill>
                  <a:srgbClr val="FF0000"/>
                </a:solidFill>
              </a:rPr>
              <a:t>Concatenate string with format! macro</a:t>
            </a:r>
          </a:p>
          <a:p>
            <a:r>
              <a:rPr lang="en-US" altLang="zh-CN" dirty="0" smtClean="0">
                <a:solidFill>
                  <a:srgbClr val="FF0000"/>
                </a:solidFill>
              </a:rPr>
              <a:t> not take ownership.</a:t>
            </a:r>
            <a:endParaRPr lang="zh-CN" altLang="en-US" dirty="0">
              <a:solidFill>
                <a:srgbClr val="FF0000"/>
              </a:solidFill>
            </a:endParaRPr>
          </a:p>
        </p:txBody>
      </p:sp>
      <p:cxnSp>
        <p:nvCxnSpPr>
          <p:cNvPr id="11" name="Straight Arrow Connector 6"/>
          <p:cNvCxnSpPr/>
          <p:nvPr/>
        </p:nvCxnSpPr>
        <p:spPr>
          <a:xfrm flipH="1">
            <a:off x="4419600" y="2357911"/>
            <a:ext cx="304800" cy="63293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3475939" y="4782918"/>
            <a:ext cx="3371850" cy="646331"/>
          </a:xfrm>
          <a:prstGeom prst="rect">
            <a:avLst/>
          </a:prstGeom>
        </p:spPr>
        <p:txBody>
          <a:bodyPr wrap="square">
            <a:spAutoFit/>
          </a:bodyPr>
          <a:lstStyle/>
          <a:p>
            <a:r>
              <a:rPr lang="en-US" altLang="zh-CN" dirty="0" smtClean="0">
                <a:solidFill>
                  <a:srgbClr val="FF0000"/>
                </a:solidFill>
              </a:rPr>
              <a:t>Error: Rust </a:t>
            </a:r>
            <a:r>
              <a:rPr lang="en-US" altLang="zh-CN" dirty="0">
                <a:solidFill>
                  <a:srgbClr val="FF0000"/>
                </a:solidFill>
              </a:rPr>
              <a:t>strings don’t support indexing</a:t>
            </a:r>
            <a:endParaRPr lang="zh-CN" altLang="en-US" dirty="0">
              <a:solidFill>
                <a:srgbClr val="FF0000"/>
              </a:solidFill>
            </a:endParaRPr>
          </a:p>
        </p:txBody>
      </p:sp>
      <p:cxnSp>
        <p:nvCxnSpPr>
          <p:cNvPr id="31" name="Straight Arrow Connector 6"/>
          <p:cNvCxnSpPr/>
          <p:nvPr/>
        </p:nvCxnSpPr>
        <p:spPr>
          <a:xfrm flipH="1" flipV="1">
            <a:off x="2952750" y="4914901"/>
            <a:ext cx="342900" cy="19049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38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zh-CN" dirty="0"/>
              <a:t>A brief history</a:t>
            </a:r>
            <a:endParaRPr kumimoji="1" lang="zh-CN" altLang="en-US" dirty="0"/>
          </a:p>
        </p:txBody>
      </p:sp>
      <p:sp>
        <p:nvSpPr>
          <p:cNvPr id="14" name="Shape 13"/>
          <p:cNvSpPr/>
          <p:nvPr/>
        </p:nvSpPr>
        <p:spPr>
          <a:xfrm rot="4396374">
            <a:off x="1665571" y="2277582"/>
            <a:ext cx="4197292" cy="2927088"/>
          </a:xfrm>
          <a:prstGeom prst="swooshArrow">
            <a:avLst>
              <a:gd name="adj1" fmla="val 16310"/>
              <a:gd name="adj2" fmla="val 31370"/>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5" name="Oval 14"/>
          <p:cNvSpPr/>
          <p:nvPr/>
        </p:nvSpPr>
        <p:spPr>
          <a:xfrm>
            <a:off x="3096158" y="2566432"/>
            <a:ext cx="105994" cy="105994"/>
          </a:xfrm>
          <a:prstGeom prst="ellipse">
            <a:avLst/>
          </a:prstGeom>
          <a:scene3d>
            <a:camera prst="orthographicFront"/>
            <a:lightRig rig="flat" dir="t"/>
          </a:scene3d>
          <a:sp3d prstMaterial="dkEdge">
            <a:bevelT w="8200" h="38100"/>
          </a:sp3d>
        </p:spPr>
        <p:style>
          <a:lnRef idx="1">
            <a:schemeClr val="lt1">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hueOff val="0"/>
              <a:satOff val="0"/>
              <a:lumOff val="0"/>
              <a:alphaOff val="0"/>
            </a:schemeClr>
          </a:fontRef>
        </p:style>
      </p:sp>
      <p:sp>
        <p:nvSpPr>
          <p:cNvPr id="16" name="Oval 15"/>
          <p:cNvSpPr/>
          <p:nvPr/>
        </p:nvSpPr>
        <p:spPr>
          <a:xfrm>
            <a:off x="3694640" y="3025905"/>
            <a:ext cx="105994" cy="105994"/>
          </a:xfrm>
          <a:prstGeom prst="ellipse">
            <a:avLst/>
          </a:prstGeom>
          <a:scene3d>
            <a:camera prst="orthographicFront"/>
            <a:lightRig rig="flat" dir="t"/>
          </a:scene3d>
          <a:sp3d prstMaterial="dkEdge">
            <a:bevelT w="8200" h="38100"/>
          </a:sp3d>
        </p:spPr>
        <p:style>
          <a:lnRef idx="1">
            <a:schemeClr val="lt1">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hueOff val="0"/>
              <a:satOff val="0"/>
              <a:lumOff val="0"/>
              <a:alphaOff val="0"/>
            </a:schemeClr>
          </a:fontRef>
        </p:style>
      </p:sp>
      <p:sp>
        <p:nvSpPr>
          <p:cNvPr id="17" name="Oval 16"/>
          <p:cNvSpPr/>
          <p:nvPr/>
        </p:nvSpPr>
        <p:spPr>
          <a:xfrm>
            <a:off x="4232685" y="3563658"/>
            <a:ext cx="105994" cy="105994"/>
          </a:xfrm>
          <a:prstGeom prst="ellipse">
            <a:avLst/>
          </a:prstGeom>
          <a:scene3d>
            <a:camera prst="orthographicFront"/>
            <a:lightRig rig="flat" dir="t"/>
          </a:scene3d>
          <a:sp3d prstMaterial="dkEdge">
            <a:bevelT w="8200" h="38100"/>
          </a:sp3d>
        </p:spPr>
        <p:style>
          <a:lnRef idx="1">
            <a:schemeClr val="lt1">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hueOff val="0"/>
              <a:satOff val="0"/>
              <a:lumOff val="0"/>
              <a:alphaOff val="0"/>
            </a:schemeClr>
          </a:fontRef>
        </p:style>
      </p:sp>
      <p:sp>
        <p:nvSpPr>
          <p:cNvPr id="18" name="Freeform 17"/>
          <p:cNvSpPr/>
          <p:nvPr/>
        </p:nvSpPr>
        <p:spPr>
          <a:xfrm>
            <a:off x="1384196" y="1310054"/>
            <a:ext cx="1978893" cy="777943"/>
          </a:xfrm>
          <a:custGeom>
            <a:avLst/>
            <a:gdLst>
              <a:gd name="connsiteX0" fmla="*/ 0 w 1978893"/>
              <a:gd name="connsiteY0" fmla="*/ 0 h 777943"/>
              <a:gd name="connsiteX1" fmla="*/ 1978893 w 1978893"/>
              <a:gd name="connsiteY1" fmla="*/ 0 h 777943"/>
              <a:gd name="connsiteX2" fmla="*/ 1978893 w 1978893"/>
              <a:gd name="connsiteY2" fmla="*/ 777943 h 777943"/>
              <a:gd name="connsiteX3" fmla="*/ 0 w 1978893"/>
              <a:gd name="connsiteY3" fmla="*/ 777943 h 777943"/>
              <a:gd name="connsiteX4" fmla="*/ 0 w 1978893"/>
              <a:gd name="connsiteY4" fmla="*/ 0 h 777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8893" h="777943">
                <a:moveTo>
                  <a:pt x="0" y="0"/>
                </a:moveTo>
                <a:lnTo>
                  <a:pt x="1978893" y="0"/>
                </a:lnTo>
                <a:lnTo>
                  <a:pt x="1978893" y="777943"/>
                </a:lnTo>
                <a:lnTo>
                  <a:pt x="0" y="7779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1590" tIns="21590" rIns="21590" bIns="21590" numCol="1" spcCol="1270" anchor="b" anchorCtr="0">
            <a:noAutofit/>
          </a:bodyPr>
          <a:lstStyle/>
          <a:p>
            <a:pPr lvl="0" algn="ctr" defTabSz="755650">
              <a:lnSpc>
                <a:spcPct val="90000"/>
              </a:lnSpc>
              <a:spcBef>
                <a:spcPct val="0"/>
              </a:spcBef>
              <a:spcAft>
                <a:spcPct val="35000"/>
              </a:spcAft>
            </a:pPr>
            <a:r>
              <a:rPr lang="en-US" altLang="zh-CN" sz="1700" i="1" kern="1200" dirty="0"/>
              <a:t>Pre-2009</a:t>
            </a:r>
          </a:p>
          <a:p>
            <a:pPr lvl="0" algn="ctr" defTabSz="755650">
              <a:lnSpc>
                <a:spcPct val="90000"/>
              </a:lnSpc>
              <a:spcBef>
                <a:spcPct val="0"/>
              </a:spcBef>
              <a:spcAft>
                <a:spcPct val="35000"/>
              </a:spcAft>
            </a:pPr>
            <a:r>
              <a:rPr lang="en-US" altLang="zh-CN" sz="1700" kern="1200" dirty="0" err="1"/>
              <a:t>Graydone</a:t>
            </a:r>
            <a:r>
              <a:rPr lang="en-US" altLang="zh-CN" sz="1700" kern="1200" baseline="0" dirty="0"/>
              <a:t> Hoare</a:t>
            </a:r>
            <a:endParaRPr lang="zh-CN" altLang="en-US" sz="1700" kern="1200" dirty="0"/>
          </a:p>
        </p:txBody>
      </p:sp>
      <p:sp>
        <p:nvSpPr>
          <p:cNvPr id="19" name="Freeform 18"/>
          <p:cNvSpPr/>
          <p:nvPr/>
        </p:nvSpPr>
        <p:spPr>
          <a:xfrm>
            <a:off x="3431687" y="1984845"/>
            <a:ext cx="4960917" cy="777943"/>
          </a:xfrm>
          <a:custGeom>
            <a:avLst/>
            <a:gdLst>
              <a:gd name="connsiteX0" fmla="*/ 0 w 4960917"/>
              <a:gd name="connsiteY0" fmla="*/ 0 h 777943"/>
              <a:gd name="connsiteX1" fmla="*/ 4960917 w 4960917"/>
              <a:gd name="connsiteY1" fmla="*/ 0 h 777943"/>
              <a:gd name="connsiteX2" fmla="*/ 4960917 w 4960917"/>
              <a:gd name="connsiteY2" fmla="*/ 777943 h 777943"/>
              <a:gd name="connsiteX3" fmla="*/ 0 w 4960917"/>
              <a:gd name="connsiteY3" fmla="*/ 777943 h 777943"/>
              <a:gd name="connsiteX4" fmla="*/ 0 w 4960917"/>
              <a:gd name="connsiteY4" fmla="*/ 0 h 777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60917" h="777943">
                <a:moveTo>
                  <a:pt x="0" y="0"/>
                </a:moveTo>
                <a:lnTo>
                  <a:pt x="4960917" y="0"/>
                </a:lnTo>
                <a:lnTo>
                  <a:pt x="4960917" y="777943"/>
                </a:lnTo>
                <a:lnTo>
                  <a:pt x="0" y="7779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1590" tIns="21590" rIns="21590" bIns="21590" numCol="1" spcCol="1270" anchor="ctr" anchorCtr="0">
            <a:noAutofit/>
          </a:bodyPr>
          <a:lstStyle/>
          <a:p>
            <a:pPr lvl="0" algn="l" defTabSz="755650">
              <a:lnSpc>
                <a:spcPct val="90000"/>
              </a:lnSpc>
              <a:spcBef>
                <a:spcPct val="0"/>
              </a:spcBef>
              <a:spcAft>
                <a:spcPct val="35000"/>
              </a:spcAft>
            </a:pPr>
            <a:r>
              <a:rPr lang="en-US" altLang="zh-CN" sz="1700" i="1" kern="1200" dirty="0">
                <a:solidFill>
                  <a:srgbClr val="FF0000"/>
                </a:solidFill>
              </a:rPr>
              <a:t>terrible</a:t>
            </a:r>
            <a:r>
              <a:rPr lang="en-US" altLang="zh-CN" sz="1700" i="1" kern="1200" baseline="0" dirty="0">
                <a:solidFill>
                  <a:srgbClr val="FF0000"/>
                </a:solidFill>
              </a:rPr>
              <a:t> memory leakages/bugs in Firefox</a:t>
            </a:r>
            <a:endParaRPr lang="zh-CN" altLang="en-US" sz="1700" i="1" kern="1200" dirty="0">
              <a:solidFill>
                <a:srgbClr val="FF0000"/>
              </a:solidFill>
            </a:endParaRPr>
          </a:p>
        </p:txBody>
      </p:sp>
      <p:sp>
        <p:nvSpPr>
          <p:cNvPr id="20" name="Freeform 19"/>
          <p:cNvSpPr/>
          <p:nvPr/>
        </p:nvSpPr>
        <p:spPr>
          <a:xfrm>
            <a:off x="2329959" y="2886423"/>
            <a:ext cx="1253965" cy="777943"/>
          </a:xfrm>
          <a:custGeom>
            <a:avLst/>
            <a:gdLst>
              <a:gd name="connsiteX0" fmla="*/ 0 w 1253965"/>
              <a:gd name="connsiteY0" fmla="*/ 0 h 777943"/>
              <a:gd name="connsiteX1" fmla="*/ 1253965 w 1253965"/>
              <a:gd name="connsiteY1" fmla="*/ 0 h 777943"/>
              <a:gd name="connsiteX2" fmla="*/ 1253965 w 1253965"/>
              <a:gd name="connsiteY2" fmla="*/ 777943 h 777943"/>
              <a:gd name="connsiteX3" fmla="*/ 0 w 1253965"/>
              <a:gd name="connsiteY3" fmla="*/ 777943 h 777943"/>
              <a:gd name="connsiteX4" fmla="*/ 0 w 1253965"/>
              <a:gd name="connsiteY4" fmla="*/ 0 h 777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965" h="777943">
                <a:moveTo>
                  <a:pt x="0" y="0"/>
                </a:moveTo>
                <a:lnTo>
                  <a:pt x="1253965" y="0"/>
                </a:lnTo>
                <a:lnTo>
                  <a:pt x="1253965" y="777943"/>
                </a:lnTo>
                <a:lnTo>
                  <a:pt x="0" y="7779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altLang="zh-CN" sz="1700" i="1" kern="1200" dirty="0"/>
              <a:t>2009</a:t>
            </a:r>
          </a:p>
          <a:p>
            <a:pPr lvl="0" algn="ctr" defTabSz="755650">
              <a:lnSpc>
                <a:spcPct val="90000"/>
              </a:lnSpc>
              <a:spcBef>
                <a:spcPct val="0"/>
              </a:spcBef>
              <a:spcAft>
                <a:spcPct val="35000"/>
              </a:spcAft>
            </a:pPr>
            <a:r>
              <a:rPr lang="en-US" altLang="zh-CN" sz="1700" kern="1200" dirty="0"/>
              <a:t>Mozilla Corp.</a:t>
            </a:r>
            <a:endParaRPr lang="zh-CN" altLang="en-US" sz="1700" kern="1200" dirty="0"/>
          </a:p>
        </p:txBody>
      </p:sp>
      <p:sp>
        <p:nvSpPr>
          <p:cNvPr id="21" name="Oval 20"/>
          <p:cNvSpPr/>
          <p:nvPr/>
        </p:nvSpPr>
        <p:spPr>
          <a:xfrm>
            <a:off x="4622045" y="4155381"/>
            <a:ext cx="105994" cy="105994"/>
          </a:xfrm>
          <a:prstGeom prst="ellipse">
            <a:avLst/>
          </a:prstGeom>
          <a:scene3d>
            <a:camera prst="orthographicFront"/>
            <a:lightRig rig="flat" dir="t"/>
          </a:scene3d>
          <a:sp3d prstMaterial="dkEdge">
            <a:bevelT w="8200" h="38100"/>
          </a:sp3d>
        </p:spPr>
        <p:style>
          <a:lnRef idx="1">
            <a:schemeClr val="lt1">
              <a:hueOff val="0"/>
              <a:satOff val="0"/>
              <a:lumOff val="0"/>
              <a:alphaOff val="0"/>
            </a:schemeClr>
          </a:lnRef>
          <a:fillRef idx="2">
            <a:schemeClr val="accent1">
              <a:tint val="60000"/>
              <a:hueOff val="0"/>
              <a:satOff val="0"/>
              <a:lumOff val="0"/>
              <a:alphaOff val="0"/>
            </a:schemeClr>
          </a:fillRef>
          <a:effectRef idx="1">
            <a:schemeClr val="accent1">
              <a:tint val="60000"/>
              <a:hueOff val="0"/>
              <a:satOff val="0"/>
              <a:lumOff val="0"/>
              <a:alphaOff val="0"/>
            </a:schemeClr>
          </a:effectRef>
          <a:fontRef idx="minor">
            <a:schemeClr val="dk1">
              <a:hueOff val="0"/>
              <a:satOff val="0"/>
              <a:lumOff val="0"/>
              <a:alphaOff val="0"/>
            </a:schemeClr>
          </a:fontRef>
        </p:style>
      </p:sp>
      <p:sp>
        <p:nvSpPr>
          <p:cNvPr id="22" name="Freeform 21"/>
          <p:cNvSpPr/>
          <p:nvPr/>
        </p:nvSpPr>
        <p:spPr>
          <a:xfrm>
            <a:off x="4508339" y="3050344"/>
            <a:ext cx="3800391" cy="777943"/>
          </a:xfrm>
          <a:custGeom>
            <a:avLst/>
            <a:gdLst>
              <a:gd name="connsiteX0" fmla="*/ 0 w 2745318"/>
              <a:gd name="connsiteY0" fmla="*/ 0 h 777943"/>
              <a:gd name="connsiteX1" fmla="*/ 2745318 w 2745318"/>
              <a:gd name="connsiteY1" fmla="*/ 0 h 777943"/>
              <a:gd name="connsiteX2" fmla="*/ 2745318 w 2745318"/>
              <a:gd name="connsiteY2" fmla="*/ 777943 h 777943"/>
              <a:gd name="connsiteX3" fmla="*/ 0 w 2745318"/>
              <a:gd name="connsiteY3" fmla="*/ 777943 h 777943"/>
              <a:gd name="connsiteX4" fmla="*/ 0 w 2745318"/>
              <a:gd name="connsiteY4" fmla="*/ 0 h 777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5318" h="777943">
                <a:moveTo>
                  <a:pt x="0" y="0"/>
                </a:moveTo>
                <a:lnTo>
                  <a:pt x="2745318" y="0"/>
                </a:lnTo>
                <a:lnTo>
                  <a:pt x="2745318" y="777943"/>
                </a:lnTo>
                <a:lnTo>
                  <a:pt x="0" y="7779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altLang="zh-CN" sz="1700" i="1" dirty="0">
                <a:solidFill>
                  <a:schemeClr val="accent1"/>
                </a:solidFill>
              </a:rPr>
              <a:t>Experimental</a:t>
            </a:r>
            <a:r>
              <a:rPr lang="en-US" altLang="zh-CN" sz="1700" i="1" kern="1200" baseline="0" dirty="0">
                <a:solidFill>
                  <a:schemeClr val="accent1"/>
                </a:solidFill>
              </a:rPr>
              <a:t> web browser layout engine: </a:t>
            </a:r>
            <a:endParaRPr lang="en-US" altLang="zh-CN" sz="1700" i="1" kern="1200" dirty="0">
              <a:solidFill>
                <a:schemeClr val="accent1"/>
              </a:solidFill>
            </a:endParaRPr>
          </a:p>
          <a:p>
            <a:pPr lvl="0" algn="ctr" defTabSz="755650">
              <a:lnSpc>
                <a:spcPct val="90000"/>
              </a:lnSpc>
              <a:spcBef>
                <a:spcPct val="0"/>
              </a:spcBef>
              <a:spcAft>
                <a:spcPct val="35000"/>
              </a:spcAft>
            </a:pPr>
            <a:r>
              <a:rPr lang="en-US" altLang="zh-CN" sz="1700" i="1" kern="1200" dirty="0">
                <a:solidFill>
                  <a:schemeClr val="accent1"/>
                </a:solidFill>
              </a:rPr>
              <a:t>Servo</a:t>
            </a:r>
            <a:endParaRPr lang="zh-CN" altLang="en-US" sz="1700" i="1" kern="1200" dirty="0">
              <a:solidFill>
                <a:schemeClr val="accent1"/>
              </a:solidFill>
            </a:endParaRPr>
          </a:p>
        </p:txBody>
      </p:sp>
      <p:sp>
        <p:nvSpPr>
          <p:cNvPr id="23" name="Freeform 22"/>
          <p:cNvSpPr/>
          <p:nvPr/>
        </p:nvSpPr>
        <p:spPr>
          <a:xfrm>
            <a:off x="2492738" y="3868526"/>
            <a:ext cx="1982048" cy="777943"/>
          </a:xfrm>
          <a:custGeom>
            <a:avLst/>
            <a:gdLst>
              <a:gd name="connsiteX0" fmla="*/ 0 w 1982048"/>
              <a:gd name="connsiteY0" fmla="*/ 0 h 777943"/>
              <a:gd name="connsiteX1" fmla="*/ 1982048 w 1982048"/>
              <a:gd name="connsiteY1" fmla="*/ 0 h 777943"/>
              <a:gd name="connsiteX2" fmla="*/ 1982048 w 1982048"/>
              <a:gd name="connsiteY2" fmla="*/ 777943 h 777943"/>
              <a:gd name="connsiteX3" fmla="*/ 0 w 1982048"/>
              <a:gd name="connsiteY3" fmla="*/ 777943 h 777943"/>
              <a:gd name="connsiteX4" fmla="*/ 0 w 1982048"/>
              <a:gd name="connsiteY4" fmla="*/ 0 h 777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2048" h="777943">
                <a:moveTo>
                  <a:pt x="0" y="0"/>
                </a:moveTo>
                <a:lnTo>
                  <a:pt x="1982048" y="0"/>
                </a:lnTo>
                <a:lnTo>
                  <a:pt x="1982048" y="777943"/>
                </a:lnTo>
                <a:lnTo>
                  <a:pt x="0" y="7779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altLang="zh-CN" sz="1700" i="1" kern="1200" dirty="0"/>
              <a:t>2013</a:t>
            </a:r>
          </a:p>
          <a:p>
            <a:pPr lvl="0" algn="ctr" defTabSz="755650">
              <a:lnSpc>
                <a:spcPct val="90000"/>
              </a:lnSpc>
              <a:spcBef>
                <a:spcPct val="0"/>
              </a:spcBef>
              <a:spcAft>
                <a:spcPct val="35000"/>
              </a:spcAft>
            </a:pPr>
            <a:r>
              <a:rPr lang="en-US" altLang="zh-CN" sz="1700" kern="1200" dirty="0"/>
              <a:t>Samsung</a:t>
            </a:r>
            <a:r>
              <a:rPr lang="en-US" altLang="zh-CN" sz="1700" kern="1200" baseline="0" dirty="0"/>
              <a:t> Corp. Joined</a:t>
            </a:r>
            <a:endParaRPr lang="zh-CN" altLang="en-US" sz="1700" kern="1200" dirty="0"/>
          </a:p>
        </p:txBody>
      </p:sp>
      <p:sp>
        <p:nvSpPr>
          <p:cNvPr id="24" name="Freeform 23"/>
          <p:cNvSpPr/>
          <p:nvPr/>
        </p:nvSpPr>
        <p:spPr>
          <a:xfrm>
            <a:off x="4023208" y="5499540"/>
            <a:ext cx="2674180" cy="657249"/>
          </a:xfrm>
          <a:custGeom>
            <a:avLst/>
            <a:gdLst>
              <a:gd name="connsiteX0" fmla="*/ 0 w 2674180"/>
              <a:gd name="connsiteY0" fmla="*/ 0 h 777943"/>
              <a:gd name="connsiteX1" fmla="*/ 2674180 w 2674180"/>
              <a:gd name="connsiteY1" fmla="*/ 0 h 777943"/>
              <a:gd name="connsiteX2" fmla="*/ 2674180 w 2674180"/>
              <a:gd name="connsiteY2" fmla="*/ 777943 h 777943"/>
              <a:gd name="connsiteX3" fmla="*/ 0 w 2674180"/>
              <a:gd name="connsiteY3" fmla="*/ 777943 h 777943"/>
              <a:gd name="connsiteX4" fmla="*/ 0 w 2674180"/>
              <a:gd name="connsiteY4" fmla="*/ 0 h 777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4180" h="777943">
                <a:moveTo>
                  <a:pt x="0" y="0"/>
                </a:moveTo>
                <a:lnTo>
                  <a:pt x="2674180" y="0"/>
                </a:lnTo>
                <a:lnTo>
                  <a:pt x="2674180" y="777943"/>
                </a:lnTo>
                <a:lnTo>
                  <a:pt x="0" y="77794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1590" tIns="21590" rIns="21590" bIns="21590" numCol="1" spcCol="1270" anchor="t" anchorCtr="0">
            <a:noAutofit/>
          </a:bodyPr>
          <a:lstStyle/>
          <a:p>
            <a:pPr lvl="0" algn="ctr" defTabSz="755650">
              <a:lnSpc>
                <a:spcPct val="90000"/>
              </a:lnSpc>
              <a:spcBef>
                <a:spcPct val="0"/>
              </a:spcBef>
              <a:spcAft>
                <a:spcPct val="35000"/>
              </a:spcAft>
            </a:pPr>
            <a:r>
              <a:rPr lang="en-US" altLang="zh-CN" sz="1700" i="1" kern="1200" dirty="0">
                <a:solidFill>
                  <a:schemeClr val="accent2"/>
                </a:solidFill>
              </a:rPr>
              <a:t>2015/05/15</a:t>
            </a:r>
          </a:p>
          <a:p>
            <a:pPr lvl="0" algn="ctr" defTabSz="755650">
              <a:lnSpc>
                <a:spcPct val="90000"/>
              </a:lnSpc>
              <a:spcBef>
                <a:spcPct val="0"/>
              </a:spcBef>
              <a:spcAft>
                <a:spcPct val="35000"/>
              </a:spcAft>
            </a:pPr>
            <a:r>
              <a:rPr lang="en-US" altLang="zh-CN" sz="1700" kern="1200" dirty="0">
                <a:solidFill>
                  <a:schemeClr val="accent2"/>
                </a:solidFill>
              </a:rPr>
              <a:t>v1.0</a:t>
            </a:r>
            <a:r>
              <a:rPr lang="en-US" altLang="zh-CN" sz="1700" kern="1200" baseline="0" dirty="0">
                <a:solidFill>
                  <a:schemeClr val="accent2"/>
                </a:solidFill>
              </a:rPr>
              <a:t> Stable Released!</a:t>
            </a:r>
            <a:endParaRPr lang="zh-CN" altLang="en-US" sz="1700" kern="1200" dirty="0">
              <a:solidFill>
                <a:schemeClr val="accent2"/>
              </a:solidFill>
            </a:endParaRPr>
          </a:p>
        </p:txBody>
      </p:sp>
      <p:sp>
        <p:nvSpPr>
          <p:cNvPr id="12" name="Freeform 11"/>
          <p:cNvSpPr/>
          <p:nvPr/>
        </p:nvSpPr>
        <p:spPr>
          <a:xfrm>
            <a:off x="3552092" y="3180551"/>
            <a:ext cx="1424354" cy="1461787"/>
          </a:xfrm>
          <a:custGeom>
            <a:avLst/>
            <a:gdLst>
              <a:gd name="connsiteX0" fmla="*/ 0 w 1406770"/>
              <a:gd name="connsiteY0" fmla="*/ 90187 h 1743141"/>
              <a:gd name="connsiteX1" fmla="*/ 720970 w 1406770"/>
              <a:gd name="connsiteY1" fmla="*/ 63811 h 1743141"/>
              <a:gd name="connsiteX2" fmla="*/ 492370 w 1406770"/>
              <a:gd name="connsiteY2" fmla="*/ 811157 h 1743141"/>
              <a:gd name="connsiteX3" fmla="*/ 1362808 w 1406770"/>
              <a:gd name="connsiteY3" fmla="*/ 775987 h 1743141"/>
              <a:gd name="connsiteX4" fmla="*/ 1257300 w 1406770"/>
              <a:gd name="connsiteY4" fmla="*/ 1373864 h 1743141"/>
              <a:gd name="connsiteX5" fmla="*/ 1406770 w 1406770"/>
              <a:gd name="connsiteY5" fmla="*/ 1743141 h 1743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6770" h="1743141">
                <a:moveTo>
                  <a:pt x="0" y="90187"/>
                </a:moveTo>
                <a:cubicBezTo>
                  <a:pt x="319454" y="16918"/>
                  <a:pt x="638908" y="-56351"/>
                  <a:pt x="720970" y="63811"/>
                </a:cubicBezTo>
                <a:cubicBezTo>
                  <a:pt x="803032" y="183973"/>
                  <a:pt x="385397" y="692461"/>
                  <a:pt x="492370" y="811157"/>
                </a:cubicBezTo>
                <a:cubicBezTo>
                  <a:pt x="599343" y="929853"/>
                  <a:pt x="1235320" y="682203"/>
                  <a:pt x="1362808" y="775987"/>
                </a:cubicBezTo>
                <a:cubicBezTo>
                  <a:pt x="1490296" y="869772"/>
                  <a:pt x="1249973" y="1212672"/>
                  <a:pt x="1257300" y="1373864"/>
                </a:cubicBezTo>
                <a:cubicBezTo>
                  <a:pt x="1264627" y="1535056"/>
                  <a:pt x="1335698" y="1639098"/>
                  <a:pt x="1406770" y="1743141"/>
                </a:cubicBezTo>
              </a:path>
            </a:pathLst>
          </a:custGeom>
          <a:noFill/>
          <a:ln w="79375">
            <a:solidFill>
              <a:schemeClr val="accent6"/>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84388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500"/>
                                        <p:tgtEl>
                                          <p:spTgt spid="15"/>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dissolve">
                                      <p:cBhvr>
                                        <p:cTn id="20" dur="5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dissolve">
                                      <p:cBhvr>
                                        <p:cTn id="25" dur="500"/>
                                        <p:tgtEl>
                                          <p:spTgt spid="16"/>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dissolve">
                                      <p:cBhvr>
                                        <p:cTn id="33" dur="500"/>
                                        <p:tgtEl>
                                          <p:spTgt spid="1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dissolve">
                                      <p:cBhvr>
                                        <p:cTn id="36" dur="500"/>
                                        <p:tgtEl>
                                          <p:spTgt spid="2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dissolve">
                                      <p:cBhvr>
                                        <p:cTn id="46" dur="500"/>
                                        <p:tgtEl>
                                          <p:spTgt spid="21"/>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dissolve">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dissolve">
                                      <p:cBhvr>
                                        <p:cTn id="5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2" grpId="0"/>
      <p:bldP spid="23" grpId="0"/>
      <p:bldP spid="24" grpId="0"/>
      <p:bldP spid="12"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String</a:t>
            </a:r>
            <a:br>
              <a:rPr lang="en-US" altLang="zh-CN" dirty="0" smtClean="0"/>
            </a:br>
            <a:r>
              <a:rPr kumimoji="1" lang="en-US" altLang="zh-CN" sz="1800" dirty="0" smtClean="0">
                <a:solidFill>
                  <a:schemeClr val="tx1">
                    <a:tint val="75000"/>
                  </a:schemeClr>
                </a:solidFill>
              </a:rPr>
              <a:t>Internal </a:t>
            </a:r>
            <a:r>
              <a:rPr kumimoji="1" lang="en-US" altLang="zh-CN" sz="1800" dirty="0">
                <a:solidFill>
                  <a:schemeClr val="tx1">
                    <a:tint val="75000"/>
                  </a:schemeClr>
                </a:solidFill>
              </a:rPr>
              <a:t>Representation</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524000"/>
            <a:ext cx="7886700" cy="4652963"/>
          </a:xfrm>
        </p:spPr>
        <p:txBody>
          <a:bodyPr>
            <a:normAutofit fontScale="55000" lnSpcReduction="20000"/>
          </a:bodyPr>
          <a:lstStyle/>
          <a:p>
            <a:pPr marL="0" indent="0">
              <a:buNone/>
            </a:pPr>
            <a:r>
              <a:rPr lang="en-US" altLang="zh-CN" b="1" dirty="0" smtClean="0">
                <a:latin typeface="Menlo"/>
              </a:rPr>
              <a:t>pub </a:t>
            </a:r>
            <a:r>
              <a:rPr lang="en-US" altLang="zh-CN" b="1" dirty="0" err="1">
                <a:latin typeface="Menlo"/>
              </a:rPr>
              <a:t>struct</a:t>
            </a:r>
            <a:r>
              <a:rPr lang="en-US" altLang="zh-CN" b="1" dirty="0">
                <a:latin typeface="Menlo"/>
              </a:rPr>
              <a:t> </a:t>
            </a:r>
            <a:r>
              <a:rPr lang="en-US" altLang="zh-CN" dirty="0">
                <a:latin typeface="Menlo"/>
              </a:rPr>
              <a:t>String {</a:t>
            </a:r>
          </a:p>
          <a:p>
            <a:pPr marL="0" indent="0">
              <a:buNone/>
            </a:pPr>
            <a:r>
              <a:rPr lang="en-US" altLang="zh-CN" dirty="0">
                <a:latin typeface="Menlo"/>
              </a:rPr>
              <a:t>    </a:t>
            </a:r>
            <a:r>
              <a:rPr lang="en-US" altLang="zh-CN" dirty="0" err="1">
                <a:latin typeface="Menlo"/>
              </a:rPr>
              <a:t>vec</a:t>
            </a:r>
            <a:r>
              <a:rPr lang="en-US" altLang="zh-CN" dirty="0">
                <a:latin typeface="Menlo"/>
              </a:rPr>
              <a:t>: </a:t>
            </a:r>
            <a:r>
              <a:rPr lang="en-US" altLang="zh-CN" dirty="0" err="1">
                <a:latin typeface="Menlo"/>
              </a:rPr>
              <a:t>Vec</a:t>
            </a:r>
            <a:r>
              <a:rPr lang="en-US" altLang="zh-CN" dirty="0">
                <a:latin typeface="Menlo"/>
              </a:rPr>
              <a:t>&lt;u8&gt;,</a:t>
            </a:r>
          </a:p>
          <a:p>
            <a:pPr marL="0" indent="0">
              <a:buNone/>
            </a:pPr>
            <a:r>
              <a:rPr lang="en-US" altLang="zh-CN" dirty="0" smtClean="0">
                <a:latin typeface="Menlo"/>
              </a:rPr>
              <a:t>}</a:t>
            </a:r>
          </a:p>
          <a:p>
            <a:pPr marL="0" indent="0">
              <a:buNone/>
            </a:pPr>
            <a:endParaRPr lang="en-US" altLang="zh-CN" dirty="0" smtClean="0">
              <a:latin typeface="Menlo"/>
            </a:endParaRPr>
          </a:p>
          <a:p>
            <a:r>
              <a:rPr lang="en-US" altLang="zh-CN" sz="2900" dirty="0"/>
              <a:t>Bytes, </a:t>
            </a:r>
            <a:r>
              <a:rPr lang="en-US" altLang="zh-CN" sz="2900" dirty="0" smtClean="0"/>
              <a:t>Unicode </a:t>
            </a:r>
            <a:r>
              <a:rPr lang="en-US" altLang="zh-CN" sz="2900" dirty="0"/>
              <a:t>Scalar value, Grapheme </a:t>
            </a:r>
            <a:r>
              <a:rPr lang="en-US" altLang="zh-CN" sz="2900" dirty="0" smtClean="0"/>
              <a:t>Clusters</a:t>
            </a:r>
          </a:p>
          <a:p>
            <a:endParaRPr lang="en-US" altLang="zh-CN" dirty="0"/>
          </a:p>
          <a:p>
            <a:pPr marL="0" indent="0">
              <a:buNone/>
            </a:pPr>
            <a:r>
              <a:rPr lang="en-US" altLang="zh-CN" dirty="0"/>
              <a:t>let </a:t>
            </a:r>
            <a:r>
              <a:rPr lang="en-US" altLang="zh-CN" dirty="0" err="1"/>
              <a:t>mut</a:t>
            </a:r>
            <a:r>
              <a:rPr lang="en-US" altLang="zh-CN" dirty="0"/>
              <a:t> x: String = "Rust</a:t>
            </a:r>
            <a:r>
              <a:rPr lang="zh-CN" altLang="en-US" dirty="0"/>
              <a:t>你好</a:t>
            </a:r>
            <a:r>
              <a:rPr lang="en-US" altLang="zh-CN" dirty="0"/>
              <a:t>".</a:t>
            </a:r>
            <a:r>
              <a:rPr lang="en-US" altLang="zh-CN" dirty="0" err="1"/>
              <a:t>to_string</a:t>
            </a:r>
            <a:r>
              <a:rPr lang="en-US" altLang="zh-CN" dirty="0"/>
              <a:t>();</a:t>
            </a:r>
          </a:p>
          <a:p>
            <a:pPr marL="0" indent="0">
              <a:buNone/>
            </a:pPr>
            <a:r>
              <a:rPr lang="en-US" altLang="zh-CN" dirty="0" err="1"/>
              <a:t>x.push</a:t>
            </a:r>
            <a:r>
              <a:rPr lang="en-US" altLang="zh-CN" dirty="0"/>
              <a:t>('!');</a:t>
            </a:r>
          </a:p>
          <a:p>
            <a:pPr marL="0" indent="0">
              <a:buNone/>
            </a:pPr>
            <a:r>
              <a:rPr lang="en-US" altLang="zh-CN" dirty="0" err="1"/>
              <a:t>println</a:t>
            </a:r>
            <a:r>
              <a:rPr lang="en-US" altLang="zh-CN" dirty="0"/>
              <a:t>!("{}/{} {:x?}", </a:t>
            </a:r>
            <a:r>
              <a:rPr lang="en-US" altLang="zh-CN" dirty="0" err="1"/>
              <a:t>x.len</a:t>
            </a:r>
            <a:r>
              <a:rPr lang="en-US" altLang="zh-CN" dirty="0"/>
              <a:t>(), </a:t>
            </a:r>
            <a:r>
              <a:rPr lang="en-US" altLang="zh-CN" dirty="0" err="1"/>
              <a:t>x.capacity</a:t>
            </a:r>
            <a:r>
              <a:rPr lang="en-US" altLang="zh-CN" dirty="0"/>
              <a:t>(), </a:t>
            </a:r>
            <a:r>
              <a:rPr lang="en-US" altLang="zh-CN" dirty="0" err="1"/>
              <a:t>x.as_bytes</a:t>
            </a:r>
            <a:r>
              <a:rPr lang="en-US" altLang="zh-CN" dirty="0"/>
              <a:t>());</a:t>
            </a:r>
          </a:p>
          <a:p>
            <a:pPr marL="0" indent="0">
              <a:buNone/>
            </a:pPr>
            <a:r>
              <a:rPr lang="en-US" altLang="zh-CN" dirty="0"/>
              <a:t>for c in </a:t>
            </a:r>
            <a:r>
              <a:rPr lang="en-US" altLang="zh-CN" dirty="0" err="1"/>
              <a:t>x.chars</a:t>
            </a:r>
            <a:r>
              <a:rPr lang="en-US" altLang="zh-CN" dirty="0"/>
              <a:t>() </a:t>
            </a:r>
            <a:r>
              <a:rPr lang="en-US" altLang="zh-CN" dirty="0" smtClean="0"/>
              <a:t>{</a:t>
            </a:r>
            <a:endParaRPr lang="en-US" altLang="zh-CN" dirty="0"/>
          </a:p>
          <a:p>
            <a:pPr marL="0" indent="0">
              <a:buNone/>
            </a:pPr>
            <a:r>
              <a:rPr lang="en-US" altLang="zh-CN" dirty="0"/>
              <a:t>	</a:t>
            </a:r>
            <a:r>
              <a:rPr lang="en-US" altLang="zh-CN" dirty="0" err="1"/>
              <a:t>println</a:t>
            </a:r>
            <a:r>
              <a:rPr lang="en-US" altLang="zh-CN" dirty="0"/>
              <a:t>!("{}", c);</a:t>
            </a:r>
          </a:p>
          <a:p>
            <a:pPr marL="0" indent="0">
              <a:buNone/>
            </a:pPr>
            <a:r>
              <a:rPr lang="en-US" altLang="zh-CN" dirty="0"/>
              <a:t>}</a:t>
            </a:r>
          </a:p>
          <a:p>
            <a:pPr marL="0" indent="0">
              <a:buNone/>
            </a:pPr>
            <a:endParaRPr lang="en-US" altLang="zh-CN" dirty="0"/>
          </a:p>
          <a:p>
            <a:pPr marL="0" indent="0">
              <a:buNone/>
            </a:pPr>
            <a:r>
              <a:rPr lang="en-US" altLang="zh-CN" dirty="0"/>
              <a:t>let s4 = &amp;x[0..7]; // try replace 7 with 4,5,6</a:t>
            </a:r>
          </a:p>
          <a:p>
            <a:pPr marL="0" indent="0">
              <a:buNone/>
            </a:pPr>
            <a:r>
              <a:rPr lang="en-US" altLang="zh-CN" dirty="0" err="1"/>
              <a:t>println</a:t>
            </a:r>
            <a:r>
              <a:rPr lang="en-US" altLang="zh-CN" dirty="0"/>
              <a:t>!("{}", s4);</a:t>
            </a:r>
          </a:p>
          <a:p>
            <a:pPr marL="0" indent="0">
              <a:buNone/>
            </a:pPr>
            <a:r>
              <a:rPr lang="en-US" altLang="zh-CN" dirty="0" err="1"/>
              <a:t>println</a:t>
            </a:r>
            <a:r>
              <a:rPr lang="en-US" altLang="zh-CN" dirty="0"/>
              <a:t>!("{:?}", </a:t>
            </a:r>
            <a:r>
              <a:rPr lang="en-US" altLang="zh-CN" dirty="0" smtClean="0"/>
              <a:t>s4.chars</a:t>
            </a:r>
            <a:r>
              <a:rPr lang="en-US" altLang="zh-CN" dirty="0"/>
              <a:t>().nth(4));</a:t>
            </a:r>
            <a:endParaRPr lang="en-US" altLang="zh-CN" dirty="0" smtClean="0"/>
          </a:p>
        </p:txBody>
      </p:sp>
    </p:spTree>
    <p:extLst>
      <p:ext uri="{BB962C8B-B14F-4D97-AF65-F5344CB8AC3E}">
        <p14:creationId xmlns:p14="http://schemas.microsoft.com/office/powerpoint/2010/main" val="113561546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HashMap</a:t>
            </a:r>
            <a:r>
              <a:rPr lang="en-US" altLang="zh-CN" dirty="0"/>
              <a:t>&lt;K, V&gt;</a:t>
            </a:r>
            <a:r>
              <a:rPr lang="en-US" altLang="zh-CN" dirty="0" smtClean="0"/>
              <a:t/>
            </a:r>
            <a:br>
              <a:rPr lang="en-US" altLang="zh-CN" dirty="0" smtClean="0"/>
            </a:br>
            <a:r>
              <a:rPr kumimoji="1" lang="en-US" altLang="zh-CN" sz="1800" dirty="0" smtClean="0">
                <a:solidFill>
                  <a:schemeClr val="tx1">
                    <a:tint val="75000"/>
                  </a:schemeClr>
                </a:solidFill>
              </a:rPr>
              <a:t>create and initialize</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524000"/>
            <a:ext cx="7886700" cy="4652963"/>
          </a:xfrm>
        </p:spPr>
        <p:txBody>
          <a:bodyPr>
            <a:normAutofit/>
          </a:bodyPr>
          <a:lstStyle/>
          <a:p>
            <a:pPr marL="0" indent="0">
              <a:buNone/>
            </a:pPr>
            <a:r>
              <a:rPr lang="en-US" altLang="zh-CN" sz="1800" b="1" dirty="0">
                <a:latin typeface="Menlo"/>
              </a:rPr>
              <a:t>let</a:t>
            </a:r>
            <a:r>
              <a:rPr lang="en-US" altLang="zh-CN" sz="1800" dirty="0">
                <a:latin typeface="Menlo"/>
              </a:rPr>
              <a:t> </a:t>
            </a:r>
            <a:r>
              <a:rPr lang="en-US" altLang="zh-CN" sz="1800" dirty="0" err="1">
                <a:latin typeface="Menlo"/>
              </a:rPr>
              <a:t>mut</a:t>
            </a:r>
            <a:r>
              <a:rPr lang="en-US" altLang="zh-CN" sz="1800" dirty="0">
                <a:latin typeface="Menlo"/>
              </a:rPr>
              <a:t> x = </a:t>
            </a:r>
            <a:r>
              <a:rPr lang="en-US" altLang="zh-CN" sz="1800" dirty="0" err="1">
                <a:latin typeface="Menlo"/>
              </a:rPr>
              <a:t>HashMap</a:t>
            </a:r>
            <a:r>
              <a:rPr lang="en-US" altLang="zh-CN" sz="1800" dirty="0">
                <a:latin typeface="Menlo"/>
              </a:rPr>
              <a:t>::new();</a:t>
            </a:r>
          </a:p>
          <a:p>
            <a:pPr marL="0" indent="0">
              <a:buNone/>
            </a:pPr>
            <a:r>
              <a:rPr lang="en-US" altLang="zh-CN" sz="1800" dirty="0" err="1">
                <a:latin typeface="Menlo"/>
              </a:rPr>
              <a:t>x.insert</a:t>
            </a:r>
            <a:r>
              <a:rPr lang="en-US" altLang="zh-CN" sz="1800" dirty="0">
                <a:latin typeface="Menlo"/>
              </a:rPr>
              <a:t>(String::from("hello"), 1</a:t>
            </a:r>
            <a:r>
              <a:rPr lang="en-US" altLang="zh-CN" sz="1800" dirty="0" smtClean="0">
                <a:latin typeface="Menlo"/>
              </a:rPr>
              <a:t>);</a:t>
            </a:r>
          </a:p>
          <a:p>
            <a:pPr marL="0" indent="0">
              <a:buNone/>
            </a:pPr>
            <a:endParaRPr lang="en-US" altLang="zh-CN" sz="1800" b="1" dirty="0" smtClean="0">
              <a:latin typeface="Menlo"/>
            </a:endParaRPr>
          </a:p>
          <a:p>
            <a:pPr marL="0" indent="0">
              <a:buNone/>
            </a:pPr>
            <a:endParaRPr lang="en-US" altLang="zh-CN" sz="1800" b="1" dirty="0">
              <a:latin typeface="Menlo"/>
            </a:endParaRPr>
          </a:p>
          <a:p>
            <a:pPr marL="0" indent="0">
              <a:buNone/>
            </a:pPr>
            <a:r>
              <a:rPr lang="en-US" altLang="zh-CN" sz="1800" b="1" dirty="0" smtClean="0">
                <a:latin typeface="Menlo"/>
              </a:rPr>
              <a:t>let</a:t>
            </a:r>
            <a:r>
              <a:rPr lang="en-US" altLang="zh-CN" sz="1800" dirty="0" smtClean="0">
                <a:latin typeface="Menlo"/>
              </a:rPr>
              <a:t> </a:t>
            </a:r>
            <a:r>
              <a:rPr lang="en-US" altLang="zh-CN" sz="1800" dirty="0">
                <a:latin typeface="Menlo"/>
              </a:rPr>
              <a:t>teams = </a:t>
            </a:r>
            <a:r>
              <a:rPr lang="en-US" altLang="zh-CN" sz="1800" dirty="0" err="1">
                <a:latin typeface="Menlo"/>
              </a:rPr>
              <a:t>vec</a:t>
            </a:r>
            <a:r>
              <a:rPr lang="en-US" altLang="zh-CN" sz="1800" dirty="0">
                <a:latin typeface="Menlo"/>
              </a:rPr>
              <a:t>![String::from("Blue"), String::from("Yellow")];</a:t>
            </a:r>
          </a:p>
          <a:p>
            <a:pPr marL="0" indent="0">
              <a:buNone/>
            </a:pPr>
            <a:r>
              <a:rPr lang="en-US" altLang="zh-CN" sz="1800" b="1" dirty="0">
                <a:latin typeface="Menlo"/>
              </a:rPr>
              <a:t>let</a:t>
            </a:r>
            <a:r>
              <a:rPr lang="en-US" altLang="zh-CN" sz="1800" dirty="0">
                <a:latin typeface="Menlo"/>
              </a:rPr>
              <a:t> scores = </a:t>
            </a:r>
            <a:r>
              <a:rPr lang="en-US" altLang="zh-CN" sz="1800" dirty="0" err="1">
                <a:latin typeface="Menlo"/>
              </a:rPr>
              <a:t>vec</a:t>
            </a:r>
            <a:r>
              <a:rPr lang="en-US" altLang="zh-CN" sz="1800" dirty="0">
                <a:latin typeface="Menlo"/>
              </a:rPr>
              <a:t>![10, 50];</a:t>
            </a:r>
          </a:p>
          <a:p>
            <a:pPr marL="0" indent="0">
              <a:buNone/>
            </a:pPr>
            <a:r>
              <a:rPr lang="en-US" altLang="zh-CN" sz="1800" b="1" dirty="0">
                <a:latin typeface="Menlo"/>
              </a:rPr>
              <a:t>let</a:t>
            </a:r>
            <a:r>
              <a:rPr lang="en-US" altLang="zh-CN" sz="1800" dirty="0">
                <a:latin typeface="Menlo"/>
              </a:rPr>
              <a:t> scores: </a:t>
            </a:r>
            <a:r>
              <a:rPr lang="en-US" altLang="zh-CN" sz="1800" dirty="0" err="1">
                <a:solidFill>
                  <a:srgbClr val="FF0000"/>
                </a:solidFill>
                <a:latin typeface="Menlo"/>
              </a:rPr>
              <a:t>HashMap</a:t>
            </a:r>
            <a:r>
              <a:rPr lang="en-US" altLang="zh-CN" sz="1800" dirty="0">
                <a:solidFill>
                  <a:srgbClr val="FF0000"/>
                </a:solidFill>
                <a:latin typeface="Menlo"/>
              </a:rPr>
              <a:t>&lt;_, _&gt; </a:t>
            </a:r>
            <a:r>
              <a:rPr lang="en-US" altLang="zh-CN" sz="1800" dirty="0">
                <a:latin typeface="Menlo"/>
              </a:rPr>
              <a:t>= </a:t>
            </a:r>
            <a:r>
              <a:rPr lang="en-US" altLang="zh-CN" sz="1800" dirty="0" err="1">
                <a:latin typeface="Menlo"/>
              </a:rPr>
              <a:t>teams.iter</a:t>
            </a:r>
            <a:r>
              <a:rPr lang="en-US" altLang="zh-CN" sz="1800" dirty="0">
                <a:latin typeface="Menlo"/>
              </a:rPr>
              <a:t>()</a:t>
            </a:r>
          </a:p>
          <a:p>
            <a:pPr marL="0" indent="0">
              <a:buNone/>
            </a:pPr>
            <a:r>
              <a:rPr lang="en-US" altLang="zh-CN" sz="1800" dirty="0">
                <a:latin typeface="Menlo"/>
              </a:rPr>
              <a:t>	.zip(</a:t>
            </a:r>
            <a:r>
              <a:rPr lang="en-US" altLang="zh-CN" sz="1800" dirty="0" err="1">
                <a:latin typeface="Menlo"/>
              </a:rPr>
              <a:t>scores.iter</a:t>
            </a:r>
            <a:r>
              <a:rPr lang="en-US" altLang="zh-CN" sz="1800" dirty="0">
                <a:latin typeface="Menlo"/>
              </a:rPr>
              <a:t>()).collect();</a:t>
            </a:r>
          </a:p>
          <a:p>
            <a:pPr marL="0" indent="0">
              <a:buNone/>
            </a:pPr>
            <a:r>
              <a:rPr lang="en-US" altLang="zh-CN" sz="1800" dirty="0" err="1">
                <a:latin typeface="Menlo"/>
              </a:rPr>
              <a:t>println</a:t>
            </a:r>
            <a:r>
              <a:rPr lang="en-US" altLang="zh-CN" sz="1800" dirty="0">
                <a:latin typeface="Menlo"/>
              </a:rPr>
              <a:t>!("{:?}", scores);</a:t>
            </a:r>
            <a:endParaRPr lang="en-US" altLang="zh-CN" sz="1800" dirty="0" smtClean="0"/>
          </a:p>
        </p:txBody>
      </p:sp>
      <p:sp>
        <p:nvSpPr>
          <p:cNvPr id="5" name="矩形 4"/>
          <p:cNvSpPr/>
          <p:nvPr/>
        </p:nvSpPr>
        <p:spPr>
          <a:xfrm>
            <a:off x="3475939" y="4782918"/>
            <a:ext cx="3371850" cy="369332"/>
          </a:xfrm>
          <a:prstGeom prst="rect">
            <a:avLst/>
          </a:prstGeom>
        </p:spPr>
        <p:txBody>
          <a:bodyPr wrap="square">
            <a:spAutoFit/>
          </a:bodyPr>
          <a:lstStyle/>
          <a:p>
            <a:r>
              <a:rPr lang="en-US" altLang="zh-CN" dirty="0" smtClean="0">
                <a:solidFill>
                  <a:srgbClr val="FF0000"/>
                </a:solidFill>
              </a:rPr>
              <a:t>Type </a:t>
            </a:r>
            <a:r>
              <a:rPr lang="en-US" altLang="zh-CN" dirty="0">
                <a:solidFill>
                  <a:srgbClr val="FF0000"/>
                </a:solidFill>
              </a:rPr>
              <a:t>annotation is required</a:t>
            </a:r>
            <a:endParaRPr lang="zh-CN" altLang="en-US" dirty="0">
              <a:solidFill>
                <a:srgbClr val="FF0000"/>
              </a:solidFill>
            </a:endParaRPr>
          </a:p>
        </p:txBody>
      </p:sp>
      <p:cxnSp>
        <p:nvCxnSpPr>
          <p:cNvPr id="6" name="Straight Arrow Connector 6"/>
          <p:cNvCxnSpPr/>
          <p:nvPr/>
        </p:nvCxnSpPr>
        <p:spPr>
          <a:xfrm flipH="1" flipV="1">
            <a:off x="2867025" y="3952875"/>
            <a:ext cx="428625" cy="115252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35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HashMap</a:t>
            </a:r>
            <a:r>
              <a:rPr lang="en-US" altLang="zh-CN" dirty="0"/>
              <a:t>&lt;K, V&gt;</a:t>
            </a:r>
            <a:r>
              <a:rPr lang="en-US" altLang="zh-CN" dirty="0" smtClean="0"/>
              <a:t/>
            </a:r>
            <a:br>
              <a:rPr lang="en-US" altLang="zh-CN" dirty="0" smtClean="0"/>
            </a:br>
            <a:r>
              <a:rPr kumimoji="1" lang="en-US" altLang="zh-CN" sz="1800" dirty="0" smtClean="0">
                <a:solidFill>
                  <a:schemeClr val="tx1">
                    <a:tint val="75000"/>
                  </a:schemeClr>
                </a:solidFill>
              </a:rPr>
              <a:t>use and update</a:t>
            </a:r>
            <a:endParaRPr kumimoji="1" lang="zh-CN" altLang="en-US" sz="1800" dirty="0">
              <a:solidFill>
                <a:schemeClr val="tx1">
                  <a:tint val="75000"/>
                </a:schemeClr>
              </a:solidFill>
            </a:endParaRPr>
          </a:p>
        </p:txBody>
      </p:sp>
      <p:sp>
        <p:nvSpPr>
          <p:cNvPr id="3" name="内容占位符 2"/>
          <p:cNvSpPr>
            <a:spLocks noGrp="1"/>
          </p:cNvSpPr>
          <p:nvPr>
            <p:ph idx="1"/>
          </p:nvPr>
        </p:nvSpPr>
        <p:spPr>
          <a:xfrm>
            <a:off x="628650" y="1524000"/>
            <a:ext cx="7886700" cy="4652963"/>
          </a:xfrm>
        </p:spPr>
        <p:txBody>
          <a:bodyPr>
            <a:normAutofit lnSpcReduction="10000"/>
          </a:bodyPr>
          <a:lstStyle/>
          <a:p>
            <a:pPr marL="0" indent="0">
              <a:buNone/>
            </a:pPr>
            <a:r>
              <a:rPr lang="en-US" altLang="zh-CN" sz="1800" b="1" dirty="0">
                <a:latin typeface="Menlo"/>
              </a:rPr>
              <a:t>let</a:t>
            </a:r>
            <a:r>
              <a:rPr lang="en-US" altLang="zh-CN" sz="1800" dirty="0">
                <a:latin typeface="Menlo"/>
              </a:rPr>
              <a:t> </a:t>
            </a:r>
            <a:r>
              <a:rPr lang="en-US" altLang="zh-CN" sz="1800" dirty="0" err="1">
                <a:latin typeface="Menlo"/>
              </a:rPr>
              <a:t>mut</a:t>
            </a:r>
            <a:r>
              <a:rPr lang="en-US" altLang="zh-CN" sz="1800" dirty="0">
                <a:latin typeface="Menlo"/>
              </a:rPr>
              <a:t> x = </a:t>
            </a:r>
            <a:r>
              <a:rPr lang="en-US" altLang="zh-CN" sz="1800" dirty="0" err="1">
                <a:latin typeface="Menlo"/>
              </a:rPr>
              <a:t>HashMap</a:t>
            </a:r>
            <a:r>
              <a:rPr lang="en-US" altLang="zh-CN" sz="1800" dirty="0">
                <a:latin typeface="Menlo"/>
              </a:rPr>
              <a:t>::new();</a:t>
            </a:r>
          </a:p>
          <a:p>
            <a:pPr marL="0" indent="0">
              <a:buNone/>
            </a:pPr>
            <a:r>
              <a:rPr lang="en-US" altLang="zh-CN" sz="1800" dirty="0" err="1">
                <a:latin typeface="Menlo"/>
              </a:rPr>
              <a:t>x.insert</a:t>
            </a:r>
            <a:r>
              <a:rPr lang="en-US" altLang="zh-CN" sz="1800" dirty="0">
                <a:latin typeface="Menlo"/>
              </a:rPr>
              <a:t>(String::from("hello"), 1</a:t>
            </a:r>
            <a:r>
              <a:rPr lang="en-US" altLang="zh-CN" sz="1800" dirty="0" smtClean="0">
                <a:latin typeface="Menlo"/>
              </a:rPr>
              <a:t>);</a:t>
            </a:r>
          </a:p>
          <a:p>
            <a:pPr marL="0" indent="0">
              <a:buNone/>
            </a:pPr>
            <a:r>
              <a:rPr lang="en-US" altLang="zh-CN" sz="1800" b="1" dirty="0">
                <a:latin typeface="Menlo"/>
              </a:rPr>
              <a:t>if let </a:t>
            </a:r>
            <a:r>
              <a:rPr lang="en-US" altLang="zh-CN" sz="1800" dirty="0">
                <a:latin typeface="Menlo"/>
              </a:rPr>
              <a:t>Some(x) = </a:t>
            </a:r>
            <a:r>
              <a:rPr lang="en-US" altLang="zh-CN" sz="1800" dirty="0" err="1">
                <a:latin typeface="Menlo"/>
              </a:rPr>
              <a:t>x.get</a:t>
            </a:r>
            <a:r>
              <a:rPr lang="en-US" altLang="zh-CN" sz="1800" dirty="0">
                <a:latin typeface="Menlo"/>
              </a:rPr>
              <a:t>("hello") {</a:t>
            </a:r>
          </a:p>
          <a:p>
            <a:pPr marL="0" indent="0">
              <a:buNone/>
            </a:pPr>
            <a:r>
              <a:rPr lang="en-US" altLang="zh-CN" sz="1800" dirty="0">
                <a:latin typeface="Menlo"/>
              </a:rPr>
              <a:t>	</a:t>
            </a:r>
            <a:r>
              <a:rPr lang="en-US" altLang="zh-CN" sz="1800" dirty="0" err="1">
                <a:latin typeface="Menlo"/>
              </a:rPr>
              <a:t>println</a:t>
            </a:r>
            <a:r>
              <a:rPr lang="en-US" altLang="zh-CN" sz="1800" dirty="0">
                <a:latin typeface="Menlo"/>
              </a:rPr>
              <a:t>!("got");</a:t>
            </a:r>
          </a:p>
          <a:p>
            <a:pPr marL="0" indent="0">
              <a:buNone/>
            </a:pPr>
            <a:r>
              <a:rPr lang="en-US" altLang="zh-CN" sz="1800" dirty="0">
                <a:latin typeface="Menlo"/>
              </a:rPr>
              <a:t>}</a:t>
            </a:r>
            <a:endParaRPr lang="en-US" altLang="zh-CN" sz="1800" dirty="0" smtClean="0">
              <a:latin typeface="Menlo"/>
            </a:endParaRPr>
          </a:p>
          <a:p>
            <a:pPr marL="0" indent="0">
              <a:buNone/>
            </a:pPr>
            <a:endParaRPr lang="en-US" altLang="zh-CN" sz="1800" dirty="0" smtClean="0"/>
          </a:p>
          <a:p>
            <a:pPr marL="0" indent="0">
              <a:buNone/>
            </a:pPr>
            <a:r>
              <a:rPr lang="en-US" altLang="zh-CN" sz="1800" b="1" dirty="0">
                <a:latin typeface="Menlo"/>
              </a:rPr>
              <a:t>for</a:t>
            </a:r>
            <a:r>
              <a:rPr lang="en-US" altLang="zh-CN" sz="1800" dirty="0">
                <a:latin typeface="Menlo"/>
              </a:rPr>
              <a:t> (k, v) </a:t>
            </a:r>
            <a:r>
              <a:rPr lang="en-US" altLang="zh-CN" sz="1800" b="1" dirty="0">
                <a:latin typeface="Menlo"/>
              </a:rPr>
              <a:t>in</a:t>
            </a:r>
            <a:r>
              <a:rPr lang="en-US" altLang="zh-CN" sz="1800" dirty="0">
                <a:latin typeface="Menlo"/>
              </a:rPr>
              <a:t> &amp;x {</a:t>
            </a:r>
          </a:p>
          <a:p>
            <a:pPr marL="0" indent="0">
              <a:buNone/>
            </a:pPr>
            <a:r>
              <a:rPr lang="en-US" altLang="zh-CN" sz="1800" dirty="0">
                <a:latin typeface="Menlo"/>
              </a:rPr>
              <a:t>	</a:t>
            </a:r>
            <a:r>
              <a:rPr lang="en-US" altLang="zh-CN" sz="1800" dirty="0" err="1">
                <a:latin typeface="Menlo"/>
              </a:rPr>
              <a:t>println</a:t>
            </a:r>
            <a:r>
              <a:rPr lang="en-US" altLang="zh-CN" sz="1800" dirty="0">
                <a:latin typeface="Menlo"/>
              </a:rPr>
              <a:t>!("{}: {}", k, v);</a:t>
            </a:r>
          </a:p>
          <a:p>
            <a:pPr marL="0" indent="0">
              <a:buNone/>
            </a:pPr>
            <a:r>
              <a:rPr lang="en-US" altLang="zh-CN" sz="1800" dirty="0" smtClean="0">
                <a:latin typeface="Menlo"/>
              </a:rPr>
              <a:t>}</a:t>
            </a:r>
          </a:p>
          <a:p>
            <a:pPr marL="0" indent="0">
              <a:buNone/>
            </a:pPr>
            <a:endParaRPr lang="en-US" altLang="zh-CN" sz="1800" dirty="0" smtClean="0">
              <a:latin typeface="Menlo"/>
            </a:endParaRPr>
          </a:p>
          <a:p>
            <a:pPr marL="0" indent="0">
              <a:buNone/>
            </a:pPr>
            <a:r>
              <a:rPr lang="en-US" altLang="zh-CN" sz="1800" dirty="0">
                <a:latin typeface="Menlo"/>
              </a:rPr>
              <a:t>// Only Inserting a Value If the Key Has No Value</a:t>
            </a:r>
            <a:endParaRPr lang="en-US" altLang="zh-CN" sz="1800" dirty="0" smtClean="0">
              <a:latin typeface="Menlo"/>
            </a:endParaRPr>
          </a:p>
          <a:p>
            <a:pPr marL="0" indent="0">
              <a:buNone/>
            </a:pPr>
            <a:r>
              <a:rPr lang="en-US" altLang="zh-CN" sz="1800" dirty="0" err="1" smtClean="0">
                <a:latin typeface="Menlo"/>
              </a:rPr>
              <a:t>x.entry</a:t>
            </a:r>
            <a:r>
              <a:rPr lang="en-US" altLang="zh-CN" sz="1800" dirty="0" smtClean="0">
                <a:latin typeface="Menlo"/>
              </a:rPr>
              <a:t>(String::from("hello")).</a:t>
            </a:r>
            <a:r>
              <a:rPr lang="en-US" altLang="zh-CN" sz="1800" dirty="0" err="1" smtClean="0">
                <a:latin typeface="Menlo"/>
              </a:rPr>
              <a:t>or_insert</a:t>
            </a:r>
            <a:r>
              <a:rPr lang="en-US" altLang="zh-CN" sz="1800" dirty="0" smtClean="0">
                <a:latin typeface="Menlo"/>
              </a:rPr>
              <a:t>(50);</a:t>
            </a:r>
            <a:br>
              <a:rPr lang="en-US" altLang="zh-CN" sz="1800" dirty="0" smtClean="0">
                <a:latin typeface="Menlo"/>
              </a:rPr>
            </a:br>
            <a:r>
              <a:rPr lang="en-US" altLang="zh-CN" sz="1800" dirty="0" smtClean="0"/>
              <a:t/>
            </a:r>
            <a:br>
              <a:rPr lang="en-US" altLang="zh-CN" sz="1800" dirty="0" smtClean="0"/>
            </a:br>
            <a:endParaRPr lang="en-US" altLang="zh-CN" sz="1800" dirty="0" smtClean="0">
              <a:latin typeface="Menlo"/>
            </a:endParaRPr>
          </a:p>
        </p:txBody>
      </p:sp>
      <p:sp>
        <p:nvSpPr>
          <p:cNvPr id="9" name="动作按钮: 第一张 8">
            <a:hlinkClick r:id="rId3" action="ppaction://hlinksldjump" highlightClick="1"/>
          </p:cNvPr>
          <p:cNvSpPr/>
          <p:nvPr/>
        </p:nvSpPr>
        <p:spPr>
          <a:xfrm>
            <a:off x="7850036" y="5673110"/>
            <a:ext cx="748146" cy="574185"/>
          </a:xfrm>
          <a:prstGeom prst="actionButtonHom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4452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9"/>
                                        </p:tgtEl>
                                      </p:cBhvr>
                                    </p:animEffect>
                                    <p:animScale>
                                      <p:cBhvr>
                                        <p:cTn id="7" dur="50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t>Error Handling</a:t>
            </a:r>
            <a:endParaRPr kumimoji="1" lang="zh-CN" altLang="en-US" dirty="0"/>
          </a:p>
        </p:txBody>
      </p:sp>
      <p:sp>
        <p:nvSpPr>
          <p:cNvPr id="5" name="Text Placeholder 4"/>
          <p:cNvSpPr>
            <a:spLocks noGrp="1"/>
          </p:cNvSpPr>
          <p:nvPr>
            <p:ph idx="1"/>
          </p:nvPr>
        </p:nvSpPr>
        <p:spPr/>
        <p:txBody>
          <a:bodyPr/>
          <a:lstStyle/>
          <a:p>
            <a:r>
              <a:rPr lang="en-US" altLang="zh-CN" i="1" dirty="0"/>
              <a:t>Unrecoverable</a:t>
            </a:r>
            <a:r>
              <a:rPr lang="en-US" altLang="zh-CN" dirty="0"/>
              <a:t> - panic</a:t>
            </a:r>
            <a:r>
              <a:rPr lang="en-US" altLang="zh-CN" dirty="0" smtClean="0"/>
              <a:t>!</a:t>
            </a:r>
            <a:endParaRPr lang="en-US" altLang="zh-CN" i="1" dirty="0" smtClean="0"/>
          </a:p>
          <a:p>
            <a:r>
              <a:rPr lang="en-US" altLang="zh-CN" i="1" dirty="0" smtClean="0"/>
              <a:t>Recoverable</a:t>
            </a:r>
            <a:r>
              <a:rPr lang="en-US" altLang="zh-CN" dirty="0"/>
              <a:t> </a:t>
            </a:r>
            <a:r>
              <a:rPr lang="en-US" altLang="zh-CN" dirty="0" smtClean="0"/>
              <a:t>- </a:t>
            </a:r>
            <a:r>
              <a:rPr lang="en-US" altLang="zh-CN" dirty="0" smtClean="0">
                <a:latin typeface="Menlo"/>
              </a:rPr>
              <a:t>Result&lt;T, E&gt;</a:t>
            </a:r>
            <a:endParaRPr kumimoji="1" lang="en-US" altLang="zh-CN" dirty="0" smtClean="0">
              <a:latin typeface="Menlo"/>
            </a:endParaRPr>
          </a:p>
        </p:txBody>
      </p:sp>
    </p:spTree>
    <p:extLst>
      <p:ext uri="{BB962C8B-B14F-4D97-AF65-F5344CB8AC3E}">
        <p14:creationId xmlns:p14="http://schemas.microsoft.com/office/powerpoint/2010/main" val="109065294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Unrecoverable - panic!</a:t>
            </a:r>
            <a:endParaRPr kumimoji="1" lang="zh-CN" altLang="en-US" dirty="0"/>
          </a:p>
        </p:txBody>
      </p:sp>
      <p:sp>
        <p:nvSpPr>
          <p:cNvPr id="5" name="Text Placeholder 4"/>
          <p:cNvSpPr>
            <a:spLocks noGrp="1"/>
          </p:cNvSpPr>
          <p:nvPr>
            <p:ph idx="1"/>
          </p:nvPr>
        </p:nvSpPr>
        <p:spPr/>
        <p:txBody>
          <a:bodyPr/>
          <a:lstStyle/>
          <a:p>
            <a:r>
              <a:rPr kumimoji="1" lang="en-US" altLang="zh-CN" dirty="0">
                <a:hlinkClick r:id="rId3"/>
              </a:rPr>
              <a:t>unwinding or </a:t>
            </a:r>
            <a:r>
              <a:rPr kumimoji="1" lang="en-US" altLang="zh-CN" dirty="0" smtClean="0">
                <a:hlinkClick r:id="rId3"/>
              </a:rPr>
              <a:t>abort</a:t>
            </a:r>
            <a:endParaRPr kumimoji="1" lang="en-US" altLang="zh-CN" dirty="0" smtClean="0"/>
          </a:p>
          <a:p>
            <a:r>
              <a:rPr kumimoji="1" lang="en-US" altLang="zh-CN" dirty="0" err="1" smtClean="0"/>
              <a:t>backtrace</a:t>
            </a:r>
            <a:r>
              <a:rPr kumimoji="1" lang="en-US" altLang="zh-CN" dirty="0" smtClean="0"/>
              <a:t> with </a:t>
            </a:r>
            <a:r>
              <a:rPr kumimoji="1" lang="en-US" altLang="zh-CN" dirty="0" smtClean="0">
                <a:hlinkClick r:id="rId4"/>
              </a:rPr>
              <a:t>RUST_BACKTRACE</a:t>
            </a:r>
            <a:r>
              <a:rPr kumimoji="1" lang="en-US" altLang="zh-CN" dirty="0" smtClean="0"/>
              <a:t> environment variable</a:t>
            </a:r>
          </a:p>
        </p:txBody>
      </p:sp>
    </p:spTree>
    <p:extLst>
      <p:ext uri="{BB962C8B-B14F-4D97-AF65-F5344CB8AC3E}">
        <p14:creationId xmlns:p14="http://schemas.microsoft.com/office/powerpoint/2010/main" val="112005822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endParaRPr kumimoji="1" lang="zh-CN" altLang="en-US" dirty="0"/>
          </a:p>
        </p:txBody>
      </p:sp>
      <p:sp>
        <p:nvSpPr>
          <p:cNvPr id="5" name="Text Placeholder 4"/>
          <p:cNvSpPr>
            <a:spLocks noGrp="1"/>
          </p:cNvSpPr>
          <p:nvPr>
            <p:ph idx="1"/>
          </p:nvPr>
        </p:nvSpPr>
        <p:spPr/>
        <p:txBody>
          <a:bodyPr>
            <a:normAutofit fontScale="92500" lnSpcReduction="10000"/>
          </a:bodyPr>
          <a:lstStyle/>
          <a:p>
            <a:r>
              <a:rPr lang="en-US" altLang="zh-CN" dirty="0"/>
              <a:t>Most errors aren’t serious enough to require the program to stop entirely. </a:t>
            </a:r>
            <a:endParaRPr kumimoji="1" lang="de-DE" altLang="zh-CN" dirty="0" smtClean="0"/>
          </a:p>
          <a:p>
            <a:pPr marL="0" indent="0">
              <a:buNone/>
            </a:pPr>
            <a:endParaRPr kumimoji="1" lang="de-DE" altLang="zh-CN" b="1" dirty="0" smtClean="0">
              <a:latin typeface="Menlo"/>
            </a:endParaRPr>
          </a:p>
          <a:p>
            <a:pPr marL="0" indent="0">
              <a:buNone/>
            </a:pPr>
            <a:r>
              <a:rPr kumimoji="1" lang="de-DE" altLang="zh-CN" b="1" dirty="0" smtClean="0">
                <a:latin typeface="Menlo"/>
              </a:rPr>
              <a:t>enum</a:t>
            </a:r>
            <a:r>
              <a:rPr kumimoji="1" lang="de-DE" altLang="zh-CN" dirty="0" smtClean="0">
                <a:latin typeface="Menlo"/>
              </a:rPr>
              <a:t> Result&lt;T, E&gt; {</a:t>
            </a:r>
          </a:p>
          <a:p>
            <a:pPr marL="0" indent="0">
              <a:buNone/>
            </a:pPr>
            <a:r>
              <a:rPr kumimoji="1" lang="de-DE" altLang="zh-CN" dirty="0" smtClean="0">
                <a:latin typeface="Menlo"/>
              </a:rPr>
              <a:t>    </a:t>
            </a:r>
            <a:r>
              <a:rPr kumimoji="1" lang="de-DE" altLang="zh-CN" dirty="0">
                <a:latin typeface="Menlo"/>
              </a:rPr>
              <a:t>Ok(T),</a:t>
            </a:r>
          </a:p>
          <a:p>
            <a:pPr marL="0" indent="0">
              <a:buNone/>
            </a:pPr>
            <a:r>
              <a:rPr kumimoji="1" lang="de-DE" altLang="zh-CN" dirty="0">
                <a:latin typeface="Menlo"/>
              </a:rPr>
              <a:t>    Err(E),</a:t>
            </a:r>
          </a:p>
          <a:p>
            <a:pPr marL="0" indent="0">
              <a:buNone/>
            </a:pPr>
            <a:r>
              <a:rPr kumimoji="1" lang="de-DE" altLang="zh-CN" dirty="0" smtClean="0">
                <a:latin typeface="Menlo"/>
              </a:rPr>
              <a:t>}</a:t>
            </a:r>
          </a:p>
          <a:p>
            <a:pPr marL="0" indent="0">
              <a:buNone/>
            </a:pPr>
            <a:r>
              <a:rPr kumimoji="1" lang="de-DE" altLang="zh-CN" sz="2200" b="1" dirty="0">
                <a:latin typeface="Menlo"/>
              </a:rPr>
              <a:t>let</a:t>
            </a:r>
            <a:r>
              <a:rPr kumimoji="1" lang="de-DE" altLang="zh-CN" sz="2200" dirty="0">
                <a:latin typeface="Menlo"/>
              </a:rPr>
              <a:t> f = File::open("a.txt</a:t>
            </a:r>
            <a:r>
              <a:rPr kumimoji="1" lang="de-DE" altLang="zh-CN" sz="2200" dirty="0" smtClean="0">
                <a:latin typeface="Menlo"/>
              </a:rPr>
              <a:t>");</a:t>
            </a:r>
          </a:p>
          <a:p>
            <a:pPr marL="0" indent="0">
              <a:buNone/>
            </a:pPr>
            <a:r>
              <a:rPr kumimoji="1" lang="en-US" altLang="zh-CN" sz="2200" b="1" dirty="0">
                <a:latin typeface="Menlo"/>
              </a:rPr>
              <a:t>pub </a:t>
            </a:r>
            <a:r>
              <a:rPr kumimoji="1" lang="en-US" altLang="zh-CN" sz="2200" b="1" dirty="0" err="1">
                <a:latin typeface="Menlo"/>
              </a:rPr>
              <a:t>fn</a:t>
            </a:r>
            <a:r>
              <a:rPr kumimoji="1" lang="en-US" altLang="zh-CN" sz="2200" b="1" dirty="0">
                <a:latin typeface="Menlo"/>
              </a:rPr>
              <a:t> </a:t>
            </a:r>
            <a:r>
              <a:rPr kumimoji="1" lang="en-US" altLang="zh-CN" sz="2200" dirty="0">
                <a:latin typeface="Menlo"/>
              </a:rPr>
              <a:t>open&lt;P: </a:t>
            </a:r>
            <a:r>
              <a:rPr kumimoji="1" lang="en-US" altLang="zh-CN" sz="2200" dirty="0" err="1">
                <a:latin typeface="Menlo"/>
              </a:rPr>
              <a:t>AsRef</a:t>
            </a:r>
            <a:r>
              <a:rPr kumimoji="1" lang="en-US" altLang="zh-CN" sz="2200" dirty="0">
                <a:latin typeface="Menlo"/>
              </a:rPr>
              <a:t>&lt;Path&gt;&gt;(path: P) -&gt; </a:t>
            </a:r>
            <a:r>
              <a:rPr kumimoji="1" lang="en-US" altLang="zh-CN" sz="2200" dirty="0" err="1">
                <a:solidFill>
                  <a:schemeClr val="accent2"/>
                </a:solidFill>
                <a:latin typeface="Menlo"/>
              </a:rPr>
              <a:t>io</a:t>
            </a:r>
            <a:r>
              <a:rPr kumimoji="1" lang="en-US" altLang="zh-CN" sz="2200" dirty="0">
                <a:solidFill>
                  <a:schemeClr val="accent2"/>
                </a:solidFill>
                <a:latin typeface="Menlo"/>
              </a:rPr>
              <a:t>::Result&lt;File&gt; </a:t>
            </a:r>
            <a:r>
              <a:rPr kumimoji="1" lang="en-US" altLang="zh-CN" sz="2200" dirty="0">
                <a:latin typeface="Menlo"/>
              </a:rPr>
              <a:t>{</a:t>
            </a:r>
          </a:p>
          <a:p>
            <a:pPr marL="0" indent="0">
              <a:buNone/>
            </a:pPr>
            <a:r>
              <a:rPr kumimoji="1" lang="en-US" altLang="zh-CN" sz="2200" dirty="0" smtClean="0">
                <a:latin typeface="Menlo"/>
              </a:rPr>
              <a:t>...</a:t>
            </a:r>
          </a:p>
          <a:p>
            <a:pPr marL="0" indent="0">
              <a:buNone/>
            </a:pPr>
            <a:r>
              <a:rPr kumimoji="1" lang="en-US" altLang="zh-CN" sz="2200" dirty="0" smtClean="0">
                <a:latin typeface="Menlo"/>
              </a:rPr>
              <a:t>}</a:t>
            </a:r>
            <a:endParaRPr kumimoji="1" lang="en-US" altLang="zh-CN" sz="2200" dirty="0">
              <a:latin typeface="Menlo"/>
            </a:endParaRPr>
          </a:p>
          <a:p>
            <a:pPr marL="0" indent="0">
              <a:buNone/>
            </a:pPr>
            <a:endParaRPr kumimoji="1" lang="de-DE" altLang="zh-CN" b="1" dirty="0" smtClean="0">
              <a:latin typeface="Menlo"/>
            </a:endParaRPr>
          </a:p>
          <a:p>
            <a:pPr marL="0" indent="0">
              <a:buNone/>
            </a:pPr>
            <a:endParaRPr kumimoji="1" lang="en-US" altLang="zh-CN" dirty="0" smtClean="0"/>
          </a:p>
          <a:p>
            <a:endParaRPr kumimoji="1" lang="en-US" altLang="zh-CN" dirty="0"/>
          </a:p>
          <a:p>
            <a:endParaRPr kumimoji="1" lang="en-US" altLang="zh-CN" dirty="0" smtClean="0"/>
          </a:p>
          <a:p>
            <a:endParaRPr kumimoji="1" lang="en-US" altLang="zh-CN" dirty="0" smtClean="0"/>
          </a:p>
        </p:txBody>
      </p:sp>
      <p:cxnSp>
        <p:nvCxnSpPr>
          <p:cNvPr id="6" name="Straight Arrow Connector 6"/>
          <p:cNvCxnSpPr/>
          <p:nvPr/>
        </p:nvCxnSpPr>
        <p:spPr>
          <a:xfrm flipH="1" flipV="1">
            <a:off x="6894636" y="4569071"/>
            <a:ext cx="1" cy="43961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2731477" y="4121843"/>
            <a:ext cx="6058616" cy="400110"/>
          </a:xfrm>
          <a:prstGeom prst="rect">
            <a:avLst/>
          </a:prstGeom>
        </p:spPr>
        <p:txBody>
          <a:bodyPr wrap="square">
            <a:spAutoFit/>
          </a:bodyPr>
          <a:lstStyle/>
          <a:p>
            <a:r>
              <a:rPr lang="en-US" altLang="zh-CN" sz="2000" dirty="0">
                <a:solidFill>
                  <a:srgbClr val="0070C0"/>
                </a:solidFill>
                <a:latin typeface="Menlo"/>
              </a:rPr>
              <a:t>pub type Result&lt;T&gt; = result::Result&lt;</a:t>
            </a:r>
            <a:r>
              <a:rPr lang="en-US" altLang="zh-CN" sz="2000" dirty="0">
                <a:solidFill>
                  <a:schemeClr val="accent2"/>
                </a:solidFill>
                <a:latin typeface="Menlo"/>
              </a:rPr>
              <a:t>T</a:t>
            </a:r>
            <a:r>
              <a:rPr lang="en-US" altLang="zh-CN" sz="2000" dirty="0">
                <a:solidFill>
                  <a:srgbClr val="0070C0"/>
                </a:solidFill>
                <a:latin typeface="Menlo"/>
              </a:rPr>
              <a:t>, </a:t>
            </a:r>
            <a:r>
              <a:rPr lang="en-US" altLang="zh-CN" sz="2000" dirty="0">
                <a:solidFill>
                  <a:schemeClr val="accent2"/>
                </a:solidFill>
                <a:latin typeface="Menlo"/>
              </a:rPr>
              <a:t>Error</a:t>
            </a:r>
            <a:r>
              <a:rPr lang="en-US" altLang="zh-CN" sz="2000" dirty="0">
                <a:solidFill>
                  <a:srgbClr val="0070C0"/>
                </a:solidFill>
                <a:latin typeface="Menlo"/>
              </a:rPr>
              <a:t>&gt;;</a:t>
            </a:r>
            <a:endParaRPr lang="zh-CN" altLang="en-US" sz="2000" dirty="0">
              <a:solidFill>
                <a:srgbClr val="0070C0"/>
              </a:solidFill>
              <a:latin typeface="Menlo"/>
            </a:endParaRPr>
          </a:p>
        </p:txBody>
      </p:sp>
      <p:cxnSp>
        <p:nvCxnSpPr>
          <p:cNvPr id="10" name="Straight Arrow Connector 6"/>
          <p:cNvCxnSpPr/>
          <p:nvPr/>
        </p:nvCxnSpPr>
        <p:spPr>
          <a:xfrm flipH="1" flipV="1">
            <a:off x="8125557" y="3682227"/>
            <a:ext cx="1" cy="43961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7443735" y="3254192"/>
            <a:ext cx="1363643" cy="369332"/>
          </a:xfrm>
          <a:prstGeom prst="rect">
            <a:avLst/>
          </a:prstGeom>
        </p:spPr>
        <p:txBody>
          <a:bodyPr wrap="none">
            <a:spAutoFit/>
          </a:bodyPr>
          <a:lstStyle/>
          <a:p>
            <a:r>
              <a:rPr lang="en-US" altLang="zh-CN" dirty="0" err="1"/>
              <a:t>std</a:t>
            </a:r>
            <a:r>
              <a:rPr lang="en-US" altLang="zh-CN" dirty="0"/>
              <a:t>::</a:t>
            </a:r>
            <a:r>
              <a:rPr lang="en-US" altLang="zh-CN" dirty="0" err="1"/>
              <a:t>io</a:t>
            </a:r>
            <a:r>
              <a:rPr lang="en-US" altLang="zh-CN" dirty="0"/>
              <a:t>::Error</a:t>
            </a:r>
            <a:endParaRPr lang="zh-CN" altLang="en-US" dirty="0"/>
          </a:p>
        </p:txBody>
      </p:sp>
      <p:sp>
        <p:nvSpPr>
          <p:cNvPr id="12" name="矩形 11"/>
          <p:cNvSpPr/>
          <p:nvPr/>
        </p:nvSpPr>
        <p:spPr>
          <a:xfrm>
            <a:off x="5579688" y="3254192"/>
            <a:ext cx="1202445" cy="369332"/>
          </a:xfrm>
          <a:prstGeom prst="rect">
            <a:avLst/>
          </a:prstGeom>
        </p:spPr>
        <p:txBody>
          <a:bodyPr wrap="none">
            <a:spAutoFit/>
          </a:bodyPr>
          <a:lstStyle/>
          <a:p>
            <a:pPr lvl="0">
              <a:defRPr/>
            </a:pPr>
            <a:r>
              <a:rPr lang="en-US" altLang="zh-CN" dirty="0" err="1"/>
              <a:t>std</a:t>
            </a:r>
            <a:r>
              <a:rPr lang="en-US" altLang="zh-CN" dirty="0"/>
              <a:t>::fs::File</a:t>
            </a:r>
            <a:endParaRPr lang="zh-CN" altLang="en-US" dirty="0"/>
          </a:p>
        </p:txBody>
      </p:sp>
      <p:cxnSp>
        <p:nvCxnSpPr>
          <p:cNvPr id="13" name="Straight Arrow Connector 6"/>
          <p:cNvCxnSpPr/>
          <p:nvPr/>
        </p:nvCxnSpPr>
        <p:spPr>
          <a:xfrm flipH="1" flipV="1">
            <a:off x="6529754" y="3623524"/>
            <a:ext cx="913982" cy="5745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30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a:t>
            </a:r>
            <a:r>
              <a:rPr lang="en-US" altLang="zh-CN" dirty="0" smtClean="0"/>
              <a:t>&gt;</a:t>
            </a:r>
            <a:br>
              <a:rPr lang="en-US" altLang="zh-CN" dirty="0" smtClean="0"/>
            </a:br>
            <a:r>
              <a:rPr kumimoji="1" lang="en-US" altLang="zh-CN" sz="1800" dirty="0" err="1">
                <a:solidFill>
                  <a:schemeClr val="tx1">
                    <a:tint val="75000"/>
                  </a:schemeClr>
                </a:solidFill>
              </a:rPr>
              <a:t>std</a:t>
            </a:r>
            <a:r>
              <a:rPr kumimoji="1" lang="en-US" altLang="zh-CN" sz="1800" dirty="0">
                <a:solidFill>
                  <a:schemeClr val="tx1">
                    <a:tint val="75000"/>
                  </a:schemeClr>
                </a:solidFill>
              </a:rPr>
              <a:t>::fs::File::open</a:t>
            </a:r>
            <a:endParaRPr kumimoji="1" lang="zh-CN" altLang="en-US" sz="1800" dirty="0">
              <a:solidFill>
                <a:schemeClr val="tx1">
                  <a:tint val="75000"/>
                </a:schemeClr>
              </a:solidFill>
            </a:endParaRPr>
          </a:p>
        </p:txBody>
      </p:sp>
      <p:sp>
        <p:nvSpPr>
          <p:cNvPr id="5" name="Text Placeholder 4"/>
          <p:cNvSpPr>
            <a:spLocks noGrp="1"/>
          </p:cNvSpPr>
          <p:nvPr>
            <p:ph idx="1"/>
          </p:nvPr>
        </p:nvSpPr>
        <p:spPr/>
        <p:txBody>
          <a:bodyPr>
            <a:normAutofit fontScale="92500" lnSpcReduction="10000"/>
          </a:bodyPr>
          <a:lstStyle/>
          <a:p>
            <a:pPr marL="0" indent="0">
              <a:buNone/>
            </a:pPr>
            <a:r>
              <a:rPr kumimoji="1" lang="en-US" altLang="zh-CN" dirty="0">
                <a:latin typeface="Menlo"/>
              </a:rPr>
              <a:t>#[test]</a:t>
            </a:r>
          </a:p>
          <a:p>
            <a:pPr marL="0" indent="0">
              <a:buNone/>
            </a:pPr>
            <a:r>
              <a:rPr kumimoji="1" lang="en-US" altLang="zh-CN" b="1" dirty="0" err="1">
                <a:latin typeface="Menlo"/>
              </a:rPr>
              <a:t>fn</a:t>
            </a:r>
            <a:r>
              <a:rPr kumimoji="1" lang="en-US" altLang="zh-CN" dirty="0">
                <a:latin typeface="Menlo"/>
              </a:rPr>
              <a:t> </a:t>
            </a:r>
            <a:r>
              <a:rPr kumimoji="1" lang="en-US" altLang="zh-CN" dirty="0" err="1">
                <a:latin typeface="Menlo"/>
              </a:rPr>
              <a:t>test_open</a:t>
            </a:r>
            <a:r>
              <a:rPr kumimoji="1" lang="en-US" altLang="zh-CN" dirty="0">
                <a:latin typeface="Menlo"/>
              </a:rPr>
              <a:t>() {</a:t>
            </a:r>
          </a:p>
          <a:p>
            <a:pPr marL="0" indent="0">
              <a:buNone/>
            </a:pPr>
            <a:r>
              <a:rPr kumimoji="1" lang="en-US" altLang="zh-CN" dirty="0">
                <a:latin typeface="Menlo"/>
              </a:rPr>
              <a:t>    </a:t>
            </a:r>
            <a:r>
              <a:rPr kumimoji="1" lang="en-US" altLang="zh-CN" b="1" dirty="0">
                <a:latin typeface="Menlo"/>
              </a:rPr>
              <a:t>let</a:t>
            </a:r>
            <a:r>
              <a:rPr kumimoji="1" lang="en-US" altLang="zh-CN" dirty="0">
                <a:latin typeface="Menlo"/>
              </a:rPr>
              <a:t> f = File::open("a.txt");</a:t>
            </a:r>
          </a:p>
          <a:p>
            <a:pPr marL="0" indent="0">
              <a:buNone/>
            </a:pPr>
            <a:r>
              <a:rPr kumimoji="1" lang="en-US" altLang="zh-CN" dirty="0">
                <a:latin typeface="Menlo"/>
              </a:rPr>
              <a:t>    </a:t>
            </a:r>
            <a:r>
              <a:rPr kumimoji="1" lang="en-US" altLang="zh-CN" b="1" dirty="0">
                <a:latin typeface="Menlo"/>
              </a:rPr>
              <a:t>let</a:t>
            </a:r>
            <a:r>
              <a:rPr kumimoji="1" lang="en-US" altLang="zh-CN" dirty="0">
                <a:latin typeface="Menlo"/>
              </a:rPr>
              <a:t> f = match f {</a:t>
            </a:r>
          </a:p>
          <a:p>
            <a:pPr marL="0" indent="0">
              <a:buNone/>
            </a:pPr>
            <a:r>
              <a:rPr kumimoji="1" lang="en-US" altLang="zh-CN" dirty="0">
                <a:latin typeface="Menlo"/>
              </a:rPr>
              <a:t>        </a:t>
            </a:r>
            <a:r>
              <a:rPr kumimoji="1" lang="en-US" altLang="zh-CN" b="1" dirty="0">
                <a:latin typeface="Menlo"/>
              </a:rPr>
              <a:t>Ok</a:t>
            </a:r>
            <a:r>
              <a:rPr kumimoji="1" lang="en-US" altLang="zh-CN" dirty="0">
                <a:latin typeface="Menlo"/>
              </a:rPr>
              <a:t>(file) =&gt; file,</a:t>
            </a:r>
          </a:p>
          <a:p>
            <a:pPr marL="0" indent="0">
              <a:buNone/>
            </a:pPr>
            <a:r>
              <a:rPr kumimoji="1" lang="en-US" altLang="zh-CN" dirty="0">
                <a:latin typeface="Menlo"/>
              </a:rPr>
              <a:t>        </a:t>
            </a:r>
            <a:r>
              <a:rPr kumimoji="1" lang="en-US" altLang="zh-CN" b="1" dirty="0">
                <a:latin typeface="Menlo"/>
              </a:rPr>
              <a:t>Err</a:t>
            </a:r>
            <a:r>
              <a:rPr kumimoji="1" lang="en-US" altLang="zh-CN" dirty="0">
                <a:latin typeface="Menlo"/>
              </a:rPr>
              <a:t>(error) =&gt; {</a:t>
            </a:r>
          </a:p>
          <a:p>
            <a:pPr marL="0" indent="0">
              <a:buNone/>
            </a:pPr>
            <a:r>
              <a:rPr kumimoji="1" lang="en-US" altLang="zh-CN" dirty="0">
                <a:latin typeface="Menlo"/>
              </a:rPr>
              <a:t>            panic</a:t>
            </a:r>
            <a:r>
              <a:rPr kumimoji="1" lang="en-US" altLang="zh-CN" dirty="0" smtClean="0">
                <a:latin typeface="Menlo"/>
              </a:rPr>
              <a:t>!("failed open: {:?}", </a:t>
            </a:r>
            <a:r>
              <a:rPr kumimoji="1" lang="en-US" altLang="zh-CN" dirty="0">
                <a:latin typeface="Menlo"/>
              </a:rPr>
              <a:t>error)</a:t>
            </a:r>
          </a:p>
          <a:p>
            <a:pPr marL="0" indent="0">
              <a:buNone/>
            </a:pPr>
            <a:r>
              <a:rPr kumimoji="1" lang="en-US" altLang="zh-CN" dirty="0">
                <a:latin typeface="Menlo"/>
              </a:rPr>
              <a:t>        }</a:t>
            </a:r>
          </a:p>
          <a:p>
            <a:pPr marL="0" indent="0">
              <a:buNone/>
            </a:pPr>
            <a:r>
              <a:rPr kumimoji="1" lang="en-US" altLang="zh-CN" dirty="0">
                <a:latin typeface="Menlo"/>
              </a:rPr>
              <a:t>    };</a:t>
            </a:r>
          </a:p>
          <a:p>
            <a:pPr marL="0" indent="0">
              <a:buNone/>
            </a:pPr>
            <a:r>
              <a:rPr kumimoji="1" lang="en-US" altLang="zh-CN" dirty="0">
                <a:latin typeface="Menlo"/>
              </a:rPr>
              <a:t>}</a:t>
            </a:r>
          </a:p>
          <a:p>
            <a:pPr marL="0" indent="0">
              <a:buNone/>
            </a:pPr>
            <a:endParaRPr kumimoji="1" lang="en-US" altLang="zh-CN" dirty="0" smtClean="0"/>
          </a:p>
        </p:txBody>
      </p:sp>
      <p:sp>
        <p:nvSpPr>
          <p:cNvPr id="6" name="Right Arrow 10"/>
          <p:cNvSpPr/>
          <p:nvPr/>
        </p:nvSpPr>
        <p:spPr>
          <a:xfrm>
            <a:off x="266700" y="2759805"/>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Right Arrow 10"/>
          <p:cNvSpPr/>
          <p:nvPr/>
        </p:nvSpPr>
        <p:spPr>
          <a:xfrm>
            <a:off x="265235" y="3156681"/>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Right Arrow 10"/>
          <p:cNvSpPr/>
          <p:nvPr/>
        </p:nvSpPr>
        <p:spPr>
          <a:xfrm>
            <a:off x="255710" y="3564058"/>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Right Arrow 10"/>
          <p:cNvSpPr/>
          <p:nvPr/>
        </p:nvSpPr>
        <p:spPr>
          <a:xfrm>
            <a:off x="265235" y="4021932"/>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Right Arrow 10"/>
          <p:cNvSpPr/>
          <p:nvPr/>
        </p:nvSpPr>
        <p:spPr>
          <a:xfrm>
            <a:off x="266700" y="4411845"/>
            <a:ext cx="382465" cy="254977"/>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矩形 14"/>
          <p:cNvSpPr/>
          <p:nvPr/>
        </p:nvSpPr>
        <p:spPr>
          <a:xfrm>
            <a:off x="1946031" y="5530632"/>
            <a:ext cx="4572000" cy="646331"/>
          </a:xfrm>
          <a:prstGeom prst="rect">
            <a:avLst/>
          </a:prstGeom>
        </p:spPr>
        <p:txBody>
          <a:bodyPr>
            <a:spAutoFit/>
          </a:bodyPr>
          <a:lstStyle/>
          <a:p>
            <a:r>
              <a:rPr lang="zh-CN" altLang="en-US" b="1" dirty="0">
                <a:solidFill>
                  <a:srgbClr val="FF0000"/>
                </a:solidFill>
                <a:latin typeface="Menlo"/>
              </a:rPr>
              <a:t>Result</a:t>
            </a:r>
            <a:r>
              <a:rPr lang="zh-CN" altLang="en-US" dirty="0">
                <a:solidFill>
                  <a:srgbClr val="FF0000"/>
                </a:solidFill>
              </a:rPr>
              <a:t> enum and its </a:t>
            </a:r>
            <a:r>
              <a:rPr lang="zh-CN" altLang="en-US" dirty="0" smtClean="0">
                <a:solidFill>
                  <a:srgbClr val="FF0000"/>
                </a:solidFill>
              </a:rPr>
              <a:t>variants </a:t>
            </a:r>
            <a:r>
              <a:rPr lang="en-US" altLang="zh-CN" b="1" dirty="0" smtClean="0">
                <a:solidFill>
                  <a:srgbClr val="FF0000"/>
                </a:solidFill>
                <a:latin typeface="Menlo"/>
              </a:rPr>
              <a:t>Ok</a:t>
            </a:r>
            <a:r>
              <a:rPr lang="en-US" altLang="zh-CN" dirty="0" smtClean="0">
                <a:solidFill>
                  <a:srgbClr val="FF0000"/>
                </a:solidFill>
              </a:rPr>
              <a:t> and </a:t>
            </a:r>
            <a:r>
              <a:rPr lang="en-US" altLang="zh-CN" b="1" dirty="0" smtClean="0">
                <a:solidFill>
                  <a:srgbClr val="FF0000"/>
                </a:solidFill>
                <a:latin typeface="Menlo"/>
              </a:rPr>
              <a:t>Err</a:t>
            </a:r>
            <a:r>
              <a:rPr lang="zh-CN" altLang="en-US" dirty="0" smtClean="0">
                <a:solidFill>
                  <a:srgbClr val="FF0000"/>
                </a:solidFill>
              </a:rPr>
              <a:t> </a:t>
            </a:r>
            <a:r>
              <a:rPr lang="zh-CN" altLang="en-US" dirty="0">
                <a:solidFill>
                  <a:srgbClr val="FF0000"/>
                </a:solidFill>
              </a:rPr>
              <a:t>have been brought into scope by the </a:t>
            </a:r>
            <a:r>
              <a:rPr lang="zh-CN" altLang="en-US" dirty="0" smtClean="0">
                <a:solidFill>
                  <a:srgbClr val="FF0000"/>
                </a:solidFill>
              </a:rPr>
              <a:t>prelude</a:t>
            </a:r>
            <a:r>
              <a:rPr lang="en-US" altLang="zh-CN" dirty="0">
                <a:solidFill>
                  <a:srgbClr val="FF0000"/>
                </a:solidFill>
              </a:rPr>
              <a:t>.</a:t>
            </a:r>
            <a:endParaRPr lang="zh-CN" altLang="en-US" dirty="0">
              <a:solidFill>
                <a:srgbClr val="FF0000"/>
              </a:solidFill>
            </a:endParaRPr>
          </a:p>
        </p:txBody>
      </p:sp>
      <p:cxnSp>
        <p:nvCxnSpPr>
          <p:cNvPr id="16" name="Straight Arrow Connector 6"/>
          <p:cNvCxnSpPr/>
          <p:nvPr/>
        </p:nvCxnSpPr>
        <p:spPr>
          <a:xfrm flipH="1" flipV="1">
            <a:off x="2203939" y="4276909"/>
            <a:ext cx="539261" cy="12537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15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7"/>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10"/>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1" nodeType="clickEffect">
                                  <p:stCondLst>
                                    <p:cond delay="0"/>
                                  </p:stCondLst>
                                  <p:childTnLst>
                                    <p:set>
                                      <p:cBhvr>
                                        <p:cTn id="43"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5"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err="1">
                <a:solidFill>
                  <a:schemeClr val="tx1">
                    <a:tint val="75000"/>
                  </a:schemeClr>
                </a:solidFill>
              </a:rPr>
              <a:t>std</a:t>
            </a:r>
            <a:r>
              <a:rPr kumimoji="1" lang="en-US" altLang="zh-CN" sz="1800" dirty="0">
                <a:solidFill>
                  <a:schemeClr val="tx1">
                    <a:tint val="75000"/>
                  </a:schemeClr>
                </a:solidFill>
              </a:rPr>
              <a:t>::fs::File::</a:t>
            </a:r>
            <a:r>
              <a:rPr kumimoji="1" lang="en-US" altLang="zh-CN" sz="1800" dirty="0" smtClean="0">
                <a:solidFill>
                  <a:schemeClr val="tx1">
                    <a:tint val="75000"/>
                  </a:schemeClr>
                </a:solidFill>
              </a:rPr>
              <a:t>open - matching </a:t>
            </a:r>
            <a:r>
              <a:rPr kumimoji="1" lang="en-US" altLang="zh-CN" sz="1800" dirty="0">
                <a:solidFill>
                  <a:schemeClr val="tx1">
                    <a:tint val="75000"/>
                  </a:schemeClr>
                </a:solidFill>
              </a:rPr>
              <a:t>on specific errors</a:t>
            </a:r>
            <a:r>
              <a:rPr kumimoji="1" lang="en-US" altLang="zh-CN" sz="1800" dirty="0" smtClean="0">
                <a:solidFill>
                  <a:schemeClr val="tx1">
                    <a:tint val="75000"/>
                  </a:schemeClr>
                </a:solidFill>
              </a:rPr>
              <a:t> </a:t>
            </a:r>
            <a:endParaRPr kumimoji="1" lang="zh-CN" altLang="en-US" dirty="0"/>
          </a:p>
        </p:txBody>
      </p:sp>
      <p:sp>
        <p:nvSpPr>
          <p:cNvPr id="5" name="Text Placeholder 4"/>
          <p:cNvSpPr>
            <a:spLocks noGrp="1"/>
          </p:cNvSpPr>
          <p:nvPr>
            <p:ph idx="1"/>
          </p:nvPr>
        </p:nvSpPr>
        <p:spPr/>
        <p:txBody>
          <a:bodyPr>
            <a:normAutofit fontScale="70000" lnSpcReduction="20000"/>
          </a:bodyPr>
          <a:lstStyle/>
          <a:p>
            <a:pPr marL="0" indent="0">
              <a:buNone/>
            </a:pPr>
            <a:r>
              <a:rPr kumimoji="1" lang="en-US" altLang="zh-CN" b="1" dirty="0">
                <a:latin typeface="Menlo"/>
              </a:rPr>
              <a:t>let</a:t>
            </a:r>
            <a:r>
              <a:rPr kumimoji="1" lang="en-US" altLang="zh-CN" dirty="0">
                <a:latin typeface="Menlo"/>
              </a:rPr>
              <a:t> f = File::open("a.txt");</a:t>
            </a:r>
          </a:p>
          <a:p>
            <a:pPr marL="0" indent="0">
              <a:buNone/>
            </a:pPr>
            <a:r>
              <a:rPr kumimoji="1" lang="en-US" altLang="zh-CN" b="1" dirty="0">
                <a:latin typeface="Menlo"/>
              </a:rPr>
              <a:t>let</a:t>
            </a:r>
            <a:r>
              <a:rPr kumimoji="1" lang="en-US" altLang="zh-CN" dirty="0">
                <a:latin typeface="Menlo"/>
              </a:rPr>
              <a:t> f = </a:t>
            </a:r>
            <a:r>
              <a:rPr kumimoji="1" lang="en-US" altLang="zh-CN" b="1" dirty="0">
                <a:latin typeface="Menlo"/>
              </a:rPr>
              <a:t>match</a:t>
            </a:r>
            <a:r>
              <a:rPr kumimoji="1" lang="en-US" altLang="zh-CN" dirty="0">
                <a:latin typeface="Menlo"/>
              </a:rPr>
              <a:t> f {</a:t>
            </a:r>
          </a:p>
          <a:p>
            <a:pPr marL="0" indent="0">
              <a:buNone/>
            </a:pPr>
            <a:r>
              <a:rPr kumimoji="1" lang="en-US" altLang="zh-CN" dirty="0">
                <a:latin typeface="Menlo"/>
              </a:rPr>
              <a:t>	Ok(file) =&gt; file,</a:t>
            </a:r>
          </a:p>
          <a:p>
            <a:pPr marL="0" indent="0">
              <a:buNone/>
            </a:pPr>
            <a:r>
              <a:rPr kumimoji="1" lang="en-US" altLang="zh-CN" dirty="0">
                <a:latin typeface="Menlo"/>
              </a:rPr>
              <a:t>	Err(error) =&gt; match </a:t>
            </a:r>
            <a:r>
              <a:rPr kumimoji="1" lang="en-US" altLang="zh-CN" dirty="0" err="1">
                <a:latin typeface="Menlo"/>
              </a:rPr>
              <a:t>error.kind</a:t>
            </a:r>
            <a:r>
              <a:rPr kumimoji="1" lang="en-US" altLang="zh-CN" dirty="0">
                <a:latin typeface="Menlo"/>
              </a:rPr>
              <a:t>() {</a:t>
            </a:r>
          </a:p>
          <a:p>
            <a:pPr marL="0" indent="0">
              <a:buNone/>
            </a:pPr>
            <a:r>
              <a:rPr kumimoji="1" lang="en-US" altLang="zh-CN" dirty="0">
                <a:latin typeface="Menlo"/>
              </a:rPr>
              <a:t>		</a:t>
            </a:r>
            <a:r>
              <a:rPr kumimoji="1" lang="en-US" altLang="zh-CN" dirty="0" err="1">
                <a:latin typeface="Menlo"/>
              </a:rPr>
              <a:t>ErrorKind</a:t>
            </a:r>
            <a:r>
              <a:rPr kumimoji="1" lang="en-US" altLang="zh-CN" dirty="0">
                <a:latin typeface="Menlo"/>
              </a:rPr>
              <a:t>::</a:t>
            </a:r>
            <a:r>
              <a:rPr kumimoji="1" lang="en-US" altLang="zh-CN" dirty="0" err="1">
                <a:latin typeface="Menlo"/>
              </a:rPr>
              <a:t>NotFound</a:t>
            </a:r>
            <a:r>
              <a:rPr kumimoji="1" lang="en-US" altLang="zh-CN" dirty="0">
                <a:latin typeface="Menlo"/>
              </a:rPr>
              <a:t> =&gt; {</a:t>
            </a:r>
          </a:p>
          <a:p>
            <a:pPr marL="0" indent="0">
              <a:buNone/>
            </a:pPr>
            <a:r>
              <a:rPr kumimoji="1" lang="en-US" altLang="zh-CN" dirty="0">
                <a:latin typeface="Menlo"/>
              </a:rPr>
              <a:t>		</a:t>
            </a:r>
            <a:r>
              <a:rPr kumimoji="1" lang="en-US" altLang="zh-CN" dirty="0" smtClean="0">
                <a:latin typeface="Menlo"/>
              </a:rPr>
              <a:t>  </a:t>
            </a:r>
            <a:r>
              <a:rPr kumimoji="1" lang="en-US" altLang="zh-CN" b="1" dirty="0" smtClean="0">
                <a:latin typeface="Menlo"/>
              </a:rPr>
              <a:t>match</a:t>
            </a:r>
            <a:r>
              <a:rPr kumimoji="1" lang="en-US" altLang="zh-CN" dirty="0" smtClean="0">
                <a:latin typeface="Menlo"/>
              </a:rPr>
              <a:t> </a:t>
            </a:r>
            <a:r>
              <a:rPr kumimoji="1" lang="en-US" altLang="zh-CN" dirty="0">
                <a:latin typeface="Menlo"/>
              </a:rPr>
              <a:t>File::create("a.txt") {</a:t>
            </a:r>
          </a:p>
          <a:p>
            <a:pPr marL="0" indent="0">
              <a:buNone/>
            </a:pPr>
            <a:r>
              <a:rPr kumimoji="1" lang="en-US" altLang="zh-CN" dirty="0">
                <a:latin typeface="Menlo"/>
              </a:rPr>
              <a:t>			Ok(fc) =&gt; fc,</a:t>
            </a:r>
          </a:p>
          <a:p>
            <a:pPr marL="0" indent="0">
              <a:buNone/>
            </a:pPr>
            <a:r>
              <a:rPr kumimoji="1" lang="en-US" altLang="zh-CN" dirty="0">
                <a:latin typeface="Menlo"/>
              </a:rPr>
              <a:t>			</a:t>
            </a:r>
            <a:r>
              <a:rPr kumimoji="1" lang="en-US" altLang="zh-CN" dirty="0" smtClean="0">
                <a:latin typeface="Menlo"/>
              </a:rPr>
              <a:t>Err(e</a:t>
            </a:r>
            <a:r>
              <a:rPr kumimoji="1" lang="en-US" altLang="zh-CN" dirty="0">
                <a:latin typeface="Menlo"/>
              </a:rPr>
              <a:t>) =&gt; panic!("error creating: {:?}", e),</a:t>
            </a:r>
          </a:p>
          <a:p>
            <a:pPr marL="0" indent="0">
              <a:buNone/>
            </a:pPr>
            <a:r>
              <a:rPr kumimoji="1" lang="en-US" altLang="zh-CN" dirty="0">
                <a:latin typeface="Menlo"/>
              </a:rPr>
              <a:t>		</a:t>
            </a:r>
            <a:r>
              <a:rPr kumimoji="1" lang="en-US" altLang="zh-CN" dirty="0" smtClean="0">
                <a:latin typeface="Menlo"/>
              </a:rPr>
              <a:t>  }</a:t>
            </a:r>
            <a:endParaRPr kumimoji="1" lang="en-US" altLang="zh-CN" dirty="0">
              <a:latin typeface="Menlo"/>
            </a:endParaRPr>
          </a:p>
          <a:p>
            <a:pPr marL="0" indent="0">
              <a:buNone/>
            </a:pPr>
            <a:r>
              <a:rPr kumimoji="1" lang="en-US" altLang="zh-CN" dirty="0">
                <a:latin typeface="Menlo"/>
              </a:rPr>
              <a:t>		}</a:t>
            </a:r>
          </a:p>
          <a:p>
            <a:pPr marL="0" indent="0">
              <a:buNone/>
            </a:pPr>
            <a:r>
              <a:rPr kumimoji="1" lang="en-US" altLang="zh-CN" dirty="0">
                <a:latin typeface="Menlo"/>
              </a:rPr>
              <a:t>		e =&gt; panic!("error open: {:?}", e),</a:t>
            </a:r>
          </a:p>
          <a:p>
            <a:pPr marL="0" indent="0">
              <a:buNone/>
            </a:pPr>
            <a:r>
              <a:rPr kumimoji="1" lang="en-US" altLang="zh-CN" dirty="0">
                <a:latin typeface="Menlo"/>
              </a:rPr>
              <a:t>	},</a:t>
            </a:r>
          </a:p>
          <a:p>
            <a:pPr marL="0" indent="0">
              <a:buNone/>
            </a:pPr>
            <a:r>
              <a:rPr kumimoji="1" lang="en-US" altLang="zh-CN" dirty="0" smtClean="0">
                <a:latin typeface="Menlo"/>
              </a:rPr>
              <a:t>};</a:t>
            </a:r>
            <a:endParaRPr kumimoji="1" lang="en-US" altLang="zh-CN" dirty="0" smtClean="0"/>
          </a:p>
        </p:txBody>
      </p:sp>
    </p:spTree>
    <p:extLst>
      <p:ext uri="{BB962C8B-B14F-4D97-AF65-F5344CB8AC3E}">
        <p14:creationId xmlns:p14="http://schemas.microsoft.com/office/powerpoint/2010/main" val="165132164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err="1">
                <a:solidFill>
                  <a:schemeClr val="tx1">
                    <a:tint val="75000"/>
                  </a:schemeClr>
                </a:solidFill>
              </a:rPr>
              <a:t>std</a:t>
            </a:r>
            <a:r>
              <a:rPr kumimoji="1" lang="en-US" altLang="zh-CN" sz="1800" dirty="0">
                <a:solidFill>
                  <a:schemeClr val="tx1">
                    <a:tint val="75000"/>
                  </a:schemeClr>
                </a:solidFill>
              </a:rPr>
              <a:t>::fs::File::open </a:t>
            </a:r>
            <a:r>
              <a:rPr kumimoji="1" lang="en-US" altLang="zh-CN" sz="1800" dirty="0" smtClean="0">
                <a:solidFill>
                  <a:schemeClr val="tx1">
                    <a:tint val="75000"/>
                  </a:schemeClr>
                </a:solidFill>
              </a:rPr>
              <a:t>- matching </a:t>
            </a:r>
            <a:r>
              <a:rPr kumimoji="1" lang="en-US" altLang="zh-CN" sz="1800" dirty="0">
                <a:solidFill>
                  <a:schemeClr val="tx1">
                    <a:tint val="75000"/>
                  </a:schemeClr>
                </a:solidFill>
              </a:rPr>
              <a:t>on specific </a:t>
            </a:r>
            <a:r>
              <a:rPr kumimoji="1" lang="en-US" altLang="zh-CN" sz="1800" dirty="0" smtClean="0">
                <a:solidFill>
                  <a:schemeClr val="tx1">
                    <a:tint val="75000"/>
                  </a:schemeClr>
                </a:solidFill>
              </a:rPr>
              <a:t>errors </a:t>
            </a:r>
            <a:r>
              <a:rPr kumimoji="1" lang="en-US" altLang="zh-CN" sz="1800" dirty="0">
                <a:solidFill>
                  <a:schemeClr val="tx1">
                    <a:tint val="75000"/>
                  </a:schemeClr>
                </a:solidFill>
              </a:rPr>
              <a:t>- </a:t>
            </a:r>
            <a:r>
              <a:rPr kumimoji="1" lang="en-US" altLang="zh-CN" sz="1800" dirty="0" smtClean="0">
                <a:solidFill>
                  <a:schemeClr val="tx1">
                    <a:tint val="75000"/>
                  </a:schemeClr>
                </a:solidFill>
              </a:rPr>
              <a:t>more concise</a:t>
            </a:r>
            <a:endParaRPr kumimoji="1" lang="zh-CN" altLang="en-US" dirty="0"/>
          </a:p>
        </p:txBody>
      </p:sp>
      <p:sp>
        <p:nvSpPr>
          <p:cNvPr id="5" name="Text Placeholder 4"/>
          <p:cNvSpPr>
            <a:spLocks noGrp="1"/>
          </p:cNvSpPr>
          <p:nvPr>
            <p:ph idx="1"/>
          </p:nvPr>
        </p:nvSpPr>
        <p:spPr/>
        <p:txBody>
          <a:bodyPr>
            <a:normAutofit/>
          </a:bodyPr>
          <a:lstStyle/>
          <a:p>
            <a:pPr marL="0" indent="0">
              <a:buNone/>
            </a:pPr>
            <a:r>
              <a:rPr kumimoji="1" lang="en-US" altLang="zh-CN" sz="2000" b="1" dirty="0">
                <a:latin typeface="Menlo"/>
              </a:rPr>
              <a:t>let</a:t>
            </a:r>
            <a:r>
              <a:rPr kumimoji="1" lang="en-US" altLang="zh-CN" sz="2000" dirty="0">
                <a:latin typeface="Menlo"/>
              </a:rPr>
              <a:t> f = File::open("a.txt").</a:t>
            </a:r>
            <a:r>
              <a:rPr kumimoji="1" lang="en-US" altLang="zh-CN" sz="2000" dirty="0" err="1">
                <a:latin typeface="Menlo"/>
              </a:rPr>
              <a:t>unwrap_or_else</a:t>
            </a:r>
            <a:r>
              <a:rPr kumimoji="1" lang="en-US" altLang="zh-CN" sz="2000" dirty="0">
                <a:latin typeface="Menlo"/>
              </a:rPr>
              <a:t>(|error| {</a:t>
            </a:r>
          </a:p>
          <a:p>
            <a:pPr marL="0" indent="0">
              <a:buNone/>
            </a:pPr>
            <a:r>
              <a:rPr kumimoji="1" lang="en-US" altLang="zh-CN" sz="2000" dirty="0" smtClean="0">
                <a:latin typeface="Menlo"/>
              </a:rPr>
              <a:t>  </a:t>
            </a:r>
            <a:r>
              <a:rPr kumimoji="1" lang="en-US" altLang="zh-CN" sz="2000" b="1" dirty="0" smtClean="0">
                <a:latin typeface="Menlo"/>
              </a:rPr>
              <a:t>if</a:t>
            </a:r>
            <a:r>
              <a:rPr kumimoji="1" lang="en-US" altLang="zh-CN" sz="2000" dirty="0" smtClean="0">
                <a:latin typeface="Menlo"/>
              </a:rPr>
              <a:t> </a:t>
            </a:r>
            <a:r>
              <a:rPr kumimoji="1" lang="en-US" altLang="zh-CN" sz="2000" dirty="0" err="1">
                <a:latin typeface="Menlo"/>
              </a:rPr>
              <a:t>error.kind</a:t>
            </a:r>
            <a:r>
              <a:rPr kumimoji="1" lang="en-US" altLang="zh-CN" sz="2000" dirty="0">
                <a:latin typeface="Menlo"/>
              </a:rPr>
              <a:t>() == </a:t>
            </a:r>
            <a:r>
              <a:rPr kumimoji="1" lang="en-US" altLang="zh-CN" sz="2000" dirty="0" err="1">
                <a:latin typeface="Menlo"/>
              </a:rPr>
              <a:t>ErrorKind</a:t>
            </a:r>
            <a:r>
              <a:rPr kumimoji="1" lang="en-US" altLang="zh-CN" sz="2000" dirty="0">
                <a:latin typeface="Menlo"/>
              </a:rPr>
              <a:t>::</a:t>
            </a:r>
            <a:r>
              <a:rPr kumimoji="1" lang="en-US" altLang="zh-CN" sz="2000" dirty="0" err="1">
                <a:latin typeface="Menlo"/>
              </a:rPr>
              <a:t>NotFound</a:t>
            </a:r>
            <a:r>
              <a:rPr kumimoji="1" lang="en-US" altLang="zh-CN" sz="2000" dirty="0">
                <a:latin typeface="Menlo"/>
              </a:rPr>
              <a:t> {</a:t>
            </a:r>
          </a:p>
          <a:p>
            <a:pPr marL="0" indent="0">
              <a:buNone/>
            </a:pPr>
            <a:r>
              <a:rPr kumimoji="1" lang="en-US" altLang="zh-CN" sz="2000" dirty="0">
                <a:latin typeface="Menlo"/>
              </a:rPr>
              <a:t>	File::create</a:t>
            </a:r>
            <a:r>
              <a:rPr kumimoji="1" lang="en-US" altLang="zh-CN" sz="2000" dirty="0" smtClean="0">
                <a:latin typeface="Menlo"/>
              </a:rPr>
              <a:t>(“a.txt</a:t>
            </a:r>
            <a:r>
              <a:rPr kumimoji="1" lang="en-US" altLang="zh-CN" sz="2000" dirty="0">
                <a:latin typeface="Menlo"/>
              </a:rPr>
              <a:t>").</a:t>
            </a:r>
            <a:r>
              <a:rPr kumimoji="1" lang="en-US" altLang="zh-CN" sz="2000" dirty="0" err="1">
                <a:latin typeface="Menlo"/>
              </a:rPr>
              <a:t>unwrap_or_else</a:t>
            </a:r>
            <a:r>
              <a:rPr kumimoji="1" lang="en-US" altLang="zh-CN" sz="2000" dirty="0">
                <a:latin typeface="Menlo"/>
              </a:rPr>
              <a:t>(|error| {</a:t>
            </a:r>
          </a:p>
          <a:p>
            <a:pPr marL="0" indent="0">
              <a:buNone/>
            </a:pPr>
            <a:r>
              <a:rPr kumimoji="1" lang="en-US" altLang="zh-CN" sz="2000" dirty="0">
                <a:latin typeface="Menlo"/>
              </a:rPr>
              <a:t>	</a:t>
            </a:r>
            <a:r>
              <a:rPr kumimoji="1" lang="en-US" altLang="zh-CN" sz="2000" dirty="0" smtClean="0">
                <a:latin typeface="Menlo"/>
              </a:rPr>
              <a:t>  panic</a:t>
            </a:r>
            <a:r>
              <a:rPr kumimoji="1" lang="en-US" altLang="zh-CN" sz="2000" dirty="0">
                <a:latin typeface="Menlo"/>
              </a:rPr>
              <a:t>!("Problem creating the file: {:?}", error);</a:t>
            </a:r>
          </a:p>
          <a:p>
            <a:pPr marL="0" indent="0">
              <a:buNone/>
            </a:pPr>
            <a:r>
              <a:rPr kumimoji="1" lang="en-US" altLang="zh-CN" sz="2000" dirty="0">
                <a:latin typeface="Menlo"/>
              </a:rPr>
              <a:t>	})</a:t>
            </a:r>
          </a:p>
          <a:p>
            <a:pPr marL="0" indent="0">
              <a:buNone/>
            </a:pPr>
            <a:r>
              <a:rPr kumimoji="1" lang="en-US" altLang="zh-CN" sz="2000" dirty="0" smtClean="0">
                <a:latin typeface="Menlo"/>
              </a:rPr>
              <a:t>  } </a:t>
            </a:r>
            <a:r>
              <a:rPr kumimoji="1" lang="en-US" altLang="zh-CN" sz="2000" b="1" dirty="0">
                <a:latin typeface="Menlo"/>
              </a:rPr>
              <a:t>else</a:t>
            </a:r>
            <a:r>
              <a:rPr kumimoji="1" lang="en-US" altLang="zh-CN" sz="2000" dirty="0">
                <a:latin typeface="Menlo"/>
              </a:rPr>
              <a:t> {</a:t>
            </a:r>
          </a:p>
          <a:p>
            <a:pPr marL="0" indent="0">
              <a:buNone/>
            </a:pPr>
            <a:r>
              <a:rPr kumimoji="1" lang="en-US" altLang="zh-CN" sz="2000" dirty="0">
                <a:latin typeface="Menlo"/>
              </a:rPr>
              <a:t>	panic!("Problem opening the file: {:?}", error);</a:t>
            </a:r>
          </a:p>
          <a:p>
            <a:pPr marL="0" indent="0">
              <a:buNone/>
            </a:pPr>
            <a:r>
              <a:rPr kumimoji="1" lang="en-US" altLang="zh-CN" sz="2000" dirty="0" smtClean="0">
                <a:latin typeface="Menlo"/>
              </a:rPr>
              <a:t>  }</a:t>
            </a:r>
            <a:endParaRPr kumimoji="1" lang="en-US" altLang="zh-CN" sz="2000" dirty="0">
              <a:latin typeface="Menlo"/>
            </a:endParaRPr>
          </a:p>
          <a:p>
            <a:pPr marL="0" indent="0">
              <a:buNone/>
            </a:pPr>
            <a:r>
              <a:rPr kumimoji="1" lang="en-US" altLang="zh-CN" sz="2000" dirty="0">
                <a:latin typeface="Menlo"/>
              </a:rPr>
              <a:t>});</a:t>
            </a:r>
            <a:endParaRPr kumimoji="1" lang="en-US" altLang="zh-CN" sz="2000" dirty="0" smtClean="0"/>
          </a:p>
        </p:txBody>
      </p:sp>
    </p:spTree>
    <p:extLst>
      <p:ext uri="{BB962C8B-B14F-4D97-AF65-F5344CB8AC3E}">
        <p14:creationId xmlns:p14="http://schemas.microsoft.com/office/powerpoint/2010/main" val="368021774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a:solidFill>
                  <a:schemeClr val="tx1">
                    <a:tint val="75000"/>
                  </a:schemeClr>
                </a:solidFill>
              </a:rPr>
              <a:t>Shortcuts for Panic on Error: unwrap and expect</a:t>
            </a:r>
            <a:endParaRPr kumimoji="1" lang="zh-CN" altLang="en-US" dirty="0"/>
          </a:p>
        </p:txBody>
      </p:sp>
      <p:sp>
        <p:nvSpPr>
          <p:cNvPr id="5" name="Text Placeholder 4"/>
          <p:cNvSpPr>
            <a:spLocks noGrp="1"/>
          </p:cNvSpPr>
          <p:nvPr>
            <p:ph idx="1"/>
          </p:nvPr>
        </p:nvSpPr>
        <p:spPr/>
        <p:txBody>
          <a:bodyPr>
            <a:normAutofit/>
          </a:bodyPr>
          <a:lstStyle/>
          <a:p>
            <a:pPr marL="0" indent="0">
              <a:buNone/>
            </a:pPr>
            <a:r>
              <a:rPr kumimoji="1" lang="en-US" altLang="zh-CN" sz="2000" b="1" dirty="0">
                <a:latin typeface="Menlo"/>
              </a:rPr>
              <a:t>let</a:t>
            </a:r>
            <a:r>
              <a:rPr kumimoji="1" lang="en-US" altLang="zh-CN" sz="2000" dirty="0">
                <a:latin typeface="Menlo"/>
              </a:rPr>
              <a:t> f = File::open("a.txt").unwrap();</a:t>
            </a:r>
          </a:p>
          <a:p>
            <a:pPr marL="0" indent="0">
              <a:buNone/>
            </a:pPr>
            <a:r>
              <a:rPr kumimoji="1" lang="en-US" altLang="zh-CN" sz="2000" b="1" dirty="0">
                <a:latin typeface="Menlo"/>
              </a:rPr>
              <a:t>let</a:t>
            </a:r>
            <a:r>
              <a:rPr kumimoji="1" lang="en-US" altLang="zh-CN" sz="2000" dirty="0">
                <a:latin typeface="Menlo"/>
              </a:rPr>
              <a:t> f = File::open("a.txt")</a:t>
            </a:r>
          </a:p>
          <a:p>
            <a:pPr marL="0" indent="0">
              <a:buNone/>
            </a:pPr>
            <a:r>
              <a:rPr kumimoji="1" lang="en-US" altLang="zh-CN" sz="2000" dirty="0">
                <a:latin typeface="Menlo"/>
              </a:rPr>
              <a:t>	.expect("Failed open a.txt");</a:t>
            </a:r>
            <a:endParaRPr kumimoji="1" lang="en-US" altLang="zh-CN" sz="2000" dirty="0" smtClean="0"/>
          </a:p>
        </p:txBody>
      </p:sp>
    </p:spTree>
    <p:extLst>
      <p:ext uri="{BB962C8B-B14F-4D97-AF65-F5344CB8AC3E}">
        <p14:creationId xmlns:p14="http://schemas.microsoft.com/office/powerpoint/2010/main" val="3149210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zh-CN" dirty="0"/>
              <a:t>Control &amp; Safety</a:t>
            </a:r>
            <a:endParaRPr kumimoji="1" lang="zh-CN" altLang="en-US" dirty="0"/>
          </a:p>
        </p:txBody>
      </p:sp>
      <p:sp>
        <p:nvSpPr>
          <p:cNvPr id="5" name="Text Placeholder 4"/>
          <p:cNvSpPr>
            <a:spLocks noGrp="1"/>
          </p:cNvSpPr>
          <p:nvPr>
            <p:ph type="body" idx="1"/>
          </p:nvPr>
        </p:nvSpPr>
        <p:spPr/>
        <p:txBody>
          <a:bodyPr/>
          <a:lstStyle/>
          <a:p>
            <a:r>
              <a:rPr kumimoji="1" lang="en-US" altLang="zh-CN" dirty="0"/>
              <a:t>Things make Rust Rust.</a:t>
            </a:r>
            <a:endParaRPr kumimoji="1" lang="zh-CN" altLang="en-US" dirty="0"/>
          </a:p>
        </p:txBody>
      </p:sp>
    </p:spTree>
    <p:extLst>
      <p:ext uri="{BB962C8B-B14F-4D97-AF65-F5344CB8AC3E}">
        <p14:creationId xmlns:p14="http://schemas.microsoft.com/office/powerpoint/2010/main" val="12662351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a:solidFill>
                  <a:schemeClr val="tx1">
                    <a:tint val="75000"/>
                  </a:schemeClr>
                </a:solidFill>
              </a:rPr>
              <a:t>Propagating Errors</a:t>
            </a:r>
            <a:endParaRPr kumimoji="1" lang="zh-CN" altLang="en-US" dirty="0"/>
          </a:p>
        </p:txBody>
      </p:sp>
      <p:sp>
        <p:nvSpPr>
          <p:cNvPr id="5" name="Text Placeholder 4"/>
          <p:cNvSpPr>
            <a:spLocks noGrp="1"/>
          </p:cNvSpPr>
          <p:nvPr>
            <p:ph idx="1"/>
          </p:nvPr>
        </p:nvSpPr>
        <p:spPr>
          <a:xfrm>
            <a:off x="628650" y="1825624"/>
            <a:ext cx="7886700" cy="5032375"/>
          </a:xfrm>
        </p:spPr>
        <p:txBody>
          <a:bodyPr>
            <a:noAutofit/>
          </a:bodyPr>
          <a:lstStyle/>
          <a:p>
            <a:pPr marL="0" indent="0">
              <a:buNone/>
            </a:pPr>
            <a:r>
              <a:rPr kumimoji="1" lang="en-US" altLang="zh-CN" sz="1400" b="1" dirty="0" err="1">
                <a:latin typeface="Menlo"/>
              </a:rPr>
              <a:t>fn</a:t>
            </a:r>
            <a:r>
              <a:rPr kumimoji="1" lang="en-US" altLang="zh-CN" sz="1400" dirty="0">
                <a:latin typeface="Menlo"/>
              </a:rPr>
              <a:t> </a:t>
            </a:r>
            <a:r>
              <a:rPr kumimoji="1" lang="en-US" altLang="zh-CN" sz="1400" dirty="0" err="1">
                <a:latin typeface="Menlo"/>
              </a:rPr>
              <a:t>test_open_propagate</a:t>
            </a:r>
            <a:r>
              <a:rPr kumimoji="1" lang="en-US" altLang="zh-CN" sz="1400" dirty="0">
                <a:latin typeface="Menlo"/>
              </a:rPr>
              <a:t>() {</a:t>
            </a:r>
          </a:p>
          <a:p>
            <a:pPr marL="0" indent="0">
              <a:buNone/>
            </a:pPr>
            <a:r>
              <a:rPr kumimoji="1" lang="en-US" altLang="zh-CN" sz="1400" dirty="0">
                <a:latin typeface="Menlo"/>
              </a:rPr>
              <a:t>    </a:t>
            </a:r>
            <a:r>
              <a:rPr kumimoji="1" lang="en-US" altLang="zh-CN" sz="1400" b="1" dirty="0" err="1">
                <a:latin typeface="Menlo"/>
              </a:rPr>
              <a:t>fn</a:t>
            </a:r>
            <a:r>
              <a:rPr kumimoji="1" lang="en-US" altLang="zh-CN" sz="1400" dirty="0">
                <a:latin typeface="Menlo"/>
              </a:rPr>
              <a:t> </a:t>
            </a:r>
            <a:r>
              <a:rPr kumimoji="1" lang="en-US" altLang="zh-CN" sz="1400" dirty="0" err="1">
                <a:latin typeface="Menlo"/>
              </a:rPr>
              <a:t>read_file</a:t>
            </a:r>
            <a:r>
              <a:rPr kumimoji="1" lang="en-US" altLang="zh-CN" sz="1400" dirty="0">
                <a:latin typeface="Menlo"/>
              </a:rPr>
              <a:t>&lt;P: </a:t>
            </a:r>
            <a:r>
              <a:rPr kumimoji="1" lang="en-US" altLang="zh-CN" sz="1400" dirty="0" err="1">
                <a:latin typeface="Menlo"/>
              </a:rPr>
              <a:t>AsRef</a:t>
            </a:r>
            <a:r>
              <a:rPr kumimoji="1" lang="en-US" altLang="zh-CN" sz="1400" dirty="0">
                <a:latin typeface="Menlo"/>
              </a:rPr>
              <a:t>&lt;Path&gt;&gt;(name: P) -&gt; Result&lt;String, </a:t>
            </a:r>
            <a:r>
              <a:rPr kumimoji="1" lang="en-US" altLang="zh-CN" sz="1400" dirty="0" err="1">
                <a:latin typeface="Menlo"/>
              </a:rPr>
              <a:t>std</a:t>
            </a:r>
            <a:r>
              <a:rPr kumimoji="1" lang="en-US" altLang="zh-CN" sz="1400" dirty="0">
                <a:latin typeface="Menlo"/>
              </a:rPr>
              <a:t>::</a:t>
            </a:r>
            <a:r>
              <a:rPr kumimoji="1" lang="en-US" altLang="zh-CN" sz="1400" dirty="0" err="1">
                <a:latin typeface="Menlo"/>
              </a:rPr>
              <a:t>io</a:t>
            </a:r>
            <a:r>
              <a:rPr kumimoji="1" lang="en-US" altLang="zh-CN" sz="1400" dirty="0">
                <a:latin typeface="Menlo"/>
              </a:rPr>
              <a:t>::Error&gt; {</a:t>
            </a:r>
          </a:p>
          <a:p>
            <a:pPr marL="0" indent="0">
              <a:buNone/>
            </a:pPr>
            <a:r>
              <a:rPr kumimoji="1" lang="en-US" altLang="zh-CN" sz="1400" dirty="0">
                <a:latin typeface="Menlo"/>
              </a:rPr>
              <a:t>        </a:t>
            </a:r>
            <a:r>
              <a:rPr kumimoji="1" lang="en-US" altLang="zh-CN" sz="1400" b="1" dirty="0">
                <a:latin typeface="Menlo"/>
              </a:rPr>
              <a:t>let</a:t>
            </a:r>
            <a:r>
              <a:rPr kumimoji="1" lang="en-US" altLang="zh-CN" sz="1400" dirty="0">
                <a:latin typeface="Menlo"/>
              </a:rPr>
              <a:t> f = File::open(name</a:t>
            </a:r>
            <a:r>
              <a:rPr kumimoji="1" lang="en-US" altLang="zh-CN" sz="1400" dirty="0" smtClean="0">
                <a:latin typeface="Menlo"/>
              </a:rPr>
              <a:t>);</a:t>
            </a:r>
            <a:endParaRPr kumimoji="1" lang="en-US" altLang="zh-CN" sz="1400" dirty="0">
              <a:latin typeface="Menlo"/>
            </a:endParaRPr>
          </a:p>
          <a:p>
            <a:pPr marL="0" indent="0">
              <a:buNone/>
            </a:pPr>
            <a:r>
              <a:rPr kumimoji="1" lang="en-US" altLang="zh-CN" sz="1400" dirty="0">
                <a:latin typeface="Menlo"/>
              </a:rPr>
              <a:t>        </a:t>
            </a:r>
            <a:r>
              <a:rPr kumimoji="1" lang="en-US" altLang="zh-CN" sz="1400" b="1" dirty="0">
                <a:latin typeface="Menlo"/>
              </a:rPr>
              <a:t>let </a:t>
            </a:r>
            <a:r>
              <a:rPr kumimoji="1" lang="en-US" altLang="zh-CN" sz="1400" b="1" dirty="0" err="1">
                <a:latin typeface="Menlo"/>
              </a:rPr>
              <a:t>mut</a:t>
            </a:r>
            <a:r>
              <a:rPr kumimoji="1" lang="en-US" altLang="zh-CN" sz="1400" b="1" dirty="0">
                <a:latin typeface="Menlo"/>
              </a:rPr>
              <a:t> </a:t>
            </a:r>
            <a:r>
              <a:rPr kumimoji="1" lang="en-US" altLang="zh-CN" sz="1400" dirty="0">
                <a:latin typeface="Menlo"/>
              </a:rPr>
              <a:t>f = match f {</a:t>
            </a:r>
          </a:p>
          <a:p>
            <a:pPr marL="0" indent="0">
              <a:buNone/>
            </a:pPr>
            <a:r>
              <a:rPr kumimoji="1" lang="en-US" altLang="zh-CN" sz="1400" dirty="0">
                <a:latin typeface="Menlo"/>
              </a:rPr>
              <a:t>            Ok(file) =&gt; file,</a:t>
            </a:r>
          </a:p>
          <a:p>
            <a:pPr marL="0" indent="0">
              <a:buNone/>
            </a:pPr>
            <a:r>
              <a:rPr kumimoji="1" lang="en-US" altLang="zh-CN" sz="1400" dirty="0">
                <a:latin typeface="Menlo"/>
              </a:rPr>
              <a:t>            Err(e) =&gt; return Err(e),</a:t>
            </a:r>
          </a:p>
          <a:p>
            <a:pPr marL="0" indent="0">
              <a:buNone/>
            </a:pPr>
            <a:r>
              <a:rPr kumimoji="1" lang="en-US" altLang="zh-CN" sz="1400" dirty="0">
                <a:latin typeface="Menlo"/>
              </a:rPr>
              <a:t>        </a:t>
            </a:r>
            <a:r>
              <a:rPr kumimoji="1" lang="en-US" altLang="zh-CN" sz="1400" dirty="0" smtClean="0">
                <a:latin typeface="Menlo"/>
              </a:rPr>
              <a:t>};</a:t>
            </a:r>
            <a:endParaRPr kumimoji="1" lang="en-US" altLang="zh-CN" sz="1400" dirty="0">
              <a:latin typeface="Menlo"/>
            </a:endParaRPr>
          </a:p>
          <a:p>
            <a:pPr marL="0" indent="0">
              <a:buNone/>
            </a:pPr>
            <a:r>
              <a:rPr kumimoji="1" lang="en-US" altLang="zh-CN" sz="1400" dirty="0">
                <a:latin typeface="Menlo"/>
              </a:rPr>
              <a:t>        </a:t>
            </a:r>
            <a:r>
              <a:rPr kumimoji="1" lang="en-US" altLang="zh-CN" sz="1400" b="1" dirty="0">
                <a:latin typeface="Menlo"/>
              </a:rPr>
              <a:t>let </a:t>
            </a:r>
            <a:r>
              <a:rPr kumimoji="1" lang="en-US" altLang="zh-CN" sz="1400" b="1" dirty="0" err="1">
                <a:latin typeface="Menlo"/>
              </a:rPr>
              <a:t>mut</a:t>
            </a:r>
            <a:r>
              <a:rPr kumimoji="1" lang="en-US" altLang="zh-CN" sz="1400" b="1" dirty="0">
                <a:latin typeface="Menlo"/>
              </a:rPr>
              <a:t> </a:t>
            </a:r>
            <a:r>
              <a:rPr kumimoji="1" lang="en-US" altLang="zh-CN" sz="1400" dirty="0">
                <a:latin typeface="Menlo"/>
              </a:rPr>
              <a:t>s = String::new();</a:t>
            </a:r>
          </a:p>
          <a:p>
            <a:pPr marL="0" indent="0">
              <a:buNone/>
            </a:pPr>
            <a:r>
              <a:rPr kumimoji="1" lang="en-US" altLang="zh-CN" sz="1400" dirty="0">
                <a:latin typeface="Menlo"/>
              </a:rPr>
              <a:t>        </a:t>
            </a:r>
            <a:r>
              <a:rPr kumimoji="1" lang="en-US" altLang="zh-CN" sz="1400" b="1" dirty="0">
                <a:latin typeface="Menlo"/>
              </a:rPr>
              <a:t>match</a:t>
            </a:r>
            <a:r>
              <a:rPr kumimoji="1" lang="en-US" altLang="zh-CN" sz="1400" dirty="0">
                <a:latin typeface="Menlo"/>
              </a:rPr>
              <a:t> </a:t>
            </a:r>
            <a:r>
              <a:rPr kumimoji="1" lang="en-US" altLang="zh-CN" sz="1400" dirty="0" err="1">
                <a:latin typeface="Menlo"/>
              </a:rPr>
              <a:t>f.read_to_string</a:t>
            </a:r>
            <a:r>
              <a:rPr kumimoji="1" lang="en-US" altLang="zh-CN" sz="1400" dirty="0">
                <a:latin typeface="Menlo"/>
              </a:rPr>
              <a:t>(&amp;</a:t>
            </a:r>
            <a:r>
              <a:rPr kumimoji="1" lang="en-US" altLang="zh-CN" sz="1400" b="1" dirty="0" err="1">
                <a:latin typeface="Menlo"/>
              </a:rPr>
              <a:t>mut</a:t>
            </a:r>
            <a:r>
              <a:rPr kumimoji="1" lang="en-US" altLang="zh-CN" sz="1400" dirty="0">
                <a:latin typeface="Menlo"/>
              </a:rPr>
              <a:t> s) {</a:t>
            </a:r>
          </a:p>
          <a:p>
            <a:pPr marL="0" indent="0">
              <a:buNone/>
            </a:pPr>
            <a:r>
              <a:rPr kumimoji="1" lang="en-US" altLang="zh-CN" sz="1400" dirty="0">
                <a:latin typeface="Menlo"/>
              </a:rPr>
              <a:t>            Ok(_) =&gt; Ok(s),</a:t>
            </a:r>
          </a:p>
          <a:p>
            <a:pPr marL="0" indent="0">
              <a:buNone/>
            </a:pPr>
            <a:r>
              <a:rPr kumimoji="1" lang="en-US" altLang="zh-CN" sz="1400" dirty="0">
                <a:latin typeface="Menlo"/>
              </a:rPr>
              <a:t>            Err(e) =&gt; Err(e),</a:t>
            </a:r>
          </a:p>
          <a:p>
            <a:pPr marL="0" indent="0">
              <a:buNone/>
            </a:pPr>
            <a:r>
              <a:rPr kumimoji="1" lang="en-US" altLang="zh-CN" sz="1400" dirty="0">
                <a:latin typeface="Menlo"/>
              </a:rPr>
              <a:t>        }</a:t>
            </a:r>
          </a:p>
          <a:p>
            <a:pPr marL="0" indent="0">
              <a:buNone/>
            </a:pPr>
            <a:r>
              <a:rPr kumimoji="1" lang="en-US" altLang="zh-CN" sz="1400" dirty="0">
                <a:latin typeface="Menlo"/>
              </a:rPr>
              <a:t>    }</a:t>
            </a:r>
          </a:p>
          <a:p>
            <a:pPr marL="0" indent="0">
              <a:buNone/>
            </a:pPr>
            <a:endParaRPr kumimoji="1" lang="en-US" altLang="zh-CN" sz="1400" dirty="0">
              <a:latin typeface="Menlo"/>
            </a:endParaRPr>
          </a:p>
          <a:p>
            <a:pPr marL="0" indent="0">
              <a:buNone/>
            </a:pPr>
            <a:r>
              <a:rPr kumimoji="1" lang="en-US" altLang="zh-CN" sz="1400" dirty="0">
                <a:latin typeface="Menlo"/>
              </a:rPr>
              <a:t>    </a:t>
            </a:r>
            <a:r>
              <a:rPr kumimoji="1" lang="en-US" altLang="zh-CN" sz="1400" b="1" dirty="0">
                <a:latin typeface="Menlo"/>
              </a:rPr>
              <a:t>let</a:t>
            </a:r>
            <a:r>
              <a:rPr kumimoji="1" lang="en-US" altLang="zh-CN" sz="1400" dirty="0">
                <a:latin typeface="Menlo"/>
              </a:rPr>
              <a:t> txt = </a:t>
            </a:r>
            <a:r>
              <a:rPr kumimoji="1" lang="en-US" altLang="zh-CN" sz="1400" dirty="0" err="1">
                <a:latin typeface="Menlo"/>
              </a:rPr>
              <a:t>read_file</a:t>
            </a:r>
            <a:r>
              <a:rPr kumimoji="1" lang="en-US" altLang="zh-CN" sz="1400" dirty="0">
                <a:latin typeface="Menlo"/>
              </a:rPr>
              <a:t>("a.txt").</a:t>
            </a:r>
            <a:r>
              <a:rPr kumimoji="1" lang="en-US" altLang="zh-CN" sz="1400" dirty="0" err="1">
                <a:latin typeface="Menlo"/>
              </a:rPr>
              <a:t>unwrap_or_default</a:t>
            </a:r>
            <a:r>
              <a:rPr kumimoji="1" lang="en-US" altLang="zh-CN" sz="1400" dirty="0">
                <a:latin typeface="Menlo"/>
              </a:rPr>
              <a:t>();</a:t>
            </a:r>
          </a:p>
          <a:p>
            <a:pPr marL="0" indent="0">
              <a:buNone/>
            </a:pPr>
            <a:r>
              <a:rPr kumimoji="1" lang="en-US" altLang="zh-CN" sz="1400" dirty="0">
                <a:latin typeface="Menlo"/>
              </a:rPr>
              <a:t>    </a:t>
            </a:r>
            <a:r>
              <a:rPr kumimoji="1" lang="en-US" altLang="zh-CN" sz="1400" dirty="0" err="1">
                <a:latin typeface="Menlo"/>
              </a:rPr>
              <a:t>println</a:t>
            </a:r>
            <a:r>
              <a:rPr kumimoji="1" lang="en-US" altLang="zh-CN" sz="1400" dirty="0">
                <a:latin typeface="Menlo"/>
              </a:rPr>
              <a:t>!("{}", txt);</a:t>
            </a:r>
          </a:p>
          <a:p>
            <a:pPr marL="0" indent="0">
              <a:buNone/>
            </a:pPr>
            <a:r>
              <a:rPr kumimoji="1" lang="en-US" altLang="zh-CN" sz="1400" dirty="0">
                <a:latin typeface="Menlo"/>
              </a:rPr>
              <a:t>}</a:t>
            </a:r>
            <a:endParaRPr kumimoji="1" lang="en-US" altLang="zh-CN" sz="1400" dirty="0" smtClean="0"/>
          </a:p>
        </p:txBody>
      </p:sp>
      <p:sp>
        <p:nvSpPr>
          <p:cNvPr id="6" name="矩形 5"/>
          <p:cNvSpPr/>
          <p:nvPr/>
        </p:nvSpPr>
        <p:spPr>
          <a:xfrm>
            <a:off x="4478215" y="3253273"/>
            <a:ext cx="4572000" cy="1477328"/>
          </a:xfrm>
          <a:prstGeom prst="rect">
            <a:avLst/>
          </a:prstGeom>
        </p:spPr>
        <p:txBody>
          <a:bodyPr wrap="square">
            <a:spAutoFit/>
          </a:bodyPr>
          <a:lstStyle/>
          <a:p>
            <a:r>
              <a:rPr lang="zh-CN" altLang="en-US" dirty="0">
                <a:solidFill>
                  <a:srgbClr val="FF0000"/>
                </a:solidFill>
                <a:latin typeface="Menlo"/>
              </a:rPr>
              <a:t>调用该函数最终会得到一个包含</a:t>
            </a:r>
            <a:r>
              <a:rPr lang="en-US" altLang="zh-CN" dirty="0">
                <a:solidFill>
                  <a:srgbClr val="FF0000"/>
                </a:solidFill>
                <a:latin typeface="Menlo"/>
              </a:rPr>
              <a:t>String</a:t>
            </a:r>
            <a:r>
              <a:rPr lang="zh-CN" altLang="en-US" dirty="0">
                <a:solidFill>
                  <a:srgbClr val="FF0000"/>
                </a:solidFill>
                <a:latin typeface="Menlo"/>
              </a:rPr>
              <a:t>的</a:t>
            </a:r>
            <a:r>
              <a:rPr lang="en-US" altLang="zh-CN" dirty="0">
                <a:solidFill>
                  <a:srgbClr val="FF0000"/>
                </a:solidFill>
                <a:latin typeface="Menlo"/>
              </a:rPr>
              <a:t>Ok</a:t>
            </a:r>
            <a:r>
              <a:rPr lang="zh-CN" altLang="en-US" dirty="0">
                <a:solidFill>
                  <a:srgbClr val="FF0000"/>
                </a:solidFill>
                <a:latin typeface="Menlo"/>
              </a:rPr>
              <a:t>值，或者一个包含</a:t>
            </a:r>
            <a:r>
              <a:rPr lang="en-US" altLang="zh-CN" dirty="0" err="1">
                <a:solidFill>
                  <a:srgbClr val="FF0000"/>
                </a:solidFill>
                <a:latin typeface="Menlo"/>
              </a:rPr>
              <a:t>io</a:t>
            </a:r>
            <a:r>
              <a:rPr lang="en-US" altLang="zh-CN" dirty="0">
                <a:solidFill>
                  <a:srgbClr val="FF0000"/>
                </a:solidFill>
                <a:latin typeface="Menlo"/>
              </a:rPr>
              <a:t>::Error</a:t>
            </a:r>
            <a:r>
              <a:rPr lang="zh-CN" altLang="en-US" dirty="0">
                <a:solidFill>
                  <a:srgbClr val="FF0000"/>
                </a:solidFill>
                <a:latin typeface="Menlo"/>
              </a:rPr>
              <a:t>的</a:t>
            </a:r>
            <a:r>
              <a:rPr lang="en-US" altLang="zh-CN" dirty="0" smtClean="0">
                <a:solidFill>
                  <a:srgbClr val="FF0000"/>
                </a:solidFill>
                <a:latin typeface="Menlo"/>
              </a:rPr>
              <a:t>Err</a:t>
            </a:r>
            <a:r>
              <a:rPr lang="zh-CN" altLang="en-US" dirty="0" smtClean="0">
                <a:solidFill>
                  <a:srgbClr val="FF0000"/>
                </a:solidFill>
                <a:latin typeface="Menlo"/>
              </a:rPr>
              <a:t>值。</a:t>
            </a:r>
            <a:endParaRPr lang="en-US" altLang="zh-CN" dirty="0" smtClean="0">
              <a:solidFill>
                <a:srgbClr val="FF0000"/>
              </a:solidFill>
              <a:latin typeface="Menlo"/>
            </a:endParaRPr>
          </a:p>
          <a:p>
            <a:r>
              <a:rPr lang="zh-CN" altLang="en-US" dirty="0" smtClean="0">
                <a:solidFill>
                  <a:srgbClr val="FF0000"/>
                </a:solidFill>
                <a:latin typeface="Menlo"/>
              </a:rPr>
              <a:t>我们</a:t>
            </a:r>
            <a:r>
              <a:rPr lang="zh-CN" altLang="en-US" dirty="0">
                <a:solidFill>
                  <a:srgbClr val="FF0000"/>
                </a:solidFill>
                <a:latin typeface="Menlo"/>
              </a:rPr>
              <a:t>无从知道调用者具体会如何处理</a:t>
            </a:r>
            <a:r>
              <a:rPr lang="en-US" altLang="zh-CN" dirty="0">
                <a:solidFill>
                  <a:srgbClr val="FF0000"/>
                </a:solidFill>
                <a:latin typeface="Menlo"/>
              </a:rPr>
              <a:t>(panic, default...)</a:t>
            </a:r>
            <a:r>
              <a:rPr lang="zh-CN" altLang="en-US" dirty="0">
                <a:solidFill>
                  <a:srgbClr val="FF0000"/>
                </a:solidFill>
                <a:latin typeface="Menlo"/>
              </a:rPr>
              <a:t>，因此将成功或失败的结果向上传播，让调用者选择合适的处理方法。</a:t>
            </a:r>
            <a:endParaRPr lang="zh-CN" altLang="en-US" dirty="0">
              <a:solidFill>
                <a:srgbClr val="FF0000"/>
              </a:solidFill>
            </a:endParaRPr>
          </a:p>
        </p:txBody>
      </p:sp>
      <p:cxnSp>
        <p:nvCxnSpPr>
          <p:cNvPr id="7" name="Straight Arrow Connector 6"/>
          <p:cNvCxnSpPr/>
          <p:nvPr/>
        </p:nvCxnSpPr>
        <p:spPr>
          <a:xfrm flipV="1">
            <a:off x="5861538" y="2532185"/>
            <a:ext cx="1" cy="58615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968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smtClean="0">
                <a:solidFill>
                  <a:schemeClr val="tx1">
                    <a:tint val="75000"/>
                  </a:schemeClr>
                </a:solidFill>
              </a:rPr>
              <a:t>A </a:t>
            </a:r>
            <a:r>
              <a:rPr kumimoji="1" lang="en-US" altLang="zh-CN" sz="1800" dirty="0">
                <a:solidFill>
                  <a:schemeClr val="tx1">
                    <a:tint val="75000"/>
                  </a:schemeClr>
                </a:solidFill>
              </a:rPr>
              <a:t>Shortcut for Propagating Errors: the </a:t>
            </a:r>
            <a:r>
              <a:rPr kumimoji="1" lang="en-US" altLang="zh-CN" sz="1800" b="1" dirty="0">
                <a:solidFill>
                  <a:schemeClr val="tx1">
                    <a:tint val="75000"/>
                  </a:schemeClr>
                </a:solidFill>
              </a:rPr>
              <a:t>?</a:t>
            </a:r>
            <a:r>
              <a:rPr kumimoji="1" lang="en-US" altLang="zh-CN" sz="1800" dirty="0">
                <a:solidFill>
                  <a:schemeClr val="tx1">
                    <a:tint val="75000"/>
                  </a:schemeClr>
                </a:solidFill>
              </a:rPr>
              <a:t> Operator</a:t>
            </a:r>
            <a:endParaRPr kumimoji="1" lang="zh-CN" altLang="en-US" dirty="0"/>
          </a:p>
        </p:txBody>
      </p:sp>
      <p:sp>
        <p:nvSpPr>
          <p:cNvPr id="5" name="Text Placeholder 4"/>
          <p:cNvSpPr>
            <a:spLocks noGrp="1"/>
          </p:cNvSpPr>
          <p:nvPr>
            <p:ph idx="1"/>
          </p:nvPr>
        </p:nvSpPr>
        <p:spPr>
          <a:xfrm>
            <a:off x="628650" y="1825624"/>
            <a:ext cx="7886700" cy="5032375"/>
          </a:xfrm>
        </p:spPr>
        <p:txBody>
          <a:bodyPr>
            <a:noAutofit/>
          </a:bodyPr>
          <a:lstStyle/>
          <a:p>
            <a:pPr marL="0" indent="0">
              <a:buNone/>
            </a:pPr>
            <a:r>
              <a:rPr kumimoji="1" lang="en-US" altLang="zh-CN" sz="1800" b="1" dirty="0" err="1">
                <a:latin typeface="Menlo"/>
              </a:rPr>
              <a:t>fn</a:t>
            </a:r>
            <a:r>
              <a:rPr kumimoji="1" lang="en-US" altLang="zh-CN" sz="1800" dirty="0">
                <a:latin typeface="Menlo"/>
              </a:rPr>
              <a:t> </a:t>
            </a:r>
            <a:r>
              <a:rPr kumimoji="1" lang="en-US" altLang="zh-CN" sz="1800" dirty="0" err="1" smtClean="0">
                <a:latin typeface="Menlo"/>
              </a:rPr>
              <a:t>test_open_propagate_concise</a:t>
            </a:r>
            <a:r>
              <a:rPr kumimoji="1" lang="en-US" altLang="zh-CN" sz="1800" dirty="0" smtClean="0">
                <a:latin typeface="Menlo"/>
              </a:rPr>
              <a:t>() </a:t>
            </a:r>
            <a:r>
              <a:rPr kumimoji="1" lang="en-US" altLang="zh-CN" sz="1800" dirty="0">
                <a:latin typeface="Menlo"/>
              </a:rPr>
              <a:t>{</a:t>
            </a:r>
          </a:p>
          <a:p>
            <a:pPr marL="0" indent="0">
              <a:buNone/>
            </a:pPr>
            <a:r>
              <a:rPr kumimoji="1" lang="en-US" altLang="zh-CN" sz="1800" dirty="0">
                <a:latin typeface="Menlo"/>
              </a:rPr>
              <a:t>    </a:t>
            </a:r>
            <a:r>
              <a:rPr kumimoji="1" lang="en-US" altLang="zh-CN" sz="1800" b="1" dirty="0" err="1">
                <a:latin typeface="Menlo"/>
              </a:rPr>
              <a:t>fn</a:t>
            </a:r>
            <a:r>
              <a:rPr kumimoji="1" lang="en-US" altLang="zh-CN" sz="1800" dirty="0">
                <a:latin typeface="Menlo"/>
              </a:rPr>
              <a:t> </a:t>
            </a:r>
            <a:r>
              <a:rPr kumimoji="1" lang="en-US" altLang="zh-CN" sz="1800" dirty="0" err="1">
                <a:latin typeface="Menlo"/>
              </a:rPr>
              <a:t>read_file</a:t>
            </a:r>
            <a:r>
              <a:rPr kumimoji="1" lang="en-US" altLang="zh-CN" sz="1800" dirty="0">
                <a:latin typeface="Menlo"/>
              </a:rPr>
              <a:t>&lt;P: </a:t>
            </a:r>
            <a:r>
              <a:rPr kumimoji="1" lang="en-US" altLang="zh-CN" sz="1800" dirty="0" err="1">
                <a:latin typeface="Menlo"/>
              </a:rPr>
              <a:t>AsRef</a:t>
            </a:r>
            <a:r>
              <a:rPr kumimoji="1" lang="en-US" altLang="zh-CN" sz="1800" dirty="0">
                <a:latin typeface="Menlo"/>
              </a:rPr>
              <a:t>&lt;Path&gt;&gt;(name: P) -&gt; Result&lt;String, </a:t>
            </a:r>
            <a:r>
              <a:rPr kumimoji="1" lang="en-US" altLang="zh-CN" sz="1800" dirty="0" err="1">
                <a:latin typeface="Menlo"/>
              </a:rPr>
              <a:t>std</a:t>
            </a:r>
            <a:r>
              <a:rPr kumimoji="1" lang="en-US" altLang="zh-CN" sz="1800" dirty="0">
                <a:latin typeface="Menlo"/>
              </a:rPr>
              <a:t>::</a:t>
            </a:r>
            <a:r>
              <a:rPr kumimoji="1" lang="en-US" altLang="zh-CN" sz="1800" dirty="0" err="1">
                <a:latin typeface="Menlo"/>
              </a:rPr>
              <a:t>io</a:t>
            </a:r>
            <a:r>
              <a:rPr kumimoji="1" lang="en-US" altLang="zh-CN" sz="1800" dirty="0">
                <a:latin typeface="Menlo"/>
              </a:rPr>
              <a:t>::Error&gt; {</a:t>
            </a:r>
          </a:p>
          <a:p>
            <a:pPr marL="0" indent="0">
              <a:buNone/>
            </a:pPr>
            <a:r>
              <a:rPr kumimoji="1" lang="en-US" altLang="zh-CN" sz="1800" dirty="0">
                <a:latin typeface="Menlo"/>
              </a:rPr>
              <a:t>        </a:t>
            </a:r>
            <a:r>
              <a:rPr kumimoji="1" lang="en-US" altLang="zh-CN" sz="1800" b="1" dirty="0">
                <a:latin typeface="Menlo"/>
              </a:rPr>
              <a:t>let </a:t>
            </a:r>
            <a:r>
              <a:rPr kumimoji="1" lang="en-US" altLang="zh-CN" sz="1800" b="1" dirty="0" err="1">
                <a:latin typeface="Menlo"/>
              </a:rPr>
              <a:t>mut</a:t>
            </a:r>
            <a:r>
              <a:rPr kumimoji="1" lang="en-US" altLang="zh-CN" sz="1800" b="1" dirty="0">
                <a:latin typeface="Menlo"/>
              </a:rPr>
              <a:t> </a:t>
            </a:r>
            <a:r>
              <a:rPr kumimoji="1" lang="en-US" altLang="zh-CN" sz="1800" dirty="0">
                <a:latin typeface="Menlo"/>
              </a:rPr>
              <a:t>f = File::open(name)?;</a:t>
            </a:r>
          </a:p>
          <a:p>
            <a:pPr marL="0" indent="0">
              <a:buNone/>
            </a:pPr>
            <a:r>
              <a:rPr kumimoji="1" lang="en-US" altLang="zh-CN" sz="1800" dirty="0">
                <a:latin typeface="Menlo"/>
              </a:rPr>
              <a:t>        </a:t>
            </a:r>
            <a:r>
              <a:rPr kumimoji="1" lang="en-US" altLang="zh-CN" sz="1800" b="1" dirty="0">
                <a:latin typeface="Menlo"/>
              </a:rPr>
              <a:t>let </a:t>
            </a:r>
            <a:r>
              <a:rPr kumimoji="1" lang="en-US" altLang="zh-CN" sz="1800" b="1" dirty="0" err="1">
                <a:latin typeface="Menlo"/>
              </a:rPr>
              <a:t>mut</a:t>
            </a:r>
            <a:r>
              <a:rPr kumimoji="1" lang="en-US" altLang="zh-CN" sz="1800" b="1" dirty="0">
                <a:latin typeface="Menlo"/>
              </a:rPr>
              <a:t> </a:t>
            </a:r>
            <a:r>
              <a:rPr kumimoji="1" lang="en-US" altLang="zh-CN" sz="1800" dirty="0">
                <a:latin typeface="Menlo"/>
              </a:rPr>
              <a:t>s = String::new();</a:t>
            </a:r>
          </a:p>
          <a:p>
            <a:pPr marL="0" indent="0">
              <a:buNone/>
            </a:pPr>
            <a:r>
              <a:rPr kumimoji="1" lang="en-US" altLang="zh-CN" sz="1800" dirty="0">
                <a:latin typeface="Menlo"/>
              </a:rPr>
              <a:t>        </a:t>
            </a:r>
            <a:r>
              <a:rPr kumimoji="1" lang="en-US" altLang="zh-CN" sz="1800" dirty="0" err="1">
                <a:latin typeface="Menlo"/>
              </a:rPr>
              <a:t>f.read_to_string</a:t>
            </a:r>
            <a:r>
              <a:rPr kumimoji="1" lang="en-US" altLang="zh-CN" sz="1800" dirty="0">
                <a:latin typeface="Menlo"/>
              </a:rPr>
              <a:t>(&amp;</a:t>
            </a:r>
            <a:r>
              <a:rPr kumimoji="1" lang="en-US" altLang="zh-CN" sz="1800" dirty="0" err="1">
                <a:latin typeface="Menlo"/>
              </a:rPr>
              <a:t>mut</a:t>
            </a:r>
            <a:r>
              <a:rPr kumimoji="1" lang="en-US" altLang="zh-CN" sz="1800" dirty="0">
                <a:latin typeface="Menlo"/>
              </a:rPr>
              <a:t> s)?;</a:t>
            </a:r>
          </a:p>
          <a:p>
            <a:pPr marL="0" indent="0">
              <a:buNone/>
            </a:pPr>
            <a:r>
              <a:rPr kumimoji="1" lang="en-US" altLang="zh-CN" sz="1800" dirty="0">
                <a:latin typeface="Menlo"/>
              </a:rPr>
              <a:t>        </a:t>
            </a:r>
            <a:r>
              <a:rPr kumimoji="1" lang="en-US" altLang="zh-CN" sz="1800" dirty="0" smtClean="0">
                <a:latin typeface="Menlo"/>
              </a:rPr>
              <a:t>Ok(s</a:t>
            </a:r>
            <a:r>
              <a:rPr kumimoji="1" lang="en-US" altLang="zh-CN" sz="1800" dirty="0">
                <a:latin typeface="Menlo"/>
              </a:rPr>
              <a:t>)</a:t>
            </a:r>
          </a:p>
          <a:p>
            <a:pPr marL="0" indent="0">
              <a:buNone/>
            </a:pPr>
            <a:r>
              <a:rPr kumimoji="1" lang="en-US" altLang="zh-CN" sz="1800" dirty="0">
                <a:latin typeface="Menlo"/>
              </a:rPr>
              <a:t>    }</a:t>
            </a:r>
          </a:p>
          <a:p>
            <a:pPr marL="0" indent="0">
              <a:buNone/>
            </a:pPr>
            <a:endParaRPr kumimoji="1" lang="en-US" altLang="zh-CN" sz="1800" dirty="0">
              <a:latin typeface="Menlo"/>
            </a:endParaRPr>
          </a:p>
          <a:p>
            <a:pPr marL="0" indent="0">
              <a:buNone/>
            </a:pPr>
            <a:r>
              <a:rPr kumimoji="1" lang="en-US" altLang="zh-CN" sz="1800" dirty="0">
                <a:latin typeface="Menlo"/>
              </a:rPr>
              <a:t>    </a:t>
            </a:r>
            <a:r>
              <a:rPr kumimoji="1" lang="en-US" altLang="zh-CN" sz="1800" b="1" dirty="0">
                <a:latin typeface="Menlo"/>
              </a:rPr>
              <a:t>let</a:t>
            </a:r>
            <a:r>
              <a:rPr kumimoji="1" lang="en-US" altLang="zh-CN" sz="1800" dirty="0">
                <a:latin typeface="Menlo"/>
              </a:rPr>
              <a:t> txt = </a:t>
            </a:r>
            <a:r>
              <a:rPr kumimoji="1" lang="en-US" altLang="zh-CN" sz="1800" dirty="0" err="1">
                <a:latin typeface="Menlo"/>
              </a:rPr>
              <a:t>read_file</a:t>
            </a:r>
            <a:r>
              <a:rPr kumimoji="1" lang="en-US" altLang="zh-CN" sz="1800" dirty="0">
                <a:latin typeface="Menlo"/>
              </a:rPr>
              <a:t>("a.txt").</a:t>
            </a:r>
            <a:r>
              <a:rPr kumimoji="1" lang="en-US" altLang="zh-CN" sz="1800" dirty="0" err="1">
                <a:latin typeface="Menlo"/>
              </a:rPr>
              <a:t>unwrap_or_default</a:t>
            </a:r>
            <a:r>
              <a:rPr kumimoji="1" lang="en-US" altLang="zh-CN" sz="1800" dirty="0">
                <a:latin typeface="Menlo"/>
              </a:rPr>
              <a:t>();</a:t>
            </a:r>
          </a:p>
          <a:p>
            <a:pPr marL="0" indent="0">
              <a:buNone/>
            </a:pPr>
            <a:r>
              <a:rPr kumimoji="1" lang="en-US" altLang="zh-CN" sz="1800" dirty="0">
                <a:latin typeface="Menlo"/>
              </a:rPr>
              <a:t>    </a:t>
            </a:r>
            <a:r>
              <a:rPr kumimoji="1" lang="en-US" altLang="zh-CN" sz="1800" dirty="0" err="1">
                <a:latin typeface="Menlo"/>
              </a:rPr>
              <a:t>println</a:t>
            </a:r>
            <a:r>
              <a:rPr kumimoji="1" lang="en-US" altLang="zh-CN" sz="1800" dirty="0">
                <a:latin typeface="Menlo"/>
              </a:rPr>
              <a:t>!("{}", txt);</a:t>
            </a:r>
          </a:p>
          <a:p>
            <a:pPr marL="0" indent="0">
              <a:buNone/>
            </a:pPr>
            <a:r>
              <a:rPr kumimoji="1" lang="en-US" altLang="zh-CN" sz="1800" dirty="0" smtClean="0">
                <a:latin typeface="Menlo"/>
              </a:rPr>
              <a:t>}</a:t>
            </a:r>
          </a:p>
          <a:p>
            <a:pPr marL="0" indent="0">
              <a:buNone/>
            </a:pPr>
            <a:endParaRPr kumimoji="1" lang="en-US" altLang="zh-CN" sz="1800" dirty="0">
              <a:latin typeface="Menlo"/>
            </a:endParaRPr>
          </a:p>
          <a:p>
            <a:r>
              <a:rPr kumimoji="1" lang="en-US" altLang="zh-CN" sz="1800" dirty="0" smtClean="0">
                <a:latin typeface="Menlo"/>
              </a:rPr>
              <a:t>? Operator</a:t>
            </a:r>
            <a:r>
              <a:rPr kumimoji="1" lang="zh-CN" altLang="en-US" sz="1800" dirty="0" smtClean="0">
                <a:latin typeface="Menlo"/>
              </a:rPr>
              <a:t>使用了</a:t>
            </a:r>
            <a:r>
              <a:rPr kumimoji="1" lang="en-US" altLang="zh-CN" sz="1800" dirty="0" smtClean="0">
                <a:latin typeface="Menlo"/>
              </a:rPr>
              <a:t>From::from</a:t>
            </a:r>
            <a:r>
              <a:rPr kumimoji="1" lang="zh-CN" altLang="en-US" sz="1800" dirty="0" smtClean="0">
                <a:latin typeface="Menlo"/>
              </a:rPr>
              <a:t>函数将收到的错误类型转换为返回的错误类型。</a:t>
            </a:r>
            <a:endParaRPr kumimoji="1" lang="en-US" altLang="zh-CN" sz="1800" dirty="0" smtClean="0"/>
          </a:p>
        </p:txBody>
      </p:sp>
      <p:sp>
        <p:nvSpPr>
          <p:cNvPr id="6" name="矩形 5"/>
          <p:cNvSpPr/>
          <p:nvPr/>
        </p:nvSpPr>
        <p:spPr>
          <a:xfrm>
            <a:off x="4572000" y="3253273"/>
            <a:ext cx="4572000" cy="1477328"/>
          </a:xfrm>
          <a:prstGeom prst="rect">
            <a:avLst/>
          </a:prstGeom>
        </p:spPr>
        <p:txBody>
          <a:bodyPr wrap="square">
            <a:spAutoFit/>
          </a:bodyPr>
          <a:lstStyle/>
          <a:p>
            <a:r>
              <a:rPr lang="en-US" altLang="zh-CN" dirty="0" smtClean="0">
                <a:solidFill>
                  <a:srgbClr val="FF0000"/>
                </a:solidFill>
                <a:latin typeface="Menlo"/>
              </a:rPr>
              <a:t>?</a:t>
            </a:r>
            <a:r>
              <a:rPr lang="zh-CN" altLang="en-US" dirty="0" smtClean="0">
                <a:solidFill>
                  <a:srgbClr val="FF0000"/>
                </a:solidFill>
                <a:latin typeface="Menlo"/>
              </a:rPr>
              <a:t>含义：如果</a:t>
            </a:r>
            <a:r>
              <a:rPr lang="en-US" altLang="zh-CN" dirty="0">
                <a:solidFill>
                  <a:srgbClr val="FF0000"/>
                </a:solidFill>
                <a:latin typeface="Menlo"/>
              </a:rPr>
              <a:t>Result</a:t>
            </a:r>
            <a:r>
              <a:rPr lang="zh-CN" altLang="en-US" dirty="0">
                <a:solidFill>
                  <a:srgbClr val="FF0000"/>
                </a:solidFill>
                <a:latin typeface="Menlo"/>
              </a:rPr>
              <a:t>的值是</a:t>
            </a:r>
            <a:r>
              <a:rPr lang="en-US" altLang="zh-CN" dirty="0">
                <a:solidFill>
                  <a:srgbClr val="FF0000"/>
                </a:solidFill>
                <a:latin typeface="Menlo"/>
              </a:rPr>
              <a:t>Ok</a:t>
            </a:r>
            <a:r>
              <a:rPr lang="zh-CN" altLang="en-US" dirty="0">
                <a:solidFill>
                  <a:srgbClr val="FF0000"/>
                </a:solidFill>
                <a:latin typeface="Menlo"/>
              </a:rPr>
              <a:t>，这个表达式将会返回</a:t>
            </a:r>
            <a:r>
              <a:rPr lang="en-US" altLang="zh-CN" dirty="0">
                <a:solidFill>
                  <a:srgbClr val="FF0000"/>
                </a:solidFill>
                <a:latin typeface="Menlo"/>
              </a:rPr>
              <a:t>Ok</a:t>
            </a:r>
            <a:r>
              <a:rPr lang="zh-CN" altLang="en-US" dirty="0">
                <a:solidFill>
                  <a:srgbClr val="FF0000"/>
                </a:solidFill>
                <a:latin typeface="Menlo"/>
              </a:rPr>
              <a:t>中的值，程序将继续执行。否则，</a:t>
            </a:r>
            <a:r>
              <a:rPr lang="en-US" altLang="zh-CN" dirty="0">
                <a:solidFill>
                  <a:srgbClr val="FF0000"/>
                </a:solidFill>
                <a:latin typeface="Menlo"/>
              </a:rPr>
              <a:t>Err</a:t>
            </a:r>
            <a:r>
              <a:rPr lang="zh-CN" altLang="en-US" dirty="0">
                <a:solidFill>
                  <a:srgbClr val="FF0000"/>
                </a:solidFill>
                <a:latin typeface="Menlo"/>
              </a:rPr>
              <a:t>中的值将作为整个函数的返回值，就好像使用了</a:t>
            </a:r>
            <a:r>
              <a:rPr lang="en-US" altLang="zh-CN" dirty="0">
                <a:solidFill>
                  <a:srgbClr val="FF0000"/>
                </a:solidFill>
                <a:latin typeface="Menlo"/>
              </a:rPr>
              <a:t>return</a:t>
            </a:r>
            <a:r>
              <a:rPr lang="zh-CN" altLang="en-US" dirty="0">
                <a:solidFill>
                  <a:srgbClr val="FF0000"/>
                </a:solidFill>
                <a:latin typeface="Menlo"/>
              </a:rPr>
              <a:t>关键字一样，这样错误值就被传播给了调用者。</a:t>
            </a:r>
            <a:endParaRPr lang="zh-CN" altLang="en-US" dirty="0">
              <a:solidFill>
                <a:srgbClr val="FF0000"/>
              </a:solidFill>
            </a:endParaRPr>
          </a:p>
        </p:txBody>
      </p:sp>
      <p:cxnSp>
        <p:nvCxnSpPr>
          <p:cNvPr id="7" name="Straight Arrow Connector 6"/>
          <p:cNvCxnSpPr/>
          <p:nvPr/>
        </p:nvCxnSpPr>
        <p:spPr>
          <a:xfrm flipH="1" flipV="1">
            <a:off x="5064370" y="2977663"/>
            <a:ext cx="586153" cy="27561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112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smtClean="0">
                <a:solidFill>
                  <a:schemeClr val="tx1">
                    <a:tint val="75000"/>
                  </a:schemeClr>
                </a:solidFill>
              </a:rPr>
              <a:t>A </a:t>
            </a:r>
            <a:r>
              <a:rPr kumimoji="1" lang="en-US" altLang="zh-CN" sz="1800" dirty="0">
                <a:solidFill>
                  <a:schemeClr val="tx1">
                    <a:tint val="75000"/>
                  </a:schemeClr>
                </a:solidFill>
              </a:rPr>
              <a:t>Shortcut for Propagating Errors: the </a:t>
            </a:r>
            <a:r>
              <a:rPr kumimoji="1" lang="en-US" altLang="zh-CN" sz="1800" b="1" dirty="0">
                <a:solidFill>
                  <a:schemeClr val="tx1">
                    <a:tint val="75000"/>
                  </a:schemeClr>
                </a:solidFill>
              </a:rPr>
              <a:t>?</a:t>
            </a:r>
            <a:r>
              <a:rPr kumimoji="1" lang="en-US" altLang="zh-CN" sz="1800" dirty="0">
                <a:solidFill>
                  <a:schemeClr val="tx1">
                    <a:tint val="75000"/>
                  </a:schemeClr>
                </a:solidFill>
              </a:rPr>
              <a:t> Operator</a:t>
            </a:r>
            <a:endParaRPr kumimoji="1" lang="zh-CN" altLang="en-US" dirty="0"/>
          </a:p>
        </p:txBody>
      </p:sp>
      <p:sp>
        <p:nvSpPr>
          <p:cNvPr id="5" name="Text Placeholder 4"/>
          <p:cNvSpPr>
            <a:spLocks noGrp="1"/>
          </p:cNvSpPr>
          <p:nvPr>
            <p:ph idx="1"/>
          </p:nvPr>
        </p:nvSpPr>
        <p:spPr>
          <a:xfrm>
            <a:off x="628650" y="1825624"/>
            <a:ext cx="7886700" cy="5032375"/>
          </a:xfrm>
        </p:spPr>
        <p:txBody>
          <a:bodyPr>
            <a:noAutofit/>
          </a:bodyPr>
          <a:lstStyle/>
          <a:p>
            <a:pPr marL="0" indent="0">
              <a:buNone/>
            </a:pPr>
            <a:r>
              <a:rPr kumimoji="1" lang="en-US" altLang="zh-CN" sz="1800" b="1" dirty="0" err="1">
                <a:latin typeface="Menlo"/>
              </a:rPr>
              <a:t>fn</a:t>
            </a:r>
            <a:r>
              <a:rPr kumimoji="1" lang="en-US" altLang="zh-CN" sz="1800" dirty="0">
                <a:latin typeface="Menlo"/>
              </a:rPr>
              <a:t> </a:t>
            </a:r>
            <a:r>
              <a:rPr kumimoji="1" lang="en-US" altLang="zh-CN" sz="1800" dirty="0" err="1">
                <a:latin typeface="Menlo"/>
              </a:rPr>
              <a:t>test_open_propagate_more_concise</a:t>
            </a:r>
            <a:r>
              <a:rPr kumimoji="1" lang="en-US" altLang="zh-CN" sz="1800" dirty="0">
                <a:latin typeface="Menlo"/>
              </a:rPr>
              <a:t>() {</a:t>
            </a:r>
          </a:p>
          <a:p>
            <a:pPr marL="0" indent="0">
              <a:buNone/>
            </a:pPr>
            <a:r>
              <a:rPr kumimoji="1" lang="en-US" altLang="zh-CN" sz="1800" dirty="0">
                <a:latin typeface="Menlo"/>
              </a:rPr>
              <a:t>    </a:t>
            </a:r>
            <a:r>
              <a:rPr kumimoji="1" lang="en-US" altLang="zh-CN" sz="1800" b="1" dirty="0" err="1">
                <a:latin typeface="Menlo"/>
              </a:rPr>
              <a:t>fn</a:t>
            </a:r>
            <a:r>
              <a:rPr kumimoji="1" lang="en-US" altLang="zh-CN" sz="1800" dirty="0">
                <a:latin typeface="Menlo"/>
              </a:rPr>
              <a:t> </a:t>
            </a:r>
            <a:r>
              <a:rPr kumimoji="1" lang="en-US" altLang="zh-CN" sz="1800" dirty="0" err="1">
                <a:latin typeface="Menlo"/>
              </a:rPr>
              <a:t>read_file</a:t>
            </a:r>
            <a:r>
              <a:rPr kumimoji="1" lang="en-US" altLang="zh-CN" sz="1800" dirty="0">
                <a:latin typeface="Menlo"/>
              </a:rPr>
              <a:t>&lt;P: </a:t>
            </a:r>
            <a:r>
              <a:rPr kumimoji="1" lang="en-US" altLang="zh-CN" sz="1800" dirty="0" err="1">
                <a:latin typeface="Menlo"/>
              </a:rPr>
              <a:t>AsRef</a:t>
            </a:r>
            <a:r>
              <a:rPr kumimoji="1" lang="en-US" altLang="zh-CN" sz="1800" dirty="0">
                <a:latin typeface="Menlo"/>
              </a:rPr>
              <a:t>&lt;Path&gt;&gt;(name: P) -&gt; Result&lt;String, </a:t>
            </a:r>
            <a:r>
              <a:rPr kumimoji="1" lang="en-US" altLang="zh-CN" sz="1800" dirty="0" err="1">
                <a:latin typeface="Menlo"/>
              </a:rPr>
              <a:t>std</a:t>
            </a:r>
            <a:r>
              <a:rPr kumimoji="1" lang="en-US" altLang="zh-CN" sz="1800" dirty="0">
                <a:latin typeface="Menlo"/>
              </a:rPr>
              <a:t>::</a:t>
            </a:r>
            <a:r>
              <a:rPr kumimoji="1" lang="en-US" altLang="zh-CN" sz="1800" dirty="0" err="1">
                <a:latin typeface="Menlo"/>
              </a:rPr>
              <a:t>io</a:t>
            </a:r>
            <a:r>
              <a:rPr kumimoji="1" lang="en-US" altLang="zh-CN" sz="1800" dirty="0">
                <a:latin typeface="Menlo"/>
              </a:rPr>
              <a:t>::Error&gt; {</a:t>
            </a:r>
          </a:p>
          <a:p>
            <a:pPr marL="0" indent="0">
              <a:buNone/>
            </a:pPr>
            <a:r>
              <a:rPr kumimoji="1" lang="en-US" altLang="zh-CN" sz="1800" dirty="0">
                <a:latin typeface="Menlo"/>
              </a:rPr>
              <a:t>        </a:t>
            </a:r>
            <a:r>
              <a:rPr kumimoji="1" lang="en-US" altLang="zh-CN" sz="1800" b="1" dirty="0">
                <a:latin typeface="Menlo"/>
              </a:rPr>
              <a:t>let </a:t>
            </a:r>
            <a:r>
              <a:rPr kumimoji="1" lang="en-US" altLang="zh-CN" sz="1800" b="1" dirty="0" err="1">
                <a:latin typeface="Menlo"/>
              </a:rPr>
              <a:t>mut</a:t>
            </a:r>
            <a:r>
              <a:rPr kumimoji="1" lang="en-US" altLang="zh-CN" sz="1800" b="1" dirty="0">
                <a:latin typeface="Menlo"/>
              </a:rPr>
              <a:t> </a:t>
            </a:r>
            <a:r>
              <a:rPr kumimoji="1" lang="en-US" altLang="zh-CN" sz="1800" dirty="0">
                <a:latin typeface="Menlo"/>
              </a:rPr>
              <a:t>s = String::new();</a:t>
            </a:r>
          </a:p>
          <a:p>
            <a:pPr marL="0" indent="0">
              <a:buNone/>
            </a:pPr>
            <a:r>
              <a:rPr kumimoji="1" lang="en-US" altLang="zh-CN" sz="1800" dirty="0">
                <a:latin typeface="Menlo"/>
              </a:rPr>
              <a:t>        File::open(name)?</a:t>
            </a:r>
          </a:p>
          <a:p>
            <a:pPr marL="0" indent="0">
              <a:buNone/>
            </a:pPr>
            <a:r>
              <a:rPr kumimoji="1" lang="en-US" altLang="zh-CN" sz="1800" dirty="0">
                <a:latin typeface="Menlo"/>
              </a:rPr>
              <a:t>            .</a:t>
            </a:r>
            <a:r>
              <a:rPr kumimoji="1" lang="en-US" altLang="zh-CN" sz="1800" dirty="0" err="1">
                <a:latin typeface="Menlo"/>
              </a:rPr>
              <a:t>read_to_string</a:t>
            </a:r>
            <a:r>
              <a:rPr kumimoji="1" lang="en-US" altLang="zh-CN" sz="1800" dirty="0">
                <a:latin typeface="Menlo"/>
              </a:rPr>
              <a:t>(&amp;</a:t>
            </a:r>
            <a:r>
              <a:rPr kumimoji="1" lang="en-US" altLang="zh-CN" sz="1800" dirty="0" err="1">
                <a:latin typeface="Menlo"/>
              </a:rPr>
              <a:t>mut</a:t>
            </a:r>
            <a:r>
              <a:rPr kumimoji="1" lang="en-US" altLang="zh-CN" sz="1800" dirty="0">
                <a:latin typeface="Menlo"/>
              </a:rPr>
              <a:t> s)?;</a:t>
            </a:r>
          </a:p>
          <a:p>
            <a:pPr marL="0" indent="0">
              <a:buNone/>
            </a:pPr>
            <a:r>
              <a:rPr kumimoji="1" lang="en-US" altLang="zh-CN" sz="1800" dirty="0">
                <a:latin typeface="Menlo"/>
              </a:rPr>
              <a:t>        Ok(s)</a:t>
            </a:r>
          </a:p>
          <a:p>
            <a:pPr marL="0" indent="0">
              <a:buNone/>
            </a:pPr>
            <a:r>
              <a:rPr kumimoji="1" lang="en-US" altLang="zh-CN" sz="1800" dirty="0">
                <a:latin typeface="Menlo"/>
              </a:rPr>
              <a:t>    }</a:t>
            </a:r>
          </a:p>
          <a:p>
            <a:pPr marL="0" indent="0">
              <a:buNone/>
            </a:pPr>
            <a:endParaRPr kumimoji="1" lang="en-US" altLang="zh-CN" sz="1800" dirty="0">
              <a:latin typeface="Menlo"/>
            </a:endParaRPr>
          </a:p>
          <a:p>
            <a:pPr marL="0" indent="0">
              <a:buNone/>
            </a:pPr>
            <a:r>
              <a:rPr kumimoji="1" lang="en-US" altLang="zh-CN" sz="1800" dirty="0">
                <a:latin typeface="Menlo"/>
              </a:rPr>
              <a:t>    let txt = </a:t>
            </a:r>
            <a:r>
              <a:rPr kumimoji="1" lang="en-US" altLang="zh-CN" sz="1800" dirty="0" err="1">
                <a:latin typeface="Menlo"/>
              </a:rPr>
              <a:t>read_file</a:t>
            </a:r>
            <a:r>
              <a:rPr kumimoji="1" lang="en-US" altLang="zh-CN" sz="1800" dirty="0">
                <a:latin typeface="Menlo"/>
              </a:rPr>
              <a:t>("a.txt").</a:t>
            </a:r>
            <a:r>
              <a:rPr kumimoji="1" lang="en-US" altLang="zh-CN" sz="1800" dirty="0" err="1">
                <a:latin typeface="Menlo"/>
              </a:rPr>
              <a:t>unwrap_or_default</a:t>
            </a:r>
            <a:r>
              <a:rPr kumimoji="1" lang="en-US" altLang="zh-CN" sz="1800" dirty="0">
                <a:latin typeface="Menlo"/>
              </a:rPr>
              <a:t>();</a:t>
            </a:r>
          </a:p>
          <a:p>
            <a:pPr marL="0" indent="0">
              <a:buNone/>
            </a:pPr>
            <a:r>
              <a:rPr kumimoji="1" lang="en-US" altLang="zh-CN" sz="1800" dirty="0">
                <a:latin typeface="Menlo"/>
              </a:rPr>
              <a:t>    </a:t>
            </a:r>
            <a:r>
              <a:rPr kumimoji="1" lang="en-US" altLang="zh-CN" sz="1800" dirty="0" err="1">
                <a:latin typeface="Menlo"/>
              </a:rPr>
              <a:t>println</a:t>
            </a:r>
            <a:r>
              <a:rPr kumimoji="1" lang="en-US" altLang="zh-CN" sz="1800" dirty="0">
                <a:latin typeface="Menlo"/>
              </a:rPr>
              <a:t>!("{}", txt);</a:t>
            </a:r>
          </a:p>
          <a:p>
            <a:pPr marL="0" indent="0">
              <a:buNone/>
            </a:pPr>
            <a:r>
              <a:rPr kumimoji="1" lang="en-US" altLang="zh-CN" sz="1800" dirty="0" smtClean="0">
                <a:latin typeface="Menlo"/>
              </a:rPr>
              <a:t>}</a:t>
            </a:r>
          </a:p>
          <a:p>
            <a:pPr marL="0" indent="0">
              <a:buNone/>
            </a:pPr>
            <a:endParaRPr kumimoji="1" lang="en-US" altLang="zh-CN" sz="1800" dirty="0">
              <a:latin typeface="Menlo"/>
            </a:endParaRPr>
          </a:p>
          <a:p>
            <a:pPr marL="0" indent="0">
              <a:buNone/>
            </a:pPr>
            <a:r>
              <a:rPr lang="en-US" altLang="zh-CN" dirty="0">
                <a:latin typeface="Menlo"/>
              </a:rPr>
              <a:t>fs::</a:t>
            </a:r>
            <a:r>
              <a:rPr lang="en-US" altLang="zh-CN" dirty="0" err="1">
                <a:latin typeface="Menlo"/>
              </a:rPr>
              <a:t>read_to_string</a:t>
            </a:r>
            <a:r>
              <a:rPr lang="en-US" altLang="zh-CN" dirty="0" smtClean="0">
                <a:latin typeface="Menlo"/>
              </a:rPr>
              <a:t>("a.txt</a:t>
            </a:r>
            <a:r>
              <a:rPr lang="en-US" altLang="zh-CN" dirty="0">
                <a:latin typeface="Menlo"/>
              </a:rPr>
              <a:t>")</a:t>
            </a:r>
            <a:endParaRPr kumimoji="1" lang="en-US" altLang="zh-CN" sz="1800" dirty="0">
              <a:latin typeface="Menlo"/>
            </a:endParaRPr>
          </a:p>
        </p:txBody>
      </p:sp>
      <p:sp>
        <p:nvSpPr>
          <p:cNvPr id="6" name="矩形 5"/>
          <p:cNvSpPr/>
          <p:nvPr/>
        </p:nvSpPr>
        <p:spPr>
          <a:xfrm>
            <a:off x="4478215" y="4018645"/>
            <a:ext cx="4572000" cy="646331"/>
          </a:xfrm>
          <a:prstGeom prst="rect">
            <a:avLst/>
          </a:prstGeom>
        </p:spPr>
        <p:txBody>
          <a:bodyPr wrap="square">
            <a:spAutoFit/>
          </a:bodyPr>
          <a:lstStyle/>
          <a:p>
            <a:r>
              <a:rPr lang="zh-CN" altLang="en-US" dirty="0">
                <a:solidFill>
                  <a:srgbClr val="FF0000"/>
                </a:solidFill>
                <a:latin typeface="Menlo"/>
              </a:rPr>
              <a:t>使用</a:t>
            </a:r>
            <a:r>
              <a:rPr lang="en-US" altLang="zh-CN" dirty="0">
                <a:solidFill>
                  <a:srgbClr val="FF0000"/>
                </a:solidFill>
                <a:latin typeface="Menlo"/>
              </a:rPr>
              <a:t>?</a:t>
            </a:r>
            <a:r>
              <a:rPr lang="zh-CN" altLang="en-US" dirty="0">
                <a:solidFill>
                  <a:srgbClr val="FF0000"/>
                </a:solidFill>
                <a:latin typeface="Menlo"/>
              </a:rPr>
              <a:t>之后接着使用链式方法调用来进一步缩短代码</a:t>
            </a:r>
            <a:endParaRPr lang="zh-CN" altLang="en-US" dirty="0">
              <a:solidFill>
                <a:srgbClr val="FF0000"/>
              </a:solidFill>
            </a:endParaRPr>
          </a:p>
        </p:txBody>
      </p:sp>
      <p:cxnSp>
        <p:nvCxnSpPr>
          <p:cNvPr id="7" name="Straight Arrow Connector 6"/>
          <p:cNvCxnSpPr/>
          <p:nvPr/>
        </p:nvCxnSpPr>
        <p:spPr>
          <a:xfrm flipH="1" flipV="1">
            <a:off x="4771293" y="3317631"/>
            <a:ext cx="586154" cy="65127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875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Recoverable - Result&lt;T, E&gt;</a:t>
            </a:r>
            <a:br>
              <a:rPr lang="en-US" altLang="zh-CN" dirty="0"/>
            </a:br>
            <a:r>
              <a:rPr kumimoji="1" lang="en-US" altLang="zh-CN" sz="1800" dirty="0" smtClean="0">
                <a:solidFill>
                  <a:schemeClr val="tx1">
                    <a:tint val="75000"/>
                  </a:schemeClr>
                </a:solidFill>
              </a:rPr>
              <a:t>main function</a:t>
            </a:r>
            <a:endParaRPr kumimoji="1" lang="zh-CN" altLang="en-US" dirty="0"/>
          </a:p>
        </p:txBody>
      </p:sp>
      <p:sp>
        <p:nvSpPr>
          <p:cNvPr id="5" name="Text Placeholder 4"/>
          <p:cNvSpPr>
            <a:spLocks noGrp="1"/>
          </p:cNvSpPr>
          <p:nvPr>
            <p:ph idx="1"/>
          </p:nvPr>
        </p:nvSpPr>
        <p:spPr>
          <a:xfrm>
            <a:off x="628650" y="1825624"/>
            <a:ext cx="7886700" cy="5032375"/>
          </a:xfrm>
        </p:spPr>
        <p:txBody>
          <a:bodyPr>
            <a:noAutofit/>
          </a:bodyPr>
          <a:lstStyle/>
          <a:p>
            <a:r>
              <a:rPr kumimoji="1" lang="en-US" altLang="zh-CN" sz="1800" dirty="0">
                <a:latin typeface="Menlo"/>
              </a:rPr>
              <a:t>main</a:t>
            </a:r>
            <a:r>
              <a:rPr kumimoji="1" lang="zh-CN" altLang="en-US" sz="1800" dirty="0">
                <a:latin typeface="Menlo"/>
              </a:rPr>
              <a:t>返回值的类型是有限制的：</a:t>
            </a:r>
          </a:p>
          <a:p>
            <a:pPr lvl="1"/>
            <a:r>
              <a:rPr kumimoji="1" lang="zh-CN" altLang="en-US" sz="1400" dirty="0">
                <a:latin typeface="Menlo"/>
              </a:rPr>
              <a:t> </a:t>
            </a:r>
            <a:r>
              <a:rPr kumimoji="1" lang="en-US" altLang="zh-CN" sz="1400" dirty="0">
                <a:latin typeface="Menlo"/>
              </a:rPr>
              <a:t>()</a:t>
            </a:r>
          </a:p>
          <a:p>
            <a:pPr lvl="1"/>
            <a:r>
              <a:rPr kumimoji="1" lang="en-US" altLang="zh-CN" sz="1400" dirty="0">
                <a:latin typeface="Menlo"/>
              </a:rPr>
              <a:t> Result&lt;(), E</a:t>
            </a:r>
            <a:r>
              <a:rPr kumimoji="1" lang="en-US" altLang="zh-CN" sz="1400" dirty="0" smtClean="0">
                <a:latin typeface="Menlo"/>
              </a:rPr>
              <a:t>&gt;</a:t>
            </a:r>
          </a:p>
          <a:p>
            <a:pPr marL="342900" lvl="1" indent="0">
              <a:buNone/>
            </a:pPr>
            <a:endParaRPr kumimoji="1" lang="en-US" altLang="zh-CN" sz="1400" dirty="0" smtClean="0">
              <a:latin typeface="Menlo"/>
            </a:endParaRPr>
          </a:p>
          <a:p>
            <a:pPr lvl="1"/>
            <a:endParaRPr kumimoji="1" lang="en-US" altLang="zh-CN" sz="1400" dirty="0">
              <a:latin typeface="Menlo"/>
            </a:endParaRPr>
          </a:p>
          <a:p>
            <a:pPr marL="0" indent="0">
              <a:buNone/>
            </a:pPr>
            <a:r>
              <a:rPr kumimoji="1" lang="en-US" altLang="zh-CN" sz="1800" b="1" dirty="0">
                <a:latin typeface="Menlo"/>
              </a:rPr>
              <a:t>use</a:t>
            </a:r>
            <a:r>
              <a:rPr kumimoji="1" lang="en-US" altLang="zh-CN" sz="1800" dirty="0">
                <a:latin typeface="Menlo"/>
              </a:rPr>
              <a:t> </a:t>
            </a:r>
            <a:r>
              <a:rPr kumimoji="1" lang="en-US" altLang="zh-CN" sz="1800" dirty="0" err="1">
                <a:latin typeface="Menlo"/>
              </a:rPr>
              <a:t>std</a:t>
            </a:r>
            <a:r>
              <a:rPr kumimoji="1" lang="en-US" altLang="zh-CN" sz="1800" dirty="0">
                <a:latin typeface="Menlo"/>
              </a:rPr>
              <a:t>::error::Error;</a:t>
            </a:r>
          </a:p>
          <a:p>
            <a:pPr marL="0" indent="0">
              <a:buNone/>
            </a:pPr>
            <a:r>
              <a:rPr kumimoji="1" lang="en-US" altLang="zh-CN" sz="1800" b="1" dirty="0">
                <a:latin typeface="Menlo"/>
              </a:rPr>
              <a:t>use</a:t>
            </a:r>
            <a:r>
              <a:rPr kumimoji="1" lang="en-US" altLang="zh-CN" sz="1800" dirty="0">
                <a:latin typeface="Menlo"/>
              </a:rPr>
              <a:t> </a:t>
            </a:r>
            <a:r>
              <a:rPr kumimoji="1" lang="en-US" altLang="zh-CN" sz="1800" dirty="0" err="1">
                <a:latin typeface="Menlo"/>
              </a:rPr>
              <a:t>std</a:t>
            </a:r>
            <a:r>
              <a:rPr kumimoji="1" lang="en-US" altLang="zh-CN" sz="1800" dirty="0">
                <a:latin typeface="Menlo"/>
              </a:rPr>
              <a:t>::fs::File;</a:t>
            </a:r>
          </a:p>
          <a:p>
            <a:pPr marL="0" indent="0">
              <a:buNone/>
            </a:pPr>
            <a:endParaRPr kumimoji="1" lang="en-US" altLang="zh-CN" sz="1800" dirty="0">
              <a:latin typeface="Menlo"/>
            </a:endParaRPr>
          </a:p>
          <a:p>
            <a:pPr marL="0" indent="0">
              <a:buNone/>
            </a:pPr>
            <a:r>
              <a:rPr kumimoji="1" lang="en-US" altLang="zh-CN" sz="1800" b="1" dirty="0" err="1">
                <a:latin typeface="Menlo"/>
              </a:rPr>
              <a:t>fn</a:t>
            </a:r>
            <a:r>
              <a:rPr kumimoji="1" lang="en-US" altLang="zh-CN" sz="1800" dirty="0">
                <a:latin typeface="Menlo"/>
              </a:rPr>
              <a:t> main() -&gt; Result&lt;(), </a:t>
            </a:r>
            <a:r>
              <a:rPr kumimoji="1" lang="en-US" altLang="zh-CN" sz="1800" dirty="0">
                <a:solidFill>
                  <a:schemeClr val="accent2"/>
                </a:solidFill>
                <a:latin typeface="Menlo"/>
              </a:rPr>
              <a:t>Box&lt;</a:t>
            </a:r>
            <a:r>
              <a:rPr kumimoji="1" lang="en-US" altLang="zh-CN" sz="1800" dirty="0" err="1">
                <a:solidFill>
                  <a:schemeClr val="accent2"/>
                </a:solidFill>
                <a:latin typeface="Menlo"/>
              </a:rPr>
              <a:t>dyn</a:t>
            </a:r>
            <a:r>
              <a:rPr kumimoji="1" lang="en-US" altLang="zh-CN" sz="1800" dirty="0">
                <a:solidFill>
                  <a:schemeClr val="accent2"/>
                </a:solidFill>
                <a:latin typeface="Menlo"/>
              </a:rPr>
              <a:t> Error&gt;</a:t>
            </a:r>
            <a:r>
              <a:rPr kumimoji="1" lang="en-US" altLang="zh-CN" sz="1800" dirty="0">
                <a:latin typeface="Menlo"/>
              </a:rPr>
              <a:t>&gt; {</a:t>
            </a:r>
          </a:p>
          <a:p>
            <a:pPr marL="0" indent="0">
              <a:buNone/>
            </a:pPr>
            <a:r>
              <a:rPr kumimoji="1" lang="en-US" altLang="zh-CN" sz="1800" dirty="0">
                <a:latin typeface="Menlo"/>
              </a:rPr>
              <a:t>    let f = File::open("hello.txt")?;</a:t>
            </a:r>
          </a:p>
          <a:p>
            <a:pPr marL="0" indent="0">
              <a:buNone/>
            </a:pPr>
            <a:endParaRPr kumimoji="1" lang="en-US" altLang="zh-CN" sz="1800" dirty="0">
              <a:latin typeface="Menlo"/>
            </a:endParaRPr>
          </a:p>
          <a:p>
            <a:pPr marL="0" indent="0">
              <a:buNone/>
            </a:pPr>
            <a:r>
              <a:rPr kumimoji="1" lang="en-US" altLang="zh-CN" sz="1800" dirty="0">
                <a:latin typeface="Menlo"/>
              </a:rPr>
              <a:t>    Ok(())</a:t>
            </a:r>
          </a:p>
          <a:p>
            <a:pPr marL="0" indent="0">
              <a:buNone/>
            </a:pPr>
            <a:r>
              <a:rPr kumimoji="1" lang="en-US" altLang="zh-CN" sz="1800" dirty="0">
                <a:latin typeface="Menlo"/>
              </a:rPr>
              <a:t>}</a:t>
            </a:r>
          </a:p>
        </p:txBody>
      </p:sp>
      <p:sp>
        <p:nvSpPr>
          <p:cNvPr id="11" name="矩形 10"/>
          <p:cNvSpPr/>
          <p:nvPr/>
        </p:nvSpPr>
        <p:spPr>
          <a:xfrm>
            <a:off x="4771293" y="2994465"/>
            <a:ext cx="4372707" cy="646331"/>
          </a:xfrm>
          <a:prstGeom prst="rect">
            <a:avLst/>
          </a:prstGeom>
        </p:spPr>
        <p:txBody>
          <a:bodyPr wrap="square">
            <a:spAutoFit/>
          </a:bodyPr>
          <a:lstStyle/>
          <a:p>
            <a:r>
              <a:rPr lang="en-US" altLang="zh-CN" dirty="0">
                <a:solidFill>
                  <a:srgbClr val="FF0000"/>
                </a:solidFill>
              </a:rPr>
              <a:t>The </a:t>
            </a:r>
            <a:r>
              <a:rPr lang="en-US" altLang="zh-CN" dirty="0">
                <a:solidFill>
                  <a:srgbClr val="FF0000"/>
                </a:solidFill>
                <a:latin typeface="Menlo"/>
              </a:rPr>
              <a:t>Box&lt;</a:t>
            </a:r>
            <a:r>
              <a:rPr lang="en-US" altLang="zh-CN" dirty="0" err="1">
                <a:solidFill>
                  <a:srgbClr val="FF0000"/>
                </a:solidFill>
                <a:latin typeface="Menlo"/>
              </a:rPr>
              <a:t>dyn</a:t>
            </a:r>
            <a:r>
              <a:rPr lang="en-US" altLang="zh-CN" dirty="0">
                <a:solidFill>
                  <a:srgbClr val="FF0000"/>
                </a:solidFill>
                <a:latin typeface="Menlo"/>
              </a:rPr>
              <a:t> Error&gt; </a:t>
            </a:r>
            <a:r>
              <a:rPr lang="en-US" altLang="zh-CN" dirty="0">
                <a:solidFill>
                  <a:srgbClr val="FF0000"/>
                </a:solidFill>
              </a:rPr>
              <a:t>type is called a trait object: “any kind of error.”</a:t>
            </a:r>
            <a:endParaRPr lang="zh-CN" altLang="en-US" dirty="0">
              <a:solidFill>
                <a:srgbClr val="FF0000"/>
              </a:solidFill>
            </a:endParaRPr>
          </a:p>
        </p:txBody>
      </p:sp>
      <p:cxnSp>
        <p:nvCxnSpPr>
          <p:cNvPr id="12" name="Straight Arrow Connector 6"/>
          <p:cNvCxnSpPr/>
          <p:nvPr/>
        </p:nvCxnSpPr>
        <p:spPr>
          <a:xfrm flipH="1">
            <a:off x="4572000" y="3640796"/>
            <a:ext cx="199293" cy="5208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14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Guidelines for Error Handling</a:t>
            </a:r>
            <a:endParaRPr kumimoji="1" lang="zh-CN" altLang="en-US" dirty="0"/>
          </a:p>
        </p:txBody>
      </p:sp>
      <p:sp>
        <p:nvSpPr>
          <p:cNvPr id="5" name="Text Placeholder 4"/>
          <p:cNvSpPr>
            <a:spLocks noGrp="1"/>
          </p:cNvSpPr>
          <p:nvPr>
            <p:ph idx="1"/>
          </p:nvPr>
        </p:nvSpPr>
        <p:spPr>
          <a:xfrm>
            <a:off x="628650" y="1825624"/>
            <a:ext cx="7886700" cy="5032375"/>
          </a:xfrm>
        </p:spPr>
        <p:txBody>
          <a:bodyPr>
            <a:noAutofit/>
          </a:bodyPr>
          <a:lstStyle/>
          <a:p>
            <a:r>
              <a:rPr kumimoji="1" lang="zh-CN" altLang="en-US" sz="1800" dirty="0">
                <a:latin typeface="Menlo"/>
              </a:rPr>
              <a:t>可以使用</a:t>
            </a:r>
            <a:r>
              <a:rPr kumimoji="1" lang="en-US" altLang="zh-CN" sz="1800" dirty="0">
                <a:latin typeface="Menlo"/>
              </a:rPr>
              <a:t>panic!</a:t>
            </a:r>
            <a:r>
              <a:rPr kumimoji="1" lang="zh-CN" altLang="en-US" sz="1800" dirty="0">
                <a:latin typeface="Menlo"/>
              </a:rPr>
              <a:t>的情形</a:t>
            </a:r>
          </a:p>
          <a:p>
            <a:pPr lvl="1"/>
            <a:r>
              <a:rPr kumimoji="1" lang="zh-CN" altLang="en-US" sz="1400" dirty="0" smtClean="0">
                <a:latin typeface="Menlo"/>
              </a:rPr>
              <a:t>不可预期的错误</a:t>
            </a:r>
            <a:endParaRPr kumimoji="1" lang="en-US" altLang="zh-CN" sz="1400" dirty="0" smtClean="0">
              <a:latin typeface="Menlo"/>
            </a:endParaRPr>
          </a:p>
          <a:p>
            <a:pPr lvl="1"/>
            <a:r>
              <a:rPr kumimoji="1" lang="zh-CN" altLang="en-US" sz="1400" dirty="0" smtClean="0">
                <a:latin typeface="Menlo"/>
              </a:rPr>
              <a:t>无效输入，违反契约（</a:t>
            </a:r>
            <a:r>
              <a:rPr kumimoji="1" lang="en-US" altLang="zh-CN" sz="1400" dirty="0" smtClean="0">
                <a:latin typeface="Menlo"/>
              </a:rPr>
              <a:t>contracts)</a:t>
            </a:r>
          </a:p>
          <a:p>
            <a:pPr lvl="1"/>
            <a:r>
              <a:rPr kumimoji="1" lang="zh-CN" altLang="en-US" sz="1400" dirty="0" smtClean="0">
                <a:latin typeface="Menlo"/>
              </a:rPr>
              <a:t>访问</a:t>
            </a:r>
            <a:r>
              <a:rPr kumimoji="1" lang="zh-CN" altLang="en-US" sz="1400" dirty="0">
                <a:latin typeface="Menlo"/>
              </a:rPr>
              <a:t>无效数据，暴露代码</a:t>
            </a:r>
            <a:r>
              <a:rPr kumimoji="1" lang="zh-CN" altLang="en-US" sz="1400" dirty="0" smtClean="0">
                <a:latin typeface="Menlo"/>
              </a:rPr>
              <a:t>漏洞</a:t>
            </a:r>
            <a:endParaRPr kumimoji="1" lang="en-US" altLang="zh-CN" sz="1400" dirty="0">
              <a:latin typeface="Menlo"/>
            </a:endParaRPr>
          </a:p>
          <a:p>
            <a:pPr lvl="1"/>
            <a:endParaRPr kumimoji="1" lang="en-US" altLang="zh-CN" sz="1400" dirty="0">
              <a:latin typeface="Menlo"/>
            </a:endParaRPr>
          </a:p>
        </p:txBody>
      </p:sp>
      <p:sp>
        <p:nvSpPr>
          <p:cNvPr id="6" name="动作按钮: 第一张 5">
            <a:hlinkClick r:id="rId3" action="ppaction://hlinksldjump" highlightClick="1"/>
          </p:cNvPr>
          <p:cNvSpPr/>
          <p:nvPr/>
        </p:nvSpPr>
        <p:spPr>
          <a:xfrm>
            <a:off x="7850036" y="5673110"/>
            <a:ext cx="748146" cy="574185"/>
          </a:xfrm>
          <a:prstGeom prst="actionButtonHom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09492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6"/>
                                        </p:tgtEl>
                                      </p:cBhvr>
                                    </p:animEffect>
                                    <p:animScale>
                                      <p:cBhvr>
                                        <p:cTn id="7" dur="50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t>Generic Types, Traits, and Lifetimes</a:t>
            </a:r>
          </a:p>
        </p:txBody>
      </p:sp>
      <p:sp>
        <p:nvSpPr>
          <p:cNvPr id="5" name="Text Placeholder 4"/>
          <p:cNvSpPr>
            <a:spLocks noGrp="1"/>
          </p:cNvSpPr>
          <p:nvPr>
            <p:ph idx="1"/>
          </p:nvPr>
        </p:nvSpPr>
        <p:spPr/>
        <p:txBody>
          <a:bodyPr/>
          <a:lstStyle/>
          <a:p>
            <a:r>
              <a:rPr kumimoji="1" lang="en-US" altLang="zh-CN" b="1" dirty="0">
                <a:latin typeface="Menlo"/>
              </a:rPr>
              <a:t>Generic</a:t>
            </a:r>
            <a:r>
              <a:rPr kumimoji="1" lang="en-US" altLang="zh-CN" dirty="0">
                <a:latin typeface="Menlo"/>
              </a:rPr>
              <a:t>: effectively handling the duplication</a:t>
            </a:r>
          </a:p>
          <a:p>
            <a:r>
              <a:rPr kumimoji="1" lang="en-US" altLang="zh-CN" b="1" dirty="0">
                <a:latin typeface="Menlo"/>
              </a:rPr>
              <a:t>Trait</a:t>
            </a:r>
            <a:r>
              <a:rPr kumimoji="1" lang="en-US" altLang="zh-CN" dirty="0">
                <a:latin typeface="Menlo"/>
              </a:rPr>
              <a:t>: describes an abstract interface that types can implement</a:t>
            </a:r>
          </a:p>
          <a:p>
            <a:r>
              <a:rPr kumimoji="1" lang="en-US" altLang="zh-CN" b="1" dirty="0">
                <a:latin typeface="Menlo"/>
              </a:rPr>
              <a:t>Lifetime</a:t>
            </a:r>
            <a:r>
              <a:rPr kumimoji="1" lang="en-US" altLang="zh-CN" dirty="0">
                <a:latin typeface="Menlo"/>
              </a:rPr>
              <a:t>: a variety of generics that give the compiler information about how references relate to each other.</a:t>
            </a:r>
            <a:endParaRPr kumimoji="1" lang="en-US" altLang="zh-CN" dirty="0" smtClean="0">
              <a:latin typeface="Menlo"/>
            </a:endParaRPr>
          </a:p>
        </p:txBody>
      </p:sp>
    </p:spTree>
    <p:extLst>
      <p:ext uri="{BB962C8B-B14F-4D97-AF65-F5344CB8AC3E}">
        <p14:creationId xmlns:p14="http://schemas.microsoft.com/office/powerpoint/2010/main" val="1888145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13432</TotalTime>
  <Words>10324</Words>
  <Application>Microsoft Office PowerPoint</Application>
  <PresentationFormat>全屏显示(4:3)</PresentationFormat>
  <Paragraphs>1326</Paragraphs>
  <Slides>95</Slides>
  <Notes>81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95</vt:i4>
      </vt:variant>
    </vt:vector>
  </HeadingPairs>
  <TitlesOfParts>
    <vt:vector size="104" baseType="lpstr">
      <vt:lpstr>Menlo</vt:lpstr>
      <vt:lpstr>Source Serif 4</vt:lpstr>
      <vt:lpstr>宋体</vt:lpstr>
      <vt:lpstr>Arial</vt:lpstr>
      <vt:lpstr>Calibri</vt:lpstr>
      <vt:lpstr>Calibri Light</vt:lpstr>
      <vt:lpstr>Open Sans</vt:lpstr>
      <vt:lpstr>Wingdings</vt:lpstr>
      <vt:lpstr>Office Theme</vt:lpstr>
      <vt:lpstr>Learning Rust</vt:lpstr>
      <vt:lpstr>Acknowledgment</vt:lpstr>
      <vt:lpstr>Table of Contents</vt:lpstr>
      <vt:lpstr>Intro to Rust - core concepts</vt:lpstr>
      <vt:lpstr>What is Rust?</vt:lpstr>
      <vt:lpstr>What is Rust?</vt:lpstr>
      <vt:lpstr>What is Rust? Stack Overflow’s most loved language</vt:lpstr>
      <vt:lpstr>A brief history</vt:lpstr>
      <vt:lpstr>Control &amp; Safety</vt:lpstr>
      <vt:lpstr>In the real world …</vt:lpstr>
      <vt:lpstr>As a programming language …</vt:lpstr>
      <vt:lpstr>More than that …</vt:lpstr>
      <vt:lpstr>What is control?</vt:lpstr>
      <vt:lpstr>Rust’s Solution: Zero-cost Abstraction</vt:lpstr>
      <vt:lpstr>Side Slide: Type Inference</vt:lpstr>
      <vt:lpstr>What is safety?</vt:lpstr>
      <vt:lpstr>Rust’s Solution: Ownership &amp; Borrowing core concepts</vt:lpstr>
      <vt:lpstr>Ownership data move</vt:lpstr>
      <vt:lpstr>Ownership data clone</vt:lpstr>
      <vt:lpstr>Ownership function</vt:lpstr>
      <vt:lpstr>Ownership function</vt:lpstr>
      <vt:lpstr>Immutable/Shared Borrowing (&amp;)</vt:lpstr>
      <vt:lpstr>Immutable/Shared Borrowing (&amp;)</vt:lpstr>
      <vt:lpstr>Mutable Borrowing (&amp;mut)</vt:lpstr>
      <vt:lpstr>Side Slide: Mutability</vt:lpstr>
      <vt:lpstr>Concurrency &amp; Data-race Freedom</vt:lpstr>
      <vt:lpstr>Automated Tests</vt:lpstr>
      <vt:lpstr>Write Tests</vt:lpstr>
      <vt:lpstr>Controlling How Tests Are Run</vt:lpstr>
      <vt:lpstr>Unit Tests and Integration Tests</vt:lpstr>
      <vt:lpstr>Learning &amp; Development Resources</vt:lpstr>
      <vt:lpstr>Official Resources</vt:lpstr>
      <vt:lpstr>3rd Party Resources</vt:lpstr>
      <vt:lpstr>Development Environment</vt:lpstr>
      <vt:lpstr>Tools</vt:lpstr>
      <vt:lpstr>Data types, structs and enums</vt:lpstr>
      <vt:lpstr>Variables and Mutability</vt:lpstr>
      <vt:lpstr>Basic Data Types</vt:lpstr>
      <vt:lpstr>Slice</vt:lpstr>
      <vt:lpstr>Struct</vt:lpstr>
      <vt:lpstr>Struct Methods and Associated Functions</vt:lpstr>
      <vt:lpstr>Enums</vt:lpstr>
      <vt:lpstr>Enums example</vt:lpstr>
      <vt:lpstr>Enums - Option&lt;T&gt; either something or nothing</vt:lpstr>
      <vt:lpstr>Enums - Option&lt;T&gt; why</vt:lpstr>
      <vt:lpstr>Enums – Option&lt;T&gt; Matching with Option&lt;T&gt;</vt:lpstr>
      <vt:lpstr>Control Flow</vt:lpstr>
      <vt:lpstr>if and if let expressions</vt:lpstr>
      <vt:lpstr>loop</vt:lpstr>
      <vt:lpstr>loop example loop</vt:lpstr>
      <vt:lpstr>loop example while</vt:lpstr>
      <vt:lpstr>loop example while let</vt:lpstr>
      <vt:lpstr>loop example for</vt:lpstr>
      <vt:lpstr>Pattern Matching</vt:lpstr>
      <vt:lpstr>match the places where patterns are valid</vt:lpstr>
      <vt:lpstr>if let the places where patterns are valid</vt:lpstr>
      <vt:lpstr>while let Conditional Loops the places where patterns are valid</vt:lpstr>
      <vt:lpstr>for loop the places where patterns are valid</vt:lpstr>
      <vt:lpstr>let Statements the places where patterns are valid</vt:lpstr>
      <vt:lpstr>Function Parameters the places where patterns are valid</vt:lpstr>
      <vt:lpstr>Pattern: refutable &amp; irrefutable</vt:lpstr>
      <vt:lpstr>Pattern: refutable &amp; irrefutable</vt:lpstr>
      <vt:lpstr>Pattern Syntax Matching Literals</vt:lpstr>
      <vt:lpstr>Pattern Syntax Matching Named Variables</vt:lpstr>
      <vt:lpstr>Pattern Syntax Matching Multiple Patterns</vt:lpstr>
      <vt:lpstr>Pattern Syntax – Destructuring structs</vt:lpstr>
      <vt:lpstr>Pattern Syntax – Destructuring enums</vt:lpstr>
      <vt:lpstr>Pattern Syntax – Destructuring Nested Structs and Enums</vt:lpstr>
      <vt:lpstr>Pattern Syntax – Destructuring Nested Structs and Enums</vt:lpstr>
      <vt:lpstr>Ignoring Values in a Pattern</vt:lpstr>
      <vt:lpstr>match guard</vt:lpstr>
      <vt:lpstr>@ Bindings</vt:lpstr>
      <vt:lpstr>Common Collections</vt:lpstr>
      <vt:lpstr>Vec&lt;T&gt; create and initialize</vt:lpstr>
      <vt:lpstr>Vec&lt;T&gt; read</vt:lpstr>
      <vt:lpstr>Vec&lt;T&gt; read -  obey ownership and borrowing rules</vt:lpstr>
      <vt:lpstr>String what is a string?</vt:lpstr>
      <vt:lpstr>String use</vt:lpstr>
      <vt:lpstr>String more</vt:lpstr>
      <vt:lpstr>String Internal Representation</vt:lpstr>
      <vt:lpstr>HashMap&lt;K, V&gt; create and initialize</vt:lpstr>
      <vt:lpstr>HashMap&lt;K, V&gt; use and update</vt:lpstr>
      <vt:lpstr>Error Handling</vt:lpstr>
      <vt:lpstr>Unrecoverable - panic!</vt:lpstr>
      <vt:lpstr>Recoverable - Result&lt;T, E&gt;</vt:lpstr>
      <vt:lpstr>Recoverable - Result&lt;T, E&gt; std::fs::File::open</vt:lpstr>
      <vt:lpstr>Recoverable - Result&lt;T, E&gt; std::fs::File::open - matching on specific errors </vt:lpstr>
      <vt:lpstr>Recoverable - Result&lt;T, E&gt; std::fs::File::open - matching on specific errors - more concise</vt:lpstr>
      <vt:lpstr>Recoverable - Result&lt;T, E&gt; Shortcuts for Panic on Error: unwrap and expect</vt:lpstr>
      <vt:lpstr>Recoverable - Result&lt;T, E&gt; Propagating Errors</vt:lpstr>
      <vt:lpstr>Recoverable - Result&lt;T, E&gt; A Shortcut for Propagating Errors: the ? Operator</vt:lpstr>
      <vt:lpstr>Recoverable - Result&lt;T, E&gt; A Shortcut for Propagating Errors: the ? Operator</vt:lpstr>
      <vt:lpstr>Recoverable - Result&lt;T, E&gt; main function</vt:lpstr>
      <vt:lpstr>Guidelines for Error Handling</vt:lpstr>
      <vt:lpstr>Generic Types, Traits, and Lifetimes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Rust Programming Language</dc:title>
  <dc:creator>Microsoft Office User</dc:creator>
  <cp:lastModifiedBy>李京01</cp:lastModifiedBy>
  <cp:revision>1248</cp:revision>
  <dcterms:created xsi:type="dcterms:W3CDTF">2015-05-30T12:44:35Z</dcterms:created>
  <dcterms:modified xsi:type="dcterms:W3CDTF">2022-01-14T08:43:25Z</dcterms:modified>
</cp:coreProperties>
</file>